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32918400"/>
  <p:notesSz cx="6858000" cy="9144000"/>
  <p:defaultTextStyle>
    <a:defPPr>
      <a:defRPr lang="en-US"/>
    </a:defPPr>
    <a:lvl1pPr algn="l" rtl="0" fontAlgn="base">
      <a:spcBef>
        <a:spcPct val="0"/>
      </a:spcBef>
      <a:spcAft>
        <a:spcPct val="0"/>
      </a:spcAft>
      <a:defRPr sz="68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68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68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68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68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68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68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68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68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CDAE"/>
    <a:srgbClr val="5478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64"/>
    <p:restoredTop sz="94670"/>
  </p:normalViewPr>
  <p:slideViewPr>
    <p:cSldViewPr>
      <p:cViewPr>
        <p:scale>
          <a:sx n="28" d="100"/>
          <a:sy n="28" d="100"/>
        </p:scale>
        <p:origin x="1392" y="14"/>
      </p:cViewPr>
      <p:guideLst>
        <p:guide orient="horz" pos="10368"/>
        <p:guide pos="86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11C4879-F0AA-5C47-93FC-8EB31EFCB7C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mn-ea"/>
                <a:cs typeface="+mn-cs"/>
              </a:defRPr>
            </a:lvl1pPr>
          </a:lstStyle>
          <a:p>
            <a:pPr>
              <a:defRPr/>
            </a:pPr>
            <a:endParaRPr lang="en-US"/>
          </a:p>
        </p:txBody>
      </p:sp>
      <p:sp>
        <p:nvSpPr>
          <p:cNvPr id="14339" name="Rectangle 3">
            <a:extLst>
              <a:ext uri="{FF2B5EF4-FFF2-40B4-BE49-F238E27FC236}">
                <a16:creationId xmlns:a16="http://schemas.microsoft.com/office/drawing/2014/main" id="{A5166869-97F1-0541-B96F-9876F59DB96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24A9D2DF-A9E4-3049-B241-370C8AE99AE9}" type="datetimeFigureOut">
              <a:rPr lang="en-US" altLang="en-US"/>
              <a:pPr/>
              <a:t>4/22/2022</a:t>
            </a:fld>
            <a:endParaRPr lang="en-US" altLang="en-US"/>
          </a:p>
        </p:txBody>
      </p:sp>
      <p:sp>
        <p:nvSpPr>
          <p:cNvPr id="3076" name="Rectangle 4">
            <a:extLst>
              <a:ext uri="{FF2B5EF4-FFF2-40B4-BE49-F238E27FC236}">
                <a16:creationId xmlns:a16="http://schemas.microsoft.com/office/drawing/2014/main" id="{845BCBBF-5FE3-2E43-93FB-AFB81D2F56FC}"/>
              </a:ext>
            </a:extLst>
          </p:cNvPr>
          <p:cNvSpPr>
            <a:spLocks noGrp="1" noRot="1" noChangeAspect="1" noChangeArrowheads="1" noTextEdit="1"/>
          </p:cNvSpPr>
          <p:nvPr>
            <p:ph type="sldImg" idx="2"/>
          </p:nvPr>
        </p:nvSpPr>
        <p:spPr bwMode="auto">
          <a:xfrm>
            <a:off x="2000250" y="685800"/>
            <a:ext cx="2857500"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ma14:placeholderFlag xmlns="" xmlns:ma14="http://schemas.microsoft.com/office/mac/drawingml/2011/main" val="1"/>
            </a:ext>
          </a:extLst>
        </p:spPr>
      </p:sp>
      <p:sp>
        <p:nvSpPr>
          <p:cNvPr id="14341" name="Rectangle 5">
            <a:extLst>
              <a:ext uri="{FF2B5EF4-FFF2-40B4-BE49-F238E27FC236}">
                <a16:creationId xmlns:a16="http://schemas.microsoft.com/office/drawing/2014/main" id="{3D4136A4-4DCC-EE4D-B998-AD3C52904B9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a:extLst>
              <a:ext uri="{FF2B5EF4-FFF2-40B4-BE49-F238E27FC236}">
                <a16:creationId xmlns:a16="http://schemas.microsoft.com/office/drawing/2014/main" id="{DB88A017-6977-F545-8F02-29421132FF8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mn-ea"/>
                <a:cs typeface="+mn-cs"/>
              </a:defRPr>
            </a:lvl1pPr>
          </a:lstStyle>
          <a:p>
            <a:pPr>
              <a:defRPr/>
            </a:pPr>
            <a:endParaRPr lang="en-US"/>
          </a:p>
        </p:txBody>
      </p:sp>
      <p:sp>
        <p:nvSpPr>
          <p:cNvPr id="14343" name="Rectangle 7">
            <a:extLst>
              <a:ext uri="{FF2B5EF4-FFF2-40B4-BE49-F238E27FC236}">
                <a16:creationId xmlns:a16="http://schemas.microsoft.com/office/drawing/2014/main" id="{92FC4285-17A1-284D-BD4E-134C525533A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E7398206-EFC7-F047-90EB-6010E6A300A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3193F43-2BD1-C941-AC9F-35BC92325C2E}"/>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279BAD2C-1C4B-1D44-BAF0-9766CD2AD8B0}"/>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atin typeface="Calibri"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0226675"/>
            <a:ext cx="23317200" cy="7054850"/>
          </a:xfrm>
        </p:spPr>
        <p:txBody>
          <a:bodyPr/>
          <a:lstStyle/>
          <a:p>
            <a:r>
              <a:rPr lang="en-US"/>
              <a:t>Click to edit Master title style</a:t>
            </a:r>
          </a:p>
        </p:txBody>
      </p:sp>
      <p:sp>
        <p:nvSpPr>
          <p:cNvPr id="3" name="Subtitle 2"/>
          <p:cNvSpPr>
            <a:spLocks noGrp="1"/>
          </p:cNvSpPr>
          <p:nvPr>
            <p:ph type="subTitle" idx="1"/>
          </p:nvPr>
        </p:nvSpPr>
        <p:spPr>
          <a:xfrm>
            <a:off x="4114800" y="18653125"/>
            <a:ext cx="1920240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C3B011C-74D9-454C-AC4E-A4B621813F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20DB8F6-B47E-4945-AF97-D567E81C63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0ED9A5-26D0-AA42-97D5-A56E6DB12FE0}"/>
              </a:ext>
            </a:extLst>
          </p:cNvPr>
          <p:cNvSpPr>
            <a:spLocks noGrp="1" noChangeArrowheads="1"/>
          </p:cNvSpPr>
          <p:nvPr>
            <p:ph type="sldNum" sz="quarter" idx="12"/>
          </p:nvPr>
        </p:nvSpPr>
        <p:spPr>
          <a:ln/>
        </p:spPr>
        <p:txBody>
          <a:bodyPr/>
          <a:lstStyle>
            <a:lvl1pPr>
              <a:defRPr/>
            </a:lvl1pPr>
          </a:lstStyle>
          <a:p>
            <a:fld id="{71DC6C42-336B-E546-A21F-A8D3ABD17127}" type="slidenum">
              <a:rPr lang="en-US" altLang="en-US"/>
              <a:pPr/>
              <a:t>‹#›</a:t>
            </a:fld>
            <a:endParaRPr lang="en-US" altLang="en-US"/>
          </a:p>
        </p:txBody>
      </p:sp>
    </p:spTree>
    <p:extLst>
      <p:ext uri="{BB962C8B-B14F-4D97-AF65-F5344CB8AC3E}">
        <p14:creationId xmlns:p14="http://schemas.microsoft.com/office/powerpoint/2010/main" val="3601928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CD9265-31DB-184E-BE50-FACEAF1CFC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F787E5-1C6B-A14F-9A02-BDAF38D0C0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1825A35-8BC6-1544-B56A-3E1797207961}"/>
              </a:ext>
            </a:extLst>
          </p:cNvPr>
          <p:cNvSpPr>
            <a:spLocks noGrp="1" noChangeArrowheads="1"/>
          </p:cNvSpPr>
          <p:nvPr>
            <p:ph type="sldNum" sz="quarter" idx="12"/>
          </p:nvPr>
        </p:nvSpPr>
        <p:spPr>
          <a:ln/>
        </p:spPr>
        <p:txBody>
          <a:bodyPr/>
          <a:lstStyle>
            <a:lvl1pPr>
              <a:defRPr/>
            </a:lvl1pPr>
          </a:lstStyle>
          <a:p>
            <a:fld id="{7603C77C-14F1-9443-B12B-4018051A6D83}" type="slidenum">
              <a:rPr lang="en-US" altLang="en-US"/>
              <a:pPr/>
              <a:t>‹#›</a:t>
            </a:fld>
            <a:endParaRPr lang="en-US" altLang="en-US"/>
          </a:p>
        </p:txBody>
      </p:sp>
    </p:spTree>
    <p:extLst>
      <p:ext uri="{BB962C8B-B14F-4D97-AF65-F5344CB8AC3E}">
        <p14:creationId xmlns:p14="http://schemas.microsoft.com/office/powerpoint/2010/main" val="268245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317625"/>
            <a:ext cx="6172200"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1317625"/>
            <a:ext cx="18364200"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DDC4FE7-C12D-0048-9396-503C7EEA89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B57BD41-7305-0840-B9C6-CAF78CCCFA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F107AAC-4DB3-4945-9984-37757C95B176}"/>
              </a:ext>
            </a:extLst>
          </p:cNvPr>
          <p:cNvSpPr>
            <a:spLocks noGrp="1" noChangeArrowheads="1"/>
          </p:cNvSpPr>
          <p:nvPr>
            <p:ph type="sldNum" sz="quarter" idx="12"/>
          </p:nvPr>
        </p:nvSpPr>
        <p:spPr>
          <a:ln/>
        </p:spPr>
        <p:txBody>
          <a:bodyPr/>
          <a:lstStyle>
            <a:lvl1pPr>
              <a:defRPr/>
            </a:lvl1pPr>
          </a:lstStyle>
          <a:p>
            <a:fld id="{A4971D70-96AE-1B4D-8DC4-ACD0F93B5868}" type="slidenum">
              <a:rPr lang="en-US" altLang="en-US"/>
              <a:pPr/>
              <a:t>‹#›</a:t>
            </a:fld>
            <a:endParaRPr lang="en-US" altLang="en-US"/>
          </a:p>
        </p:txBody>
      </p:sp>
    </p:spTree>
    <p:extLst>
      <p:ext uri="{BB962C8B-B14F-4D97-AF65-F5344CB8AC3E}">
        <p14:creationId xmlns:p14="http://schemas.microsoft.com/office/powerpoint/2010/main" val="26634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1C1DD97-8FEB-CE4E-87F0-654D5C3E3F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9A1F2A-86C8-5B4C-B8D8-7A5FCBA3C7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BF8657-0B1E-B440-859F-0895AD31631A}"/>
              </a:ext>
            </a:extLst>
          </p:cNvPr>
          <p:cNvSpPr>
            <a:spLocks noGrp="1" noChangeArrowheads="1"/>
          </p:cNvSpPr>
          <p:nvPr>
            <p:ph type="sldNum" sz="quarter" idx="12"/>
          </p:nvPr>
        </p:nvSpPr>
        <p:spPr>
          <a:ln/>
        </p:spPr>
        <p:txBody>
          <a:bodyPr/>
          <a:lstStyle>
            <a:lvl1pPr>
              <a:defRPr/>
            </a:lvl1pPr>
          </a:lstStyle>
          <a:p>
            <a:fld id="{402FD833-10BE-F94E-A463-C870AB059BD4}" type="slidenum">
              <a:rPr lang="en-US" altLang="en-US"/>
              <a:pPr/>
              <a:t>‹#›</a:t>
            </a:fld>
            <a:endParaRPr lang="en-US" altLang="en-US"/>
          </a:p>
        </p:txBody>
      </p:sp>
    </p:spTree>
    <p:extLst>
      <p:ext uri="{BB962C8B-B14F-4D97-AF65-F5344CB8AC3E}">
        <p14:creationId xmlns:p14="http://schemas.microsoft.com/office/powerpoint/2010/main" val="56322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1153438"/>
            <a:ext cx="23317200"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166938" y="13952538"/>
            <a:ext cx="23317200"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F9F91D1-3501-E549-A2D5-CB581FC2C5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07ED61-24F9-E74F-8E8D-F64FC53468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B2E02BE-9297-7046-AFF8-257766F80F33}"/>
              </a:ext>
            </a:extLst>
          </p:cNvPr>
          <p:cNvSpPr>
            <a:spLocks noGrp="1" noChangeArrowheads="1"/>
          </p:cNvSpPr>
          <p:nvPr>
            <p:ph type="sldNum" sz="quarter" idx="12"/>
          </p:nvPr>
        </p:nvSpPr>
        <p:spPr>
          <a:ln/>
        </p:spPr>
        <p:txBody>
          <a:bodyPr/>
          <a:lstStyle>
            <a:lvl1pPr>
              <a:defRPr/>
            </a:lvl1pPr>
          </a:lstStyle>
          <a:p>
            <a:fld id="{D59539E8-9B5B-6F48-8CBF-D94A1ADBEBB9}" type="slidenum">
              <a:rPr lang="en-US" altLang="en-US"/>
              <a:pPr/>
              <a:t>‹#›</a:t>
            </a:fld>
            <a:endParaRPr lang="en-US" altLang="en-US"/>
          </a:p>
        </p:txBody>
      </p:sp>
    </p:spTree>
    <p:extLst>
      <p:ext uri="{BB962C8B-B14F-4D97-AF65-F5344CB8AC3E}">
        <p14:creationId xmlns:p14="http://schemas.microsoft.com/office/powerpoint/2010/main" val="1589066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7680325"/>
            <a:ext cx="12268200"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792200" y="7680325"/>
            <a:ext cx="12268200"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0BE4DA9-6C2C-2742-BC64-23EA3C630F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C3D3CFD-4482-D849-B68F-A38C9F8C9B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33B96D-4920-7048-B2C2-09C64ED7D9EF}"/>
              </a:ext>
            </a:extLst>
          </p:cNvPr>
          <p:cNvSpPr>
            <a:spLocks noGrp="1" noChangeArrowheads="1"/>
          </p:cNvSpPr>
          <p:nvPr>
            <p:ph type="sldNum" sz="quarter" idx="12"/>
          </p:nvPr>
        </p:nvSpPr>
        <p:spPr>
          <a:ln/>
        </p:spPr>
        <p:txBody>
          <a:bodyPr/>
          <a:lstStyle>
            <a:lvl1pPr>
              <a:defRPr/>
            </a:lvl1pPr>
          </a:lstStyle>
          <a:p>
            <a:fld id="{2141B439-2097-274D-AD11-FF5D9B7F56A7}" type="slidenum">
              <a:rPr lang="en-US" altLang="en-US"/>
              <a:pPr/>
              <a:t>‹#›</a:t>
            </a:fld>
            <a:endParaRPr lang="en-US" altLang="en-US"/>
          </a:p>
        </p:txBody>
      </p:sp>
    </p:spTree>
    <p:extLst>
      <p:ext uri="{BB962C8B-B14F-4D97-AF65-F5344CB8AC3E}">
        <p14:creationId xmlns:p14="http://schemas.microsoft.com/office/powerpoint/2010/main" val="3735319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7369175"/>
            <a:ext cx="1212056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10439400"/>
            <a:ext cx="1212056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75" y="7369175"/>
            <a:ext cx="1212532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3935075" y="10439400"/>
            <a:ext cx="1212532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051E480-223E-344C-AAAC-0FB2FCE53EE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2B37CD3-3A9D-B14B-88A2-144102D5FE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C628B5E-FC0B-D248-8269-92B2A980402E}"/>
              </a:ext>
            </a:extLst>
          </p:cNvPr>
          <p:cNvSpPr>
            <a:spLocks noGrp="1" noChangeArrowheads="1"/>
          </p:cNvSpPr>
          <p:nvPr>
            <p:ph type="sldNum" sz="quarter" idx="12"/>
          </p:nvPr>
        </p:nvSpPr>
        <p:spPr>
          <a:ln/>
        </p:spPr>
        <p:txBody>
          <a:bodyPr/>
          <a:lstStyle>
            <a:lvl1pPr>
              <a:defRPr/>
            </a:lvl1pPr>
          </a:lstStyle>
          <a:p>
            <a:fld id="{87988840-BD4A-9641-9276-6D7CB96EEB1D}" type="slidenum">
              <a:rPr lang="en-US" altLang="en-US"/>
              <a:pPr/>
              <a:t>‹#›</a:t>
            </a:fld>
            <a:endParaRPr lang="en-US" altLang="en-US"/>
          </a:p>
        </p:txBody>
      </p:sp>
    </p:spTree>
    <p:extLst>
      <p:ext uri="{BB962C8B-B14F-4D97-AF65-F5344CB8AC3E}">
        <p14:creationId xmlns:p14="http://schemas.microsoft.com/office/powerpoint/2010/main" val="107012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58F7DDD-50D4-754A-8370-61251F4474B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AC0A78D-B353-7F4B-A5A4-0B757E3F6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1C8F957-7C6A-A34B-992E-7E1DE89BAA19}"/>
              </a:ext>
            </a:extLst>
          </p:cNvPr>
          <p:cNvSpPr>
            <a:spLocks noGrp="1" noChangeArrowheads="1"/>
          </p:cNvSpPr>
          <p:nvPr>
            <p:ph type="sldNum" sz="quarter" idx="12"/>
          </p:nvPr>
        </p:nvSpPr>
        <p:spPr>
          <a:ln/>
        </p:spPr>
        <p:txBody>
          <a:bodyPr/>
          <a:lstStyle>
            <a:lvl1pPr>
              <a:defRPr/>
            </a:lvl1pPr>
          </a:lstStyle>
          <a:p>
            <a:fld id="{012C02BB-CE03-F24A-9630-06958AC5B207}" type="slidenum">
              <a:rPr lang="en-US" altLang="en-US"/>
              <a:pPr/>
              <a:t>‹#›</a:t>
            </a:fld>
            <a:endParaRPr lang="en-US" altLang="en-US"/>
          </a:p>
        </p:txBody>
      </p:sp>
    </p:spTree>
    <p:extLst>
      <p:ext uri="{BB962C8B-B14F-4D97-AF65-F5344CB8AC3E}">
        <p14:creationId xmlns:p14="http://schemas.microsoft.com/office/powerpoint/2010/main" val="93203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5C9DF5-A5EC-1348-A0B3-0DAB7FFA2BC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DB20CFD-230A-764D-B991-4B4C77201C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3994A18-2085-904F-B351-7A8F774C0E32}"/>
              </a:ext>
            </a:extLst>
          </p:cNvPr>
          <p:cNvSpPr>
            <a:spLocks noGrp="1" noChangeArrowheads="1"/>
          </p:cNvSpPr>
          <p:nvPr>
            <p:ph type="sldNum" sz="quarter" idx="12"/>
          </p:nvPr>
        </p:nvSpPr>
        <p:spPr>
          <a:ln/>
        </p:spPr>
        <p:txBody>
          <a:bodyPr/>
          <a:lstStyle>
            <a:lvl1pPr>
              <a:defRPr/>
            </a:lvl1pPr>
          </a:lstStyle>
          <a:p>
            <a:fld id="{8B9C0716-E484-E44D-909E-39102B65EC2D}" type="slidenum">
              <a:rPr lang="en-US" altLang="en-US"/>
              <a:pPr/>
              <a:t>‹#›</a:t>
            </a:fld>
            <a:endParaRPr lang="en-US" altLang="en-US"/>
          </a:p>
        </p:txBody>
      </p:sp>
    </p:spTree>
    <p:extLst>
      <p:ext uri="{BB962C8B-B14F-4D97-AF65-F5344CB8AC3E}">
        <p14:creationId xmlns:p14="http://schemas.microsoft.com/office/powerpoint/2010/main" val="549238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311275"/>
            <a:ext cx="9024938"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0725150" y="1311275"/>
            <a:ext cx="153352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0" y="6888163"/>
            <a:ext cx="9024938"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3B34908-90C3-D249-8D4B-7600702A6F0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2636643-D85F-3E4D-A187-F464681D6CF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E2897A3-FDB6-4F46-B5B4-3BF577E96174}"/>
              </a:ext>
            </a:extLst>
          </p:cNvPr>
          <p:cNvSpPr>
            <a:spLocks noGrp="1" noChangeArrowheads="1"/>
          </p:cNvSpPr>
          <p:nvPr>
            <p:ph type="sldNum" sz="quarter" idx="12"/>
          </p:nvPr>
        </p:nvSpPr>
        <p:spPr>
          <a:ln/>
        </p:spPr>
        <p:txBody>
          <a:bodyPr/>
          <a:lstStyle>
            <a:lvl1pPr>
              <a:defRPr/>
            </a:lvl1pPr>
          </a:lstStyle>
          <a:p>
            <a:fld id="{F5CC10B6-9490-654F-8067-56E7EF40E12E}" type="slidenum">
              <a:rPr lang="en-US" altLang="en-US"/>
              <a:pPr/>
              <a:t>‹#›</a:t>
            </a:fld>
            <a:endParaRPr lang="en-US" altLang="en-US"/>
          </a:p>
        </p:txBody>
      </p:sp>
    </p:spTree>
    <p:extLst>
      <p:ext uri="{BB962C8B-B14F-4D97-AF65-F5344CB8AC3E}">
        <p14:creationId xmlns:p14="http://schemas.microsoft.com/office/powerpoint/2010/main" val="66117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23042563"/>
            <a:ext cx="16459200"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5376863" y="2941638"/>
            <a:ext cx="16459200"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5376863" y="25763538"/>
            <a:ext cx="16459200"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F48F574-C064-7547-ACDB-DF9DEE5B94B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6F8056B-1747-5449-9F48-CAFC6636F0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D329357-AF4C-CC4A-88B8-E1A67B1A3495}"/>
              </a:ext>
            </a:extLst>
          </p:cNvPr>
          <p:cNvSpPr>
            <a:spLocks noGrp="1" noChangeArrowheads="1"/>
          </p:cNvSpPr>
          <p:nvPr>
            <p:ph type="sldNum" sz="quarter" idx="12"/>
          </p:nvPr>
        </p:nvSpPr>
        <p:spPr>
          <a:ln/>
        </p:spPr>
        <p:txBody>
          <a:bodyPr/>
          <a:lstStyle>
            <a:lvl1pPr>
              <a:defRPr/>
            </a:lvl1pPr>
          </a:lstStyle>
          <a:p>
            <a:fld id="{96513CB0-B6C6-2A4E-997B-492A9EC15CCF}" type="slidenum">
              <a:rPr lang="en-US" altLang="en-US"/>
              <a:pPr/>
              <a:t>‹#›</a:t>
            </a:fld>
            <a:endParaRPr lang="en-US" altLang="en-US"/>
          </a:p>
        </p:txBody>
      </p:sp>
    </p:spTree>
    <p:extLst>
      <p:ext uri="{BB962C8B-B14F-4D97-AF65-F5344CB8AC3E}">
        <p14:creationId xmlns:p14="http://schemas.microsoft.com/office/powerpoint/2010/main" val="279071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68DDBC3-DEF1-A74F-A9E9-4EB29F239297}"/>
              </a:ext>
            </a:extLst>
          </p:cNvPr>
          <p:cNvSpPr>
            <a:spLocks noGrp="1" noChangeArrowheads="1"/>
          </p:cNvSpPr>
          <p:nvPr>
            <p:ph type="title"/>
          </p:nvPr>
        </p:nvSpPr>
        <p:spPr bwMode="auto">
          <a:xfrm>
            <a:off x="1371600" y="1317625"/>
            <a:ext cx="2468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4857" tIns="172428" rIns="344857" bIns="17242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25872DB-07C1-6A48-9D93-9CB39381FCF1}"/>
              </a:ext>
            </a:extLst>
          </p:cNvPr>
          <p:cNvSpPr>
            <a:spLocks noGrp="1" noChangeArrowheads="1"/>
          </p:cNvSpPr>
          <p:nvPr>
            <p:ph type="body" idx="1"/>
          </p:nvPr>
        </p:nvSpPr>
        <p:spPr bwMode="auto">
          <a:xfrm>
            <a:off x="1371600" y="7680325"/>
            <a:ext cx="2468880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4857" tIns="172428" rIns="344857" bIns="1724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22B5DFE-056E-2A4D-9F2C-EF45D5976FE4}"/>
              </a:ext>
            </a:extLst>
          </p:cNvPr>
          <p:cNvSpPr>
            <a:spLocks noGrp="1" noChangeArrowheads="1"/>
          </p:cNvSpPr>
          <p:nvPr>
            <p:ph type="dt" sz="half" idx="2"/>
          </p:nvPr>
        </p:nvSpPr>
        <p:spPr bwMode="auto">
          <a:xfrm>
            <a:off x="1371600" y="29976763"/>
            <a:ext cx="6400800" cy="2286000"/>
          </a:xfrm>
          <a:prstGeom prst="rect">
            <a:avLst/>
          </a:prstGeom>
          <a:noFill/>
          <a:ln w="9525">
            <a:noFill/>
            <a:miter lim="800000"/>
            <a:headEnd/>
            <a:tailEnd/>
          </a:ln>
          <a:effectLst/>
        </p:spPr>
        <p:txBody>
          <a:bodyPr vert="horz" wrap="square" lIns="344857" tIns="172428" rIns="344857" bIns="172428" numCol="1" anchor="t" anchorCtr="0" compatLnSpc="1">
            <a:prstTxWarp prst="textNoShape">
              <a:avLst/>
            </a:prstTxWarp>
          </a:bodyPr>
          <a:lstStyle>
            <a:lvl1pPr>
              <a:defRPr sz="5300">
                <a:latin typeface="Arial"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AFA04689-4B5D-CA42-9BB0-18205457CEA0}"/>
              </a:ext>
            </a:extLst>
          </p:cNvPr>
          <p:cNvSpPr>
            <a:spLocks noGrp="1" noChangeArrowheads="1"/>
          </p:cNvSpPr>
          <p:nvPr>
            <p:ph type="ftr" sz="quarter" idx="3"/>
          </p:nvPr>
        </p:nvSpPr>
        <p:spPr bwMode="auto">
          <a:xfrm>
            <a:off x="9372600" y="29976763"/>
            <a:ext cx="8686800" cy="2286000"/>
          </a:xfrm>
          <a:prstGeom prst="rect">
            <a:avLst/>
          </a:prstGeom>
          <a:noFill/>
          <a:ln w="9525">
            <a:noFill/>
            <a:miter lim="800000"/>
            <a:headEnd/>
            <a:tailEnd/>
          </a:ln>
          <a:effectLst/>
        </p:spPr>
        <p:txBody>
          <a:bodyPr vert="horz" wrap="square" lIns="344857" tIns="172428" rIns="344857" bIns="172428" numCol="1" anchor="t" anchorCtr="0" compatLnSpc="1">
            <a:prstTxWarp prst="textNoShape">
              <a:avLst/>
            </a:prstTxWarp>
          </a:bodyPr>
          <a:lstStyle>
            <a:lvl1pPr algn="ctr">
              <a:defRPr sz="5300">
                <a:latin typeface="Arial"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774EBADE-7692-9F4C-89F9-42BE468D1813}"/>
              </a:ext>
            </a:extLst>
          </p:cNvPr>
          <p:cNvSpPr>
            <a:spLocks noGrp="1" noChangeArrowheads="1"/>
          </p:cNvSpPr>
          <p:nvPr>
            <p:ph type="sldNum" sz="quarter" idx="4"/>
          </p:nvPr>
        </p:nvSpPr>
        <p:spPr bwMode="auto">
          <a:xfrm>
            <a:off x="19659600" y="29976763"/>
            <a:ext cx="6400800" cy="2286000"/>
          </a:xfrm>
          <a:prstGeom prst="rect">
            <a:avLst/>
          </a:prstGeom>
          <a:noFill/>
          <a:ln w="9525">
            <a:noFill/>
            <a:miter lim="800000"/>
            <a:headEnd/>
            <a:tailEnd/>
          </a:ln>
          <a:effectLst/>
        </p:spPr>
        <p:txBody>
          <a:bodyPr vert="horz" wrap="square" lIns="344857" tIns="172428" rIns="344857" bIns="172428" numCol="1" anchor="t" anchorCtr="0" compatLnSpc="1">
            <a:prstTxWarp prst="textNoShape">
              <a:avLst/>
            </a:prstTxWarp>
          </a:bodyPr>
          <a:lstStyle>
            <a:lvl1pPr algn="r">
              <a:defRPr sz="5300"/>
            </a:lvl1pPr>
          </a:lstStyle>
          <a:p>
            <a:fld id="{9F5B01F2-1829-C044-8941-CA4A47B33EE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48050" rtl="0" eaLnBrk="0" fontAlgn="base" hangingPunct="0">
        <a:spcBef>
          <a:spcPct val="0"/>
        </a:spcBef>
        <a:spcAft>
          <a:spcPct val="0"/>
        </a:spcAft>
        <a:defRPr sz="16600">
          <a:solidFill>
            <a:schemeClr val="tx2"/>
          </a:solidFill>
          <a:latin typeface="+mj-lt"/>
          <a:ea typeface="ＭＳ Ｐゴシック" charset="0"/>
          <a:cs typeface="ＭＳ Ｐゴシック" charset="0"/>
        </a:defRPr>
      </a:lvl1pPr>
      <a:lvl2pPr algn="ctr" defTabSz="3448050" rtl="0" eaLnBrk="0" fontAlgn="base" hangingPunct="0">
        <a:spcBef>
          <a:spcPct val="0"/>
        </a:spcBef>
        <a:spcAft>
          <a:spcPct val="0"/>
        </a:spcAft>
        <a:defRPr sz="16600">
          <a:solidFill>
            <a:schemeClr val="tx2"/>
          </a:solidFill>
          <a:latin typeface="Arial" charset="0"/>
          <a:ea typeface="ＭＳ Ｐゴシック" charset="0"/>
          <a:cs typeface="ＭＳ Ｐゴシック" charset="0"/>
        </a:defRPr>
      </a:lvl2pPr>
      <a:lvl3pPr algn="ctr" defTabSz="3448050" rtl="0" eaLnBrk="0" fontAlgn="base" hangingPunct="0">
        <a:spcBef>
          <a:spcPct val="0"/>
        </a:spcBef>
        <a:spcAft>
          <a:spcPct val="0"/>
        </a:spcAft>
        <a:defRPr sz="16600">
          <a:solidFill>
            <a:schemeClr val="tx2"/>
          </a:solidFill>
          <a:latin typeface="Arial" charset="0"/>
          <a:ea typeface="ＭＳ Ｐゴシック" charset="0"/>
          <a:cs typeface="ＭＳ Ｐゴシック" charset="0"/>
        </a:defRPr>
      </a:lvl3pPr>
      <a:lvl4pPr algn="ctr" defTabSz="3448050" rtl="0" eaLnBrk="0" fontAlgn="base" hangingPunct="0">
        <a:spcBef>
          <a:spcPct val="0"/>
        </a:spcBef>
        <a:spcAft>
          <a:spcPct val="0"/>
        </a:spcAft>
        <a:defRPr sz="16600">
          <a:solidFill>
            <a:schemeClr val="tx2"/>
          </a:solidFill>
          <a:latin typeface="Arial" charset="0"/>
          <a:ea typeface="ＭＳ Ｐゴシック" charset="0"/>
          <a:cs typeface="ＭＳ Ｐゴシック" charset="0"/>
        </a:defRPr>
      </a:lvl4pPr>
      <a:lvl5pPr algn="ctr" defTabSz="3448050" rtl="0" eaLnBrk="0" fontAlgn="base" hangingPunct="0">
        <a:spcBef>
          <a:spcPct val="0"/>
        </a:spcBef>
        <a:spcAft>
          <a:spcPct val="0"/>
        </a:spcAft>
        <a:defRPr sz="16600">
          <a:solidFill>
            <a:schemeClr val="tx2"/>
          </a:solidFill>
          <a:latin typeface="Arial" charset="0"/>
          <a:ea typeface="ＭＳ Ｐゴシック" charset="0"/>
          <a:cs typeface="ＭＳ Ｐゴシック" charset="0"/>
        </a:defRPr>
      </a:lvl5pPr>
      <a:lvl6pPr marL="457200" algn="ctr" defTabSz="3448050" rtl="0" fontAlgn="base">
        <a:spcBef>
          <a:spcPct val="0"/>
        </a:spcBef>
        <a:spcAft>
          <a:spcPct val="0"/>
        </a:spcAft>
        <a:defRPr sz="16600">
          <a:solidFill>
            <a:schemeClr val="tx2"/>
          </a:solidFill>
          <a:latin typeface="Arial" charset="0"/>
        </a:defRPr>
      </a:lvl6pPr>
      <a:lvl7pPr marL="914400" algn="ctr" defTabSz="3448050" rtl="0" fontAlgn="base">
        <a:spcBef>
          <a:spcPct val="0"/>
        </a:spcBef>
        <a:spcAft>
          <a:spcPct val="0"/>
        </a:spcAft>
        <a:defRPr sz="16600">
          <a:solidFill>
            <a:schemeClr val="tx2"/>
          </a:solidFill>
          <a:latin typeface="Arial" charset="0"/>
        </a:defRPr>
      </a:lvl7pPr>
      <a:lvl8pPr marL="1371600" algn="ctr" defTabSz="3448050" rtl="0" fontAlgn="base">
        <a:spcBef>
          <a:spcPct val="0"/>
        </a:spcBef>
        <a:spcAft>
          <a:spcPct val="0"/>
        </a:spcAft>
        <a:defRPr sz="16600">
          <a:solidFill>
            <a:schemeClr val="tx2"/>
          </a:solidFill>
          <a:latin typeface="Arial" charset="0"/>
        </a:defRPr>
      </a:lvl8pPr>
      <a:lvl9pPr marL="1828800" algn="ctr" defTabSz="3448050" rtl="0" fontAlgn="base">
        <a:spcBef>
          <a:spcPct val="0"/>
        </a:spcBef>
        <a:spcAft>
          <a:spcPct val="0"/>
        </a:spcAft>
        <a:defRPr sz="16600">
          <a:solidFill>
            <a:schemeClr val="tx2"/>
          </a:solidFill>
          <a:latin typeface="Arial" charset="0"/>
        </a:defRPr>
      </a:lvl9pPr>
    </p:titleStyle>
    <p:bodyStyle>
      <a:lvl1pPr marL="1293813" indent="-1293813" algn="l" defTabSz="3448050" rtl="0" eaLnBrk="0" fontAlgn="base" hangingPunct="0">
        <a:spcBef>
          <a:spcPct val="20000"/>
        </a:spcBef>
        <a:spcAft>
          <a:spcPct val="0"/>
        </a:spcAft>
        <a:buChar char="•"/>
        <a:defRPr sz="12100">
          <a:solidFill>
            <a:schemeClr val="tx1"/>
          </a:solidFill>
          <a:latin typeface="+mn-lt"/>
          <a:ea typeface="ＭＳ Ｐゴシック" charset="0"/>
          <a:cs typeface="ＭＳ Ｐゴシック" charset="0"/>
        </a:defRPr>
      </a:lvl1pPr>
      <a:lvl2pPr marL="2801938" indent="-1077913" algn="l" defTabSz="3448050" rtl="0" eaLnBrk="0" fontAlgn="base" hangingPunct="0">
        <a:spcBef>
          <a:spcPct val="20000"/>
        </a:spcBef>
        <a:spcAft>
          <a:spcPct val="0"/>
        </a:spcAft>
        <a:buChar char="–"/>
        <a:defRPr sz="10600">
          <a:solidFill>
            <a:schemeClr val="tx1"/>
          </a:solidFill>
          <a:latin typeface="+mn-lt"/>
          <a:ea typeface="ＭＳ Ｐゴシック" charset="0"/>
        </a:defRPr>
      </a:lvl2pPr>
      <a:lvl3pPr marL="4310063" indent="-862013" algn="l" defTabSz="3448050" rtl="0" eaLnBrk="0" fontAlgn="base" hangingPunct="0">
        <a:spcBef>
          <a:spcPct val="20000"/>
        </a:spcBef>
        <a:spcAft>
          <a:spcPct val="0"/>
        </a:spcAft>
        <a:buChar char="•"/>
        <a:defRPr sz="9100">
          <a:solidFill>
            <a:schemeClr val="tx1"/>
          </a:solidFill>
          <a:latin typeface="+mn-lt"/>
          <a:ea typeface="ＭＳ Ｐゴシック" charset="0"/>
        </a:defRPr>
      </a:lvl3pPr>
      <a:lvl4pPr marL="6035675" indent="-863600" algn="l" defTabSz="3448050" rtl="0" eaLnBrk="0" fontAlgn="base" hangingPunct="0">
        <a:spcBef>
          <a:spcPct val="20000"/>
        </a:spcBef>
        <a:spcAft>
          <a:spcPct val="0"/>
        </a:spcAft>
        <a:buChar char="–"/>
        <a:defRPr sz="7500">
          <a:solidFill>
            <a:schemeClr val="tx1"/>
          </a:solidFill>
          <a:latin typeface="+mn-lt"/>
          <a:ea typeface="ＭＳ Ｐゴシック" charset="0"/>
        </a:defRPr>
      </a:lvl4pPr>
      <a:lvl5pPr marL="7759700" indent="-862013" algn="l" defTabSz="3448050" rtl="0" eaLnBrk="0" fontAlgn="base" hangingPunct="0">
        <a:spcBef>
          <a:spcPct val="20000"/>
        </a:spcBef>
        <a:spcAft>
          <a:spcPct val="0"/>
        </a:spcAft>
        <a:buChar char="»"/>
        <a:defRPr sz="7500">
          <a:solidFill>
            <a:schemeClr val="tx1"/>
          </a:solidFill>
          <a:latin typeface="+mn-lt"/>
          <a:ea typeface="ＭＳ Ｐゴシック" charset="0"/>
        </a:defRPr>
      </a:lvl5pPr>
      <a:lvl6pPr marL="8216900" indent="-862013" algn="l" defTabSz="3448050" rtl="0" fontAlgn="base">
        <a:spcBef>
          <a:spcPct val="20000"/>
        </a:spcBef>
        <a:spcAft>
          <a:spcPct val="0"/>
        </a:spcAft>
        <a:buChar char="»"/>
        <a:defRPr sz="7500">
          <a:solidFill>
            <a:schemeClr val="tx1"/>
          </a:solidFill>
          <a:latin typeface="+mn-lt"/>
        </a:defRPr>
      </a:lvl6pPr>
      <a:lvl7pPr marL="8674100" indent="-862013" algn="l" defTabSz="3448050" rtl="0" fontAlgn="base">
        <a:spcBef>
          <a:spcPct val="20000"/>
        </a:spcBef>
        <a:spcAft>
          <a:spcPct val="0"/>
        </a:spcAft>
        <a:buChar char="»"/>
        <a:defRPr sz="7500">
          <a:solidFill>
            <a:schemeClr val="tx1"/>
          </a:solidFill>
          <a:latin typeface="+mn-lt"/>
        </a:defRPr>
      </a:lvl7pPr>
      <a:lvl8pPr marL="9131300" indent="-862013" algn="l" defTabSz="3448050" rtl="0" fontAlgn="base">
        <a:spcBef>
          <a:spcPct val="20000"/>
        </a:spcBef>
        <a:spcAft>
          <a:spcPct val="0"/>
        </a:spcAft>
        <a:buChar char="»"/>
        <a:defRPr sz="7500">
          <a:solidFill>
            <a:schemeClr val="tx1"/>
          </a:solidFill>
          <a:latin typeface="+mn-lt"/>
        </a:defRPr>
      </a:lvl8pPr>
      <a:lvl9pPr marL="9588500" indent="-862013" algn="l" defTabSz="3448050" rtl="0" fontAlgn="base">
        <a:spcBef>
          <a:spcPct val="20000"/>
        </a:spcBef>
        <a:spcAft>
          <a:spcPct val="0"/>
        </a:spcAft>
        <a:buChar char="»"/>
        <a:defRPr sz="7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4">
            <a:extLst>
              <a:ext uri="{FF2B5EF4-FFF2-40B4-BE49-F238E27FC236}">
                <a16:creationId xmlns:a16="http://schemas.microsoft.com/office/drawing/2014/main" id="{9508687B-7D72-034B-B81A-7F9EAD39F345}"/>
              </a:ext>
            </a:extLst>
          </p:cNvPr>
          <p:cNvSpPr>
            <a:spLocks noChangeArrowheads="1"/>
          </p:cNvSpPr>
          <p:nvPr/>
        </p:nvSpPr>
        <p:spPr bwMode="auto">
          <a:xfrm>
            <a:off x="841583" y="919162"/>
            <a:ext cx="25595262" cy="31080075"/>
          </a:xfrm>
          <a:prstGeom prst="rect">
            <a:avLst/>
          </a:prstGeom>
          <a:solidFill>
            <a:srgbClr val="ABCDAE"/>
          </a:solidFill>
          <a:ln w="9525">
            <a:no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solidFill>
                <a:srgbClr val="54785B"/>
              </a:solidFill>
              <a:latin typeface="Arial" charset="0"/>
              <a:ea typeface="ＭＳ Ｐゴシック" charset="0"/>
            </a:endParaRPr>
          </a:p>
        </p:txBody>
      </p:sp>
      <p:sp>
        <p:nvSpPr>
          <p:cNvPr id="14338" name="Text Box 5">
            <a:extLst>
              <a:ext uri="{FF2B5EF4-FFF2-40B4-BE49-F238E27FC236}">
                <a16:creationId xmlns:a16="http://schemas.microsoft.com/office/drawing/2014/main" id="{4F18EDF7-92FE-1E4F-B2A0-DC1F500F5A0C}"/>
              </a:ext>
            </a:extLst>
          </p:cNvPr>
          <p:cNvSpPr txBox="1">
            <a:spLocks noChangeArrowheads="1"/>
          </p:cNvSpPr>
          <p:nvPr/>
        </p:nvSpPr>
        <p:spPr bwMode="auto">
          <a:xfrm>
            <a:off x="3124200" y="1143000"/>
            <a:ext cx="205105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7200" b="1" dirty="0">
                <a:solidFill>
                  <a:schemeClr val="accent2"/>
                </a:solidFill>
                <a:latin typeface="Times New Roman" panose="02020603050405020304" pitchFamily="18" charset="0"/>
              </a:rPr>
              <a:t>Smiles of Hyattsville and North Bethesda</a:t>
            </a:r>
          </a:p>
        </p:txBody>
      </p:sp>
      <p:sp>
        <p:nvSpPr>
          <p:cNvPr id="14339" name="Text Box 6">
            <a:extLst>
              <a:ext uri="{FF2B5EF4-FFF2-40B4-BE49-F238E27FC236}">
                <a16:creationId xmlns:a16="http://schemas.microsoft.com/office/drawing/2014/main" id="{7828D6EC-32FF-0446-ADBD-1AC63AE48D39}"/>
              </a:ext>
            </a:extLst>
          </p:cNvPr>
          <p:cNvSpPr txBox="1">
            <a:spLocks noChangeArrowheads="1"/>
          </p:cNvSpPr>
          <p:nvPr/>
        </p:nvSpPr>
        <p:spPr bwMode="auto">
          <a:xfrm>
            <a:off x="7124700" y="3508995"/>
            <a:ext cx="13182600" cy="2779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4400" dirty="0">
                <a:solidFill>
                  <a:schemeClr val="accent2"/>
                </a:solidFill>
                <a:latin typeface="Times New Roman" panose="02020603050405020304" pitchFamily="18" charset="0"/>
              </a:rPr>
              <a:t>Aneesha Tamang</a:t>
            </a:r>
          </a:p>
          <a:p>
            <a:pPr algn="ctr" eaLnBrk="1" hangingPunct="1">
              <a:lnSpc>
                <a:spcPct val="50000"/>
              </a:lnSpc>
              <a:spcBef>
                <a:spcPct val="50000"/>
              </a:spcBef>
            </a:pPr>
            <a:r>
              <a:rPr lang="en-US" altLang="en-US" sz="3200" dirty="0">
                <a:solidFill>
                  <a:schemeClr val="accent2"/>
                </a:solidFill>
                <a:latin typeface="Times New Roman" panose="02020603050405020304" pitchFamily="18" charset="0"/>
              </a:rPr>
              <a:t>College Park Scholars – Science &amp; Global Change Program</a:t>
            </a:r>
          </a:p>
          <a:p>
            <a:pPr algn="ctr" eaLnBrk="1" hangingPunct="1">
              <a:lnSpc>
                <a:spcPct val="50000"/>
              </a:lnSpc>
              <a:spcBef>
                <a:spcPct val="50000"/>
              </a:spcBef>
            </a:pPr>
            <a:r>
              <a:rPr lang="en-US" altLang="en-US" sz="3200" dirty="0">
                <a:solidFill>
                  <a:schemeClr val="accent2"/>
                </a:solidFill>
                <a:latin typeface="Times New Roman" panose="02020603050405020304" pitchFamily="18" charset="0"/>
              </a:rPr>
              <a:t>Computer Science</a:t>
            </a:r>
          </a:p>
          <a:p>
            <a:pPr algn="ctr" eaLnBrk="1" hangingPunct="1">
              <a:lnSpc>
                <a:spcPct val="50000"/>
              </a:lnSpc>
              <a:spcBef>
                <a:spcPct val="50000"/>
              </a:spcBef>
            </a:pPr>
            <a:r>
              <a:rPr lang="en-US" altLang="en-US" sz="3200" dirty="0">
                <a:solidFill>
                  <a:schemeClr val="accent2"/>
                </a:solidFill>
                <a:latin typeface="Times New Roman" panose="02020603050405020304" pitchFamily="18" charset="0"/>
              </a:rPr>
              <a:t>atamang@umd.edu</a:t>
            </a:r>
          </a:p>
          <a:p>
            <a:pPr algn="ctr" eaLnBrk="1" hangingPunct="1">
              <a:lnSpc>
                <a:spcPct val="50000"/>
              </a:lnSpc>
              <a:spcBef>
                <a:spcPct val="50000"/>
              </a:spcBef>
            </a:pPr>
            <a:r>
              <a:rPr lang="en-US" altLang="en-US" sz="3200" dirty="0">
                <a:solidFill>
                  <a:schemeClr val="accent2"/>
                </a:solidFill>
                <a:latin typeface="Times New Roman" panose="02020603050405020304" pitchFamily="18" charset="0"/>
              </a:rPr>
              <a:t>College Park Scholars Academic Showcase,  May 6, 2022</a:t>
            </a:r>
          </a:p>
        </p:txBody>
      </p:sp>
      <p:pic>
        <p:nvPicPr>
          <p:cNvPr id="14341" name="Picture 9" descr="UMlogo">
            <a:extLst>
              <a:ext uri="{FF2B5EF4-FFF2-40B4-BE49-F238E27FC236}">
                <a16:creationId xmlns:a16="http://schemas.microsoft.com/office/drawing/2014/main" id="{4DC886D7-4E7E-2C4A-8400-8F29F9476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200" y="1189038"/>
            <a:ext cx="2998788" cy="2743200"/>
          </a:xfrm>
          <a:prstGeom prst="rect">
            <a:avLst/>
          </a:prstGeom>
          <a:solidFill>
            <a:srgbClr val="FFFF99"/>
          </a:solidFill>
          <a:ln w="9525">
            <a:solidFill>
              <a:schemeClr val="tx1"/>
            </a:solidFill>
            <a:miter lim="800000"/>
            <a:headEnd/>
            <a:tailEnd/>
          </a:ln>
        </p:spPr>
      </p:pic>
      <p:sp>
        <p:nvSpPr>
          <p:cNvPr id="14342" name="Text Box 10">
            <a:extLst>
              <a:ext uri="{FF2B5EF4-FFF2-40B4-BE49-F238E27FC236}">
                <a16:creationId xmlns:a16="http://schemas.microsoft.com/office/drawing/2014/main" id="{98583823-5EA4-4847-8C15-5B5D5DAAC413}"/>
              </a:ext>
            </a:extLst>
          </p:cNvPr>
          <p:cNvSpPr txBox="1">
            <a:spLocks noChangeArrowheads="1"/>
          </p:cNvSpPr>
          <p:nvPr/>
        </p:nvSpPr>
        <p:spPr bwMode="auto">
          <a:xfrm>
            <a:off x="1065005" y="6936484"/>
            <a:ext cx="10947400" cy="384720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Introduction</a:t>
            </a:r>
          </a:p>
          <a:p>
            <a:pPr eaLnBrk="1" hangingPunct="1">
              <a:spcBef>
                <a:spcPct val="50000"/>
              </a:spcBef>
            </a:pPr>
            <a:r>
              <a:rPr lang="en-US" altLang="en-US" sz="3200" dirty="0">
                <a:solidFill>
                  <a:schemeClr val="accent2"/>
                </a:solidFill>
                <a:latin typeface="Times New Roman" panose="02020603050405020304" pitchFamily="18" charset="0"/>
              </a:rPr>
              <a:t>Smiles of Hyattsville and North Bethesda are two local dental offices owned by Dr. Deepa Suryanarayan, DMD.  I worked with her husband, Mr. Sriram Chellappan (a software engineer), to create a business communication platform specifically geared towards dental workers. This software application is called Dental Software Services (DSS). </a:t>
            </a:r>
          </a:p>
        </p:txBody>
      </p:sp>
      <p:sp>
        <p:nvSpPr>
          <p:cNvPr id="14343" name="Text Box 11">
            <a:extLst>
              <a:ext uri="{FF2B5EF4-FFF2-40B4-BE49-F238E27FC236}">
                <a16:creationId xmlns:a16="http://schemas.microsoft.com/office/drawing/2014/main" id="{24132D79-2D1E-3B4A-8720-41286A7C570B}"/>
              </a:ext>
            </a:extLst>
          </p:cNvPr>
          <p:cNvSpPr txBox="1">
            <a:spLocks noChangeArrowheads="1"/>
          </p:cNvSpPr>
          <p:nvPr/>
        </p:nvSpPr>
        <p:spPr bwMode="auto">
          <a:xfrm>
            <a:off x="6692900" y="29903235"/>
            <a:ext cx="13487400" cy="170816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3000" u="sng" dirty="0">
                <a:solidFill>
                  <a:schemeClr val="tx1">
                    <a:lumMod val="75000"/>
                    <a:lumOff val="25000"/>
                  </a:schemeClr>
                </a:solidFill>
                <a:latin typeface="Times New Roman" panose="02020603050405020304" pitchFamily="18" charset="0"/>
              </a:rPr>
              <a:t>Acknowledgments:</a:t>
            </a:r>
          </a:p>
          <a:p>
            <a:pPr algn="ctr" eaLnBrk="1" hangingPunct="1">
              <a:spcBef>
                <a:spcPct val="50000"/>
              </a:spcBef>
            </a:pPr>
            <a:r>
              <a:rPr lang="en-US" altLang="en-US" sz="3000" dirty="0">
                <a:solidFill>
                  <a:schemeClr val="tx1">
                    <a:lumMod val="75000"/>
                    <a:lumOff val="25000"/>
                  </a:schemeClr>
                </a:solidFill>
                <a:latin typeface="Times New Roman" panose="02020603050405020304" pitchFamily="18" charset="0"/>
              </a:rPr>
              <a:t>I would like to thank my supervisor, Mr. Sriram Chellappan, Dr. Holtz, and Dr. Merck for making this service learning opportunity possible!</a:t>
            </a:r>
          </a:p>
        </p:txBody>
      </p:sp>
      <p:sp>
        <p:nvSpPr>
          <p:cNvPr id="14345" name="Text Box 14">
            <a:extLst>
              <a:ext uri="{FF2B5EF4-FFF2-40B4-BE49-F238E27FC236}">
                <a16:creationId xmlns:a16="http://schemas.microsoft.com/office/drawing/2014/main" id="{6D34C693-1442-E449-9016-CA6706439615}"/>
              </a:ext>
            </a:extLst>
          </p:cNvPr>
          <p:cNvSpPr txBox="1">
            <a:spLocks noChangeArrowheads="1"/>
          </p:cNvSpPr>
          <p:nvPr/>
        </p:nvSpPr>
        <p:spPr bwMode="auto">
          <a:xfrm>
            <a:off x="1113045" y="24376905"/>
            <a:ext cx="10033000" cy="45858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Site Information</a:t>
            </a:r>
            <a:r>
              <a:rPr lang="en-US" altLang="en-US" sz="3200" u="sng" dirty="0">
                <a:solidFill>
                  <a:schemeClr val="accent2"/>
                </a:solidFill>
                <a:latin typeface="Times New Roman" panose="02020603050405020304" pitchFamily="18" charset="0"/>
              </a:rPr>
              <a:t>:</a:t>
            </a:r>
          </a:p>
          <a:p>
            <a:pPr eaLnBrk="1" hangingPunct="1">
              <a:spcBef>
                <a:spcPct val="50000"/>
              </a:spcBef>
            </a:pPr>
            <a:r>
              <a:rPr lang="en-US" altLang="en-US" sz="3200" dirty="0">
                <a:solidFill>
                  <a:schemeClr val="accent2"/>
                </a:solidFill>
                <a:latin typeface="Times New Roman" panose="02020603050405020304" pitchFamily="18" charset="0"/>
              </a:rPr>
              <a:t>Name of Site: Smiles of Hyattsville/ North Bethesda</a:t>
            </a:r>
          </a:p>
          <a:p>
            <a:pPr eaLnBrk="1" hangingPunct="1">
              <a:spcBef>
                <a:spcPct val="50000"/>
              </a:spcBef>
            </a:pPr>
            <a:r>
              <a:rPr lang="en-US" altLang="en-US" sz="3200" dirty="0">
                <a:solidFill>
                  <a:schemeClr val="accent2"/>
                </a:solidFill>
                <a:latin typeface="Times New Roman" panose="02020603050405020304" pitchFamily="18" charset="0"/>
              </a:rPr>
              <a:t>Address</a:t>
            </a:r>
            <a:r>
              <a:rPr lang="en-US" altLang="en-US" sz="3200" dirty="0">
                <a:solidFill>
                  <a:schemeClr val="accent2"/>
                </a:solidFill>
                <a:latin typeface="Times New Roman" panose="02020603050405020304" pitchFamily="18" charset="0"/>
                <a:cs typeface="Times New Roman" panose="02020603050405020304" pitchFamily="18" charset="0"/>
              </a:rPr>
              <a:t>: </a:t>
            </a:r>
            <a:r>
              <a:rPr lang="fr-FR" sz="3200" b="0" i="0" dirty="0">
                <a:solidFill>
                  <a:schemeClr val="accent2"/>
                </a:solidFill>
                <a:effectLst/>
                <a:latin typeface="Times New Roman" panose="02020603050405020304" pitchFamily="18" charset="0"/>
                <a:cs typeface="Times New Roman" panose="02020603050405020304" pitchFamily="18" charset="0"/>
              </a:rPr>
              <a:t>6525 Belcrest Rd Suite 212, Hyattsville, MD 20782</a:t>
            </a:r>
            <a:endParaRPr lang="en-US" altLang="en-US" sz="3200" dirty="0">
              <a:solidFill>
                <a:schemeClr val="accent2"/>
              </a:solidFill>
              <a:latin typeface="Times New Roman" panose="02020603050405020304" pitchFamily="18" charset="0"/>
              <a:cs typeface="Times New Roman" panose="02020603050405020304" pitchFamily="18" charset="0"/>
            </a:endParaRPr>
          </a:p>
          <a:p>
            <a:pPr eaLnBrk="1" hangingPunct="1">
              <a:spcBef>
                <a:spcPct val="50000"/>
              </a:spcBef>
            </a:pPr>
            <a:r>
              <a:rPr lang="en-US" altLang="en-US" sz="3200" dirty="0">
                <a:solidFill>
                  <a:schemeClr val="accent2"/>
                </a:solidFill>
                <a:latin typeface="Times New Roman" panose="02020603050405020304" pitchFamily="18" charset="0"/>
              </a:rPr>
              <a:t>Your supervisor: Sriram Chellappan</a:t>
            </a:r>
          </a:p>
          <a:p>
            <a:pPr eaLnBrk="1" hangingPunct="1">
              <a:spcBef>
                <a:spcPct val="50000"/>
              </a:spcBef>
            </a:pPr>
            <a:r>
              <a:rPr lang="en-US" altLang="en-US" sz="3200" dirty="0">
                <a:solidFill>
                  <a:schemeClr val="accent2"/>
                </a:solidFill>
                <a:latin typeface="Times New Roman" panose="02020603050405020304" pitchFamily="18" charset="0"/>
              </a:rPr>
              <a:t>The site mission: To develop a business communication platform specifically for the use of dental offices.</a:t>
            </a:r>
          </a:p>
        </p:txBody>
      </p:sp>
      <p:sp>
        <p:nvSpPr>
          <p:cNvPr id="14348" name="Text Box 14">
            <a:extLst>
              <a:ext uri="{FF2B5EF4-FFF2-40B4-BE49-F238E27FC236}">
                <a16:creationId xmlns:a16="http://schemas.microsoft.com/office/drawing/2014/main" id="{3417B0B9-422E-CF43-B82B-D94931D26453}"/>
              </a:ext>
            </a:extLst>
          </p:cNvPr>
          <p:cNvSpPr txBox="1">
            <a:spLocks noChangeArrowheads="1"/>
          </p:cNvSpPr>
          <p:nvPr/>
        </p:nvSpPr>
        <p:spPr bwMode="auto">
          <a:xfrm>
            <a:off x="1143000" y="13841101"/>
            <a:ext cx="11963400" cy="4339650"/>
          </a:xfrm>
          <a:prstGeom prst="rect">
            <a:avLst/>
          </a:prstGeom>
          <a:noFill/>
          <a:ln w="9525">
            <a:noFill/>
            <a:miter lim="800000"/>
            <a:headEnd/>
            <a:tailEnd/>
          </a:ln>
        </p:spPr>
        <p:txBody>
          <a:bodyPr wrap="square">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Issues Confronting Site</a:t>
            </a:r>
          </a:p>
          <a:p>
            <a:pPr eaLnBrk="1" hangingPunct="1">
              <a:spcBef>
                <a:spcPct val="50000"/>
              </a:spcBef>
            </a:pPr>
            <a:r>
              <a:rPr lang="en-US" altLang="en-US" sz="3200" dirty="0">
                <a:solidFill>
                  <a:schemeClr val="accent2"/>
                </a:solidFill>
                <a:latin typeface="Times New Roman" panose="02020603050405020304" pitchFamily="18" charset="0"/>
              </a:rPr>
              <a:t>When I first began communication with Smiles, they were looking for software developers for their new business communication platform. Their vision for the platform was something very similar to Slack, with video and audio calling and a channel-based chat feature. However, they wished to add features specific to the needs of a dental office, such as a dental imaging, appointment scheduling, and text chats between dentists and pharmacies and/or insurance companies. </a:t>
            </a:r>
          </a:p>
        </p:txBody>
      </p:sp>
      <p:sp>
        <p:nvSpPr>
          <p:cNvPr id="14349" name="Text Box 14">
            <a:extLst>
              <a:ext uri="{FF2B5EF4-FFF2-40B4-BE49-F238E27FC236}">
                <a16:creationId xmlns:a16="http://schemas.microsoft.com/office/drawing/2014/main" id="{024CD373-A349-4E4E-9260-A62D62617671}"/>
              </a:ext>
            </a:extLst>
          </p:cNvPr>
          <p:cNvSpPr txBox="1">
            <a:spLocks noChangeArrowheads="1"/>
          </p:cNvSpPr>
          <p:nvPr/>
        </p:nvSpPr>
        <p:spPr bwMode="auto">
          <a:xfrm>
            <a:off x="13436600" y="6703183"/>
            <a:ext cx="12344400" cy="310854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Activities</a:t>
            </a:r>
            <a:endParaRPr lang="en-US" altLang="en-US" sz="3200" u="sng" dirty="0">
              <a:solidFill>
                <a:schemeClr val="accent2"/>
              </a:solidFill>
              <a:latin typeface="Times New Roman" panose="02020603050405020304" pitchFamily="18" charset="0"/>
            </a:endParaRPr>
          </a:p>
          <a:p>
            <a:pPr eaLnBrk="1" hangingPunct="1">
              <a:spcBef>
                <a:spcPct val="50000"/>
              </a:spcBef>
            </a:pPr>
            <a:r>
              <a:rPr lang="en-US" altLang="en-US" sz="3200" dirty="0">
                <a:solidFill>
                  <a:schemeClr val="accent2"/>
                </a:solidFill>
                <a:latin typeface="Times New Roman" panose="02020603050405020304" pitchFamily="18" charset="0"/>
              </a:rPr>
              <a:t>I was tasked with writing an application that retrieved intraoral scans stored by their file paths in a database and displayed them in particular positions on the screen based on certain metadata.</a:t>
            </a:r>
          </a:p>
          <a:p>
            <a:pPr eaLnBrk="1" hangingPunct="1">
              <a:spcBef>
                <a:spcPct val="50000"/>
              </a:spcBef>
            </a:pPr>
            <a:endParaRPr lang="en-US" altLang="en-US" sz="3200" dirty="0">
              <a:solidFill>
                <a:schemeClr val="accent2"/>
              </a:solidFill>
              <a:latin typeface="Times New Roman" panose="02020603050405020304" pitchFamily="18" charset="0"/>
            </a:endParaRPr>
          </a:p>
        </p:txBody>
      </p:sp>
      <p:sp>
        <p:nvSpPr>
          <p:cNvPr id="14350" name="Text Box 14">
            <a:extLst>
              <a:ext uri="{FF2B5EF4-FFF2-40B4-BE49-F238E27FC236}">
                <a16:creationId xmlns:a16="http://schemas.microsoft.com/office/drawing/2014/main" id="{BDF2CB84-8095-A743-A794-0EAD0C165C07}"/>
              </a:ext>
            </a:extLst>
          </p:cNvPr>
          <p:cNvSpPr txBox="1">
            <a:spLocks noChangeArrowheads="1"/>
          </p:cNvSpPr>
          <p:nvPr/>
        </p:nvSpPr>
        <p:spPr bwMode="auto">
          <a:xfrm>
            <a:off x="13613416" y="19152049"/>
            <a:ext cx="12344400" cy="507831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Impact</a:t>
            </a:r>
          </a:p>
          <a:p>
            <a:pPr eaLnBrk="1" hangingPunct="1">
              <a:spcBef>
                <a:spcPct val="50000"/>
              </a:spcBef>
            </a:pPr>
            <a:r>
              <a:rPr lang="en-US" altLang="en-US" sz="3200" dirty="0">
                <a:solidFill>
                  <a:schemeClr val="accent2"/>
                </a:solidFill>
                <a:latin typeface="Times New Roman" panose="02020603050405020304" pitchFamily="18" charset="0"/>
              </a:rPr>
              <a:t>In the summer that I worked with Smiles, I was able to contribute to a business platform that facilitated communication between dentists, other dental staff (assistants, receptionists, etc.), and patients. My supervisor plans to sell DSS to other dental offices, so I also contributed to the development of a marketable tech product. </a:t>
            </a:r>
          </a:p>
          <a:p>
            <a:pPr eaLnBrk="1" hangingPunct="1">
              <a:spcBef>
                <a:spcPct val="50000"/>
              </a:spcBef>
            </a:pPr>
            <a:r>
              <a:rPr lang="en-US" altLang="en-US" sz="3200" dirty="0">
                <a:solidFill>
                  <a:schemeClr val="accent2"/>
                </a:solidFill>
                <a:latin typeface="Times New Roman" panose="02020603050405020304" pitchFamily="18" charset="0"/>
              </a:rPr>
              <a:t>Working this internship over the summer taught me a lot, in terms of hard and soft skills. I learned MySQL, Java Swing, and GUI design. I also learned to communicate and work in a team in a professional setting. </a:t>
            </a:r>
          </a:p>
        </p:txBody>
      </p:sp>
      <p:sp>
        <p:nvSpPr>
          <p:cNvPr id="14351" name="Text Box 13">
            <a:extLst>
              <a:ext uri="{FF2B5EF4-FFF2-40B4-BE49-F238E27FC236}">
                <a16:creationId xmlns:a16="http://schemas.microsoft.com/office/drawing/2014/main" id="{35C79835-367C-F849-A747-4E15664FFF5A}"/>
              </a:ext>
            </a:extLst>
          </p:cNvPr>
          <p:cNvSpPr txBox="1">
            <a:spLocks noChangeArrowheads="1"/>
          </p:cNvSpPr>
          <p:nvPr/>
        </p:nvSpPr>
        <p:spPr bwMode="auto">
          <a:xfrm>
            <a:off x="13613416" y="24611066"/>
            <a:ext cx="11963400" cy="4339650"/>
          </a:xfrm>
          <a:prstGeom prst="rect">
            <a:avLst/>
          </a:prstGeom>
          <a:noFill/>
          <a:ln w="9525">
            <a:noFill/>
            <a:miter lim="800000"/>
            <a:headEnd/>
            <a:tailEnd/>
          </a:ln>
        </p:spPr>
        <p:txBody>
          <a:bodyPr wrap="square">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b="1" u="sng" dirty="0">
                <a:solidFill>
                  <a:schemeClr val="accent2"/>
                </a:solidFill>
                <a:latin typeface="Times New Roman" panose="02020603050405020304" pitchFamily="18" charset="0"/>
              </a:rPr>
              <a:t>Future Work</a:t>
            </a:r>
          </a:p>
          <a:p>
            <a:pPr eaLnBrk="1" hangingPunct="1">
              <a:spcBef>
                <a:spcPct val="50000"/>
              </a:spcBef>
            </a:pPr>
            <a:r>
              <a:rPr lang="en-US" altLang="en-US" sz="3200" dirty="0">
                <a:solidFill>
                  <a:schemeClr val="accent2"/>
                </a:solidFill>
                <a:latin typeface="Times New Roman" panose="02020603050405020304" pitchFamily="18" charset="0"/>
              </a:rPr>
              <a:t>I will not be working with Smiles again this summer, but my work has set the baseline for future developers that they take on to improve the imaging component of DSS. Some aspirations that my supervisor had were to add a scroll-over magnifying feature and an ML-based cavity detection scanner. The app that I developed, while rudimentary, will give them a good jumping off point to add these features rather than starting completely from scratch. </a:t>
            </a:r>
          </a:p>
        </p:txBody>
      </p:sp>
      <p:sp>
        <p:nvSpPr>
          <p:cNvPr id="14355" name="Text Box 15">
            <a:extLst>
              <a:ext uri="{FF2B5EF4-FFF2-40B4-BE49-F238E27FC236}">
                <a16:creationId xmlns:a16="http://schemas.microsoft.com/office/drawing/2014/main" id="{4E84AFBA-1B24-C14F-AB82-93089832272D}"/>
              </a:ext>
            </a:extLst>
          </p:cNvPr>
          <p:cNvSpPr txBox="1">
            <a:spLocks noChangeArrowheads="1"/>
          </p:cNvSpPr>
          <p:nvPr/>
        </p:nvSpPr>
        <p:spPr bwMode="auto">
          <a:xfrm>
            <a:off x="679450" y="13026516"/>
            <a:ext cx="11049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2000" dirty="0">
                <a:solidFill>
                  <a:schemeClr val="tx1">
                    <a:lumMod val="75000"/>
                    <a:lumOff val="25000"/>
                  </a:schemeClr>
                </a:solidFill>
                <a:latin typeface="Times New Roman" panose="02020603050405020304" pitchFamily="18" charset="0"/>
              </a:rPr>
              <a:t>The Smiles of Hyattsville/ North Bethesda logo.</a:t>
            </a:r>
          </a:p>
        </p:txBody>
      </p:sp>
      <p:pic>
        <p:nvPicPr>
          <p:cNvPr id="4" name="Picture 3" descr="Logo&#10;&#10;Description automatically generated">
            <a:extLst>
              <a:ext uri="{FF2B5EF4-FFF2-40B4-BE49-F238E27FC236}">
                <a16:creationId xmlns:a16="http://schemas.microsoft.com/office/drawing/2014/main" id="{7B43B512-51B5-C540-A27D-FC1560B42A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92467" y="1189038"/>
            <a:ext cx="2649866" cy="2743200"/>
          </a:xfrm>
          <a:prstGeom prst="rect">
            <a:avLst/>
          </a:prstGeom>
        </p:spPr>
      </p:pic>
      <p:pic>
        <p:nvPicPr>
          <p:cNvPr id="6" name="Picture 5" descr="Logo, company name&#10;&#10;Description automatically generated">
            <a:extLst>
              <a:ext uri="{FF2B5EF4-FFF2-40B4-BE49-F238E27FC236}">
                <a16:creationId xmlns:a16="http://schemas.microsoft.com/office/drawing/2014/main" id="{7B96EAE9-0CBF-3844-B24A-A25E4C404F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7575" y="29079810"/>
            <a:ext cx="2623930" cy="2743200"/>
          </a:xfrm>
          <a:prstGeom prst="rect">
            <a:avLst/>
          </a:prstGeom>
        </p:spPr>
      </p:pic>
      <p:sp>
        <p:nvSpPr>
          <p:cNvPr id="24" name="Text Box 5">
            <a:extLst>
              <a:ext uri="{FF2B5EF4-FFF2-40B4-BE49-F238E27FC236}">
                <a16:creationId xmlns:a16="http://schemas.microsoft.com/office/drawing/2014/main" id="{D378A341-B200-4476-81DA-A40B9C1367FD}"/>
              </a:ext>
            </a:extLst>
          </p:cNvPr>
          <p:cNvSpPr txBox="1">
            <a:spLocks noChangeArrowheads="1"/>
          </p:cNvSpPr>
          <p:nvPr/>
        </p:nvSpPr>
        <p:spPr bwMode="auto">
          <a:xfrm>
            <a:off x="3460750" y="2217251"/>
            <a:ext cx="205105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5000" b="1" dirty="0">
                <a:solidFill>
                  <a:schemeClr val="tx1">
                    <a:lumMod val="75000"/>
                    <a:lumOff val="25000"/>
                  </a:schemeClr>
                </a:solidFill>
                <a:latin typeface="Times New Roman" panose="02020603050405020304" pitchFamily="18" charset="0"/>
              </a:rPr>
              <a:t>Dental Software Services</a:t>
            </a:r>
          </a:p>
        </p:txBody>
      </p:sp>
      <p:pic>
        <p:nvPicPr>
          <p:cNvPr id="3" name="Picture 2">
            <a:extLst>
              <a:ext uri="{FF2B5EF4-FFF2-40B4-BE49-F238E27FC236}">
                <a16:creationId xmlns:a16="http://schemas.microsoft.com/office/drawing/2014/main" id="{AC380B65-96C5-4173-9FCC-8803053181C3}"/>
              </a:ext>
            </a:extLst>
          </p:cNvPr>
          <p:cNvPicPr>
            <a:picLocks noChangeAspect="1"/>
          </p:cNvPicPr>
          <p:nvPr/>
        </p:nvPicPr>
        <p:blipFill>
          <a:blip r:embed="rId6"/>
          <a:stretch>
            <a:fillRect/>
          </a:stretch>
        </p:blipFill>
        <p:spPr>
          <a:xfrm>
            <a:off x="1113045" y="10917977"/>
            <a:ext cx="10786855" cy="1995042"/>
          </a:xfrm>
          <a:prstGeom prst="rect">
            <a:avLst/>
          </a:prstGeom>
        </p:spPr>
      </p:pic>
      <p:pic>
        <p:nvPicPr>
          <p:cNvPr id="7" name="Picture 6">
            <a:extLst>
              <a:ext uri="{FF2B5EF4-FFF2-40B4-BE49-F238E27FC236}">
                <a16:creationId xmlns:a16="http://schemas.microsoft.com/office/drawing/2014/main" id="{2FF21001-7D27-4E80-A985-1D6A37DCDF37}"/>
              </a:ext>
            </a:extLst>
          </p:cNvPr>
          <p:cNvPicPr>
            <a:picLocks noChangeAspect="1"/>
          </p:cNvPicPr>
          <p:nvPr/>
        </p:nvPicPr>
        <p:blipFill rotWithShape="1">
          <a:blip r:embed="rId7"/>
          <a:srcRect r="31899"/>
          <a:stretch/>
        </p:blipFill>
        <p:spPr>
          <a:xfrm>
            <a:off x="2446372" y="18343098"/>
            <a:ext cx="8493055" cy="4524315"/>
          </a:xfrm>
          <a:prstGeom prst="rect">
            <a:avLst/>
          </a:prstGeom>
        </p:spPr>
      </p:pic>
      <p:sp>
        <p:nvSpPr>
          <p:cNvPr id="30" name="Text Box 15">
            <a:extLst>
              <a:ext uri="{FF2B5EF4-FFF2-40B4-BE49-F238E27FC236}">
                <a16:creationId xmlns:a16="http://schemas.microsoft.com/office/drawing/2014/main" id="{5D35854A-A4FD-4CAF-9A3A-6C3F515DC415}"/>
              </a:ext>
            </a:extLst>
          </p:cNvPr>
          <p:cNvSpPr txBox="1">
            <a:spLocks noChangeArrowheads="1"/>
          </p:cNvSpPr>
          <p:nvPr/>
        </p:nvSpPr>
        <p:spPr bwMode="auto">
          <a:xfrm>
            <a:off x="980660" y="23024249"/>
            <a:ext cx="11049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448050" eaLnBrk="0" hangingPunct="0">
              <a:defRPr sz="6800">
                <a:solidFill>
                  <a:schemeClr val="tx1"/>
                </a:solidFill>
                <a:latin typeface="Arial" panose="020B0604020202020204" pitchFamily="34" charset="0"/>
                <a:ea typeface="ＭＳ Ｐゴシック" panose="020B0600070205080204" pitchFamily="34" charset="-128"/>
              </a:defRPr>
            </a:lvl1pPr>
            <a:lvl2pPr marL="742950" indent="-285750" defTabSz="3448050" eaLnBrk="0" hangingPunct="0">
              <a:defRPr sz="6800">
                <a:solidFill>
                  <a:schemeClr val="tx1"/>
                </a:solidFill>
                <a:latin typeface="Arial" panose="020B0604020202020204" pitchFamily="34" charset="0"/>
                <a:ea typeface="ＭＳ Ｐゴシック" panose="020B0600070205080204" pitchFamily="34" charset="-128"/>
              </a:defRPr>
            </a:lvl2pPr>
            <a:lvl3pPr marL="11430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3pPr>
            <a:lvl4pPr marL="16002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4pPr>
            <a:lvl5pPr marL="2057400" indent="-228600" defTabSz="3448050" eaLnBrk="0" hangingPunct="0">
              <a:defRPr sz="6800">
                <a:solidFill>
                  <a:schemeClr val="tx1"/>
                </a:solidFill>
                <a:latin typeface="Arial" panose="020B0604020202020204" pitchFamily="34" charset="0"/>
                <a:ea typeface="ＭＳ Ｐゴシック" panose="020B0600070205080204" pitchFamily="34" charset="-128"/>
              </a:defRPr>
            </a:lvl5pPr>
            <a:lvl6pPr marL="25146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6pPr>
            <a:lvl7pPr marL="29718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7pPr>
            <a:lvl8pPr marL="34290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8pPr>
            <a:lvl9pPr marL="3886200" indent="-228600" defTabSz="3448050" eaLnBrk="0" fontAlgn="base" hangingPunct="0">
              <a:spcBef>
                <a:spcPct val="0"/>
              </a:spcBef>
              <a:spcAft>
                <a:spcPct val="0"/>
              </a:spcAft>
              <a:defRPr sz="68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en-US" sz="2000" dirty="0">
                <a:solidFill>
                  <a:schemeClr val="tx1">
                    <a:lumMod val="75000"/>
                    <a:lumOff val="25000"/>
                  </a:schemeClr>
                </a:solidFill>
                <a:latin typeface="Times New Roman" panose="02020603050405020304" pitchFamily="18" charset="0"/>
              </a:rPr>
              <a:t>A screengrab of the DSS team’s Slack, where we communicated extensively and received inspiration for the design of our own platform! The workspace was called “StartSmallThinkBig” in honor of our software development philosophy.</a:t>
            </a:r>
          </a:p>
        </p:txBody>
      </p:sp>
      <p:pic>
        <p:nvPicPr>
          <p:cNvPr id="5" name="Picture 4">
            <a:extLst>
              <a:ext uri="{FF2B5EF4-FFF2-40B4-BE49-F238E27FC236}">
                <a16:creationId xmlns:a16="http://schemas.microsoft.com/office/drawing/2014/main" id="{39D77A3C-CB37-4E33-B111-C23ED67A14D2}"/>
              </a:ext>
            </a:extLst>
          </p:cNvPr>
          <p:cNvPicPr>
            <a:picLocks noChangeAspect="1"/>
          </p:cNvPicPr>
          <p:nvPr/>
        </p:nvPicPr>
        <p:blipFill>
          <a:blip r:embed="rId8"/>
          <a:stretch>
            <a:fillRect/>
          </a:stretch>
        </p:blipFill>
        <p:spPr>
          <a:xfrm>
            <a:off x="14738790" y="9489517"/>
            <a:ext cx="9741632" cy="6390788"/>
          </a:xfrm>
          <a:prstGeom prst="rect">
            <a:avLst/>
          </a:prstGeom>
        </p:spPr>
      </p:pic>
      <p:sp>
        <p:nvSpPr>
          <p:cNvPr id="8" name="TextBox 7">
            <a:extLst>
              <a:ext uri="{FF2B5EF4-FFF2-40B4-BE49-F238E27FC236}">
                <a16:creationId xmlns:a16="http://schemas.microsoft.com/office/drawing/2014/main" id="{D1103D59-8F27-40AB-86A1-918994F4C2AA}"/>
              </a:ext>
            </a:extLst>
          </p:cNvPr>
          <p:cNvSpPr txBox="1"/>
          <p:nvPr/>
        </p:nvSpPr>
        <p:spPr>
          <a:xfrm>
            <a:off x="13653709" y="16292682"/>
            <a:ext cx="11963400" cy="2554545"/>
          </a:xfrm>
          <a:prstGeom prst="rect">
            <a:avLst/>
          </a:prstGeom>
          <a:noFill/>
        </p:spPr>
        <p:txBody>
          <a:bodyPr wrap="square" rtlCol="0">
            <a:spAutoFit/>
          </a:bodyPr>
          <a:lstStyle/>
          <a:p>
            <a:r>
              <a:rPr lang="en-US" altLang="en-US" sz="3200" dirty="0">
                <a:solidFill>
                  <a:schemeClr val="accent2"/>
                </a:solidFill>
                <a:latin typeface="Times New Roman" panose="02020603050405020304" pitchFamily="18" charset="0"/>
              </a:rPr>
              <a:t>In dentistry, every tooth in a person’s mouth is assigned a standardized number. Smiles stored the file paths of patients’ X-rays in a SQL database alongside the corresponding assigned numbers of the teeth present in the scans. This is the metadata that my application used to determine the position of the images.</a:t>
            </a:r>
            <a:endParaRPr lang="en-US" sz="3200" dirty="0">
              <a:solidFill>
                <a:schemeClr val="accent2"/>
              </a:solidFill>
            </a:endParaRPr>
          </a:p>
        </p:txBody>
      </p:sp>
      <p:pic>
        <p:nvPicPr>
          <p:cNvPr id="9" name="Picture 8">
            <a:extLst>
              <a:ext uri="{FF2B5EF4-FFF2-40B4-BE49-F238E27FC236}">
                <a16:creationId xmlns:a16="http://schemas.microsoft.com/office/drawing/2014/main" id="{D9BE0BEC-449A-47CE-976C-5B0C6601CF0A}"/>
              </a:ext>
            </a:extLst>
          </p:cNvPr>
          <p:cNvPicPr>
            <a:picLocks noChangeAspect="1"/>
          </p:cNvPicPr>
          <p:nvPr/>
        </p:nvPicPr>
        <p:blipFill>
          <a:blip r:embed="rId9"/>
          <a:stretch>
            <a:fillRect/>
          </a:stretch>
        </p:blipFill>
        <p:spPr>
          <a:xfrm>
            <a:off x="24299065" y="29940707"/>
            <a:ext cx="1943268" cy="1882303"/>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588</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University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gstewart</dc:creator>
  <cp:lastModifiedBy>Aneesha Tamang</cp:lastModifiedBy>
  <cp:revision>46</cp:revision>
  <dcterms:created xsi:type="dcterms:W3CDTF">2009-01-15T18:26:24Z</dcterms:created>
  <dcterms:modified xsi:type="dcterms:W3CDTF">2022-04-22T17:58:49Z</dcterms:modified>
</cp:coreProperties>
</file>