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07" r:id="rId2"/>
    <p:sldId id="563" r:id="rId3"/>
    <p:sldId id="608" r:id="rId4"/>
    <p:sldId id="540" r:id="rId5"/>
    <p:sldId id="562" r:id="rId6"/>
    <p:sldId id="566" r:id="rId7"/>
    <p:sldId id="570" r:id="rId8"/>
    <p:sldId id="571" r:id="rId9"/>
    <p:sldId id="575" r:id="rId10"/>
    <p:sldId id="576" r:id="rId11"/>
    <p:sldId id="577" r:id="rId12"/>
    <p:sldId id="579" r:id="rId13"/>
    <p:sldId id="615" r:id="rId14"/>
    <p:sldId id="614" r:id="rId15"/>
    <p:sldId id="616" r:id="rId16"/>
    <p:sldId id="585" r:id="rId17"/>
    <p:sldId id="617" r:id="rId18"/>
    <p:sldId id="605" r:id="rId19"/>
    <p:sldId id="587" r:id="rId20"/>
    <p:sldId id="586" r:id="rId21"/>
    <p:sldId id="589" r:id="rId22"/>
    <p:sldId id="621" r:id="rId23"/>
    <p:sldId id="590" r:id="rId24"/>
    <p:sldId id="591" r:id="rId25"/>
    <p:sldId id="592" r:id="rId26"/>
    <p:sldId id="593" r:id="rId27"/>
    <p:sldId id="594" r:id="rId28"/>
    <p:sldId id="597" r:id="rId29"/>
    <p:sldId id="598" r:id="rId30"/>
    <p:sldId id="599" r:id="rId31"/>
    <p:sldId id="513" r:id="rId32"/>
    <p:sldId id="602" r:id="rId33"/>
    <p:sldId id="624" r:id="rId34"/>
    <p:sldId id="601" r:id="rId35"/>
    <p:sldId id="619" r:id="rId36"/>
    <p:sldId id="595" r:id="rId37"/>
    <p:sldId id="623" r:id="rId38"/>
    <p:sldId id="622" r:id="rId39"/>
    <p:sldId id="548" r:id="rId40"/>
    <p:sldId id="573" r:id="rId41"/>
    <p:sldId id="564" r:id="rId42"/>
    <p:sldId id="546" r:id="rId43"/>
    <p:sldId id="604" r:id="rId44"/>
    <p:sldId id="60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BFC"/>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06" autoAdjust="0"/>
    <p:restoredTop sz="94780" autoAdjust="0"/>
  </p:normalViewPr>
  <p:slideViewPr>
    <p:cSldViewPr snapToGrid="0" snapToObjects="1">
      <p:cViewPr varScale="1">
        <p:scale>
          <a:sx n="94" d="100"/>
          <a:sy n="94" d="100"/>
        </p:scale>
        <p:origin x="192" y="656"/>
      </p:cViewPr>
      <p:guideLst>
        <p:guide orient="horz" pos="2160"/>
        <p:guide pos="2880"/>
      </p:guideLst>
    </p:cSldViewPr>
  </p:slideViewPr>
  <p:outlineViewPr>
    <p:cViewPr>
      <p:scale>
        <a:sx n="33" d="100"/>
        <a:sy n="33" d="100"/>
      </p:scale>
      <p:origin x="0" y="-4516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B9F8AC-9FAB-E848-A858-2116103AE6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80130D-6B0A-034A-975C-300694C749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33337-B6F7-9744-8A0E-DA9920854F19}" type="datetimeFigureOut">
              <a:rPr lang="en-US" smtClean="0"/>
              <a:t>6/1/18</a:t>
            </a:fld>
            <a:endParaRPr lang="en-US"/>
          </a:p>
        </p:txBody>
      </p:sp>
      <p:sp>
        <p:nvSpPr>
          <p:cNvPr id="4" name="Footer Placeholder 3">
            <a:extLst>
              <a:ext uri="{FF2B5EF4-FFF2-40B4-BE49-F238E27FC236}">
                <a16:creationId xmlns:a16="http://schemas.microsoft.com/office/drawing/2014/main" id="{8A7EEDA7-FFDC-474B-9C13-2022BC17C1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718315-A285-9B4B-A22E-114F48B44C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F62A49-25FA-CA43-B4DF-4B8D5E48257A}" type="slidenum">
              <a:rPr lang="en-US" smtClean="0"/>
              <a:t>‹#›</a:t>
            </a:fld>
            <a:endParaRPr lang="en-US"/>
          </a:p>
        </p:txBody>
      </p:sp>
    </p:spTree>
    <p:extLst>
      <p:ext uri="{BB962C8B-B14F-4D97-AF65-F5344CB8AC3E}">
        <p14:creationId xmlns:p14="http://schemas.microsoft.com/office/powerpoint/2010/main" val="69720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057EF-7B30-FE4E-8A76-CD102CF5B900}" type="datetimeFigureOut">
              <a:rPr lang="en-US" smtClean="0"/>
              <a:pPr/>
              <a:t>6/1/18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1342C-975C-AA4E-AC80-A12927E431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6466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50230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681035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1342C-975C-AA4E-AC80-A12927E4318B}" type="slidenum">
              <a:rPr lang="en-US" smtClean="0"/>
              <a:pPr/>
              <a:t>42</a:t>
            </a:fld>
            <a:endParaRPr lang="en-US"/>
          </a:p>
        </p:txBody>
      </p:sp>
    </p:spTree>
    <p:extLst>
      <p:ext uri="{BB962C8B-B14F-4D97-AF65-F5344CB8AC3E}">
        <p14:creationId xmlns:p14="http://schemas.microsoft.com/office/powerpoint/2010/main" val="963520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1342C-975C-AA4E-AC80-A12927E4318B}" type="slidenum">
              <a:rPr lang="en-US" smtClean="0"/>
              <a:pPr/>
              <a:t>43</a:t>
            </a:fld>
            <a:endParaRPr lang="en-US"/>
          </a:p>
        </p:txBody>
      </p:sp>
    </p:spTree>
    <p:extLst>
      <p:ext uri="{BB962C8B-B14F-4D97-AF65-F5344CB8AC3E}">
        <p14:creationId xmlns:p14="http://schemas.microsoft.com/office/powerpoint/2010/main" val="116813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1342C-975C-AA4E-AC80-A12927E4318B}" type="slidenum">
              <a:rPr lang="en-US" smtClean="0"/>
              <a:pPr/>
              <a:t>2</a:t>
            </a:fld>
            <a:endParaRPr lang="en-US"/>
          </a:p>
        </p:txBody>
      </p:sp>
    </p:spTree>
    <p:extLst>
      <p:ext uri="{BB962C8B-B14F-4D97-AF65-F5344CB8AC3E}">
        <p14:creationId xmlns:p14="http://schemas.microsoft.com/office/powerpoint/2010/main" val="255580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1342C-975C-AA4E-AC80-A12927E4318B}" type="slidenum">
              <a:rPr lang="en-US" smtClean="0"/>
              <a:pPr/>
              <a:t>3</a:t>
            </a:fld>
            <a:endParaRPr lang="en-US"/>
          </a:p>
        </p:txBody>
      </p:sp>
    </p:spTree>
    <p:extLst>
      <p:ext uri="{BB962C8B-B14F-4D97-AF65-F5344CB8AC3E}">
        <p14:creationId xmlns:p14="http://schemas.microsoft.com/office/powerpoint/2010/main" val="372077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1342C-975C-AA4E-AC80-A12927E4318B}" type="slidenum">
              <a:rPr lang="en-US" smtClean="0"/>
              <a:pPr/>
              <a:t>23</a:t>
            </a:fld>
            <a:endParaRPr lang="en-US"/>
          </a:p>
        </p:txBody>
      </p:sp>
    </p:spTree>
    <p:extLst>
      <p:ext uri="{BB962C8B-B14F-4D97-AF65-F5344CB8AC3E}">
        <p14:creationId xmlns:p14="http://schemas.microsoft.com/office/powerpoint/2010/main" val="327202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1342C-975C-AA4E-AC80-A12927E4318B}" type="slidenum">
              <a:rPr lang="en-US" smtClean="0"/>
              <a:pPr/>
              <a:t>24</a:t>
            </a:fld>
            <a:endParaRPr lang="en-US"/>
          </a:p>
        </p:txBody>
      </p:sp>
    </p:spTree>
    <p:extLst>
      <p:ext uri="{BB962C8B-B14F-4D97-AF65-F5344CB8AC3E}">
        <p14:creationId xmlns:p14="http://schemas.microsoft.com/office/powerpoint/2010/main" val="345067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TIME</a:t>
            </a:r>
          </a:p>
        </p:txBody>
      </p:sp>
      <p:sp>
        <p:nvSpPr>
          <p:cNvPr id="4" name="Slide Number Placeholder 3"/>
          <p:cNvSpPr>
            <a:spLocks noGrp="1"/>
          </p:cNvSpPr>
          <p:nvPr>
            <p:ph type="sldNum" sz="quarter" idx="10"/>
          </p:nvPr>
        </p:nvSpPr>
        <p:spPr/>
        <p:txBody>
          <a:bodyPr/>
          <a:lstStyle/>
          <a:p>
            <a:fld id="{3781342C-975C-AA4E-AC80-A12927E4318B}" type="slidenum">
              <a:rPr lang="en-US" smtClean="0"/>
              <a:pPr/>
              <a:t>26</a:t>
            </a:fld>
            <a:endParaRPr lang="en-US"/>
          </a:p>
        </p:txBody>
      </p:sp>
    </p:spTree>
    <p:extLst>
      <p:ext uri="{BB962C8B-B14F-4D97-AF65-F5344CB8AC3E}">
        <p14:creationId xmlns:p14="http://schemas.microsoft.com/office/powerpoint/2010/main" val="179069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CHECK TIME AND SKIP TO END</a:t>
            </a:r>
          </a:p>
        </p:txBody>
      </p:sp>
      <p:sp>
        <p:nvSpPr>
          <p:cNvPr id="4" name="Slide Number Placeholder 3"/>
          <p:cNvSpPr>
            <a:spLocks noGrp="1"/>
          </p:cNvSpPr>
          <p:nvPr>
            <p:ph type="sldNum" sz="quarter" idx="10"/>
          </p:nvPr>
        </p:nvSpPr>
        <p:spPr/>
        <p:txBody>
          <a:bodyPr/>
          <a:lstStyle/>
          <a:p>
            <a:fld id="{3781342C-975C-AA4E-AC80-A12927E4318B}" type="slidenum">
              <a:rPr lang="en-US" smtClean="0"/>
              <a:pPr/>
              <a:t>27</a:t>
            </a:fld>
            <a:endParaRPr lang="en-US"/>
          </a:p>
        </p:txBody>
      </p:sp>
    </p:spTree>
    <p:extLst>
      <p:ext uri="{BB962C8B-B14F-4D97-AF65-F5344CB8AC3E}">
        <p14:creationId xmlns:p14="http://schemas.microsoft.com/office/powerpoint/2010/main" val="237951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TO SAVE TIME</a:t>
            </a:r>
          </a:p>
        </p:txBody>
      </p:sp>
      <p:sp>
        <p:nvSpPr>
          <p:cNvPr id="4" name="Slide Number Placeholder 3"/>
          <p:cNvSpPr>
            <a:spLocks noGrp="1"/>
          </p:cNvSpPr>
          <p:nvPr>
            <p:ph type="sldNum" sz="quarter" idx="10"/>
          </p:nvPr>
        </p:nvSpPr>
        <p:spPr/>
        <p:txBody>
          <a:bodyPr/>
          <a:lstStyle/>
          <a:p>
            <a:fld id="{3781342C-975C-AA4E-AC80-A12927E4318B}" type="slidenum">
              <a:rPr lang="en-US" smtClean="0"/>
              <a:pPr/>
              <a:t>29</a:t>
            </a:fld>
            <a:endParaRPr lang="en-US"/>
          </a:p>
        </p:txBody>
      </p:sp>
    </p:spTree>
    <p:extLst>
      <p:ext uri="{BB962C8B-B14F-4D97-AF65-F5344CB8AC3E}">
        <p14:creationId xmlns:p14="http://schemas.microsoft.com/office/powerpoint/2010/main" val="137405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IF SHORT ON TIME</a:t>
            </a:r>
          </a:p>
        </p:txBody>
      </p:sp>
      <p:sp>
        <p:nvSpPr>
          <p:cNvPr id="4" name="Slide Number Placeholder 3"/>
          <p:cNvSpPr>
            <a:spLocks noGrp="1"/>
          </p:cNvSpPr>
          <p:nvPr>
            <p:ph type="sldNum" sz="quarter" idx="10"/>
          </p:nvPr>
        </p:nvSpPr>
        <p:spPr/>
        <p:txBody>
          <a:bodyPr/>
          <a:lstStyle/>
          <a:p>
            <a:fld id="{3781342C-975C-AA4E-AC80-A12927E4318B}" type="slidenum">
              <a:rPr lang="en-US" smtClean="0"/>
              <a:pPr/>
              <a:t>30</a:t>
            </a:fld>
            <a:endParaRPr lang="en-US"/>
          </a:p>
        </p:txBody>
      </p:sp>
    </p:spTree>
    <p:extLst>
      <p:ext uri="{BB962C8B-B14F-4D97-AF65-F5344CB8AC3E}">
        <p14:creationId xmlns:p14="http://schemas.microsoft.com/office/powerpoint/2010/main" val="155622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BB5C90-8327-1447-9756-21174EFCC274}"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BB5C90-8327-1447-9756-21174EFCC274}"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BB5C90-8327-1447-9756-21174EFCC274}"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BB5C90-8327-1447-9756-21174EFCC274}"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BB5C90-8327-1447-9756-21174EFCC274}"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BB5C90-8327-1447-9756-21174EFCC274}"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BB5C90-8327-1447-9756-21174EFCC274}" type="datetimeFigureOut">
              <a:rPr lang="en-US" smtClean="0"/>
              <a:pPr/>
              <a:t>6/1/18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BB5C90-8327-1447-9756-21174EFCC274}" type="datetimeFigureOut">
              <a:rPr lang="en-US" smtClean="0"/>
              <a:pPr/>
              <a:t>6/1/18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B5C90-8327-1447-9756-21174EFCC274}" type="datetimeFigureOut">
              <a:rPr lang="en-US" smtClean="0"/>
              <a:pPr/>
              <a:t>6/1/18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B5C90-8327-1447-9756-21174EFCC274}"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B5C90-8327-1447-9756-21174EFCC274}"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alpha val="2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B5C90-8327-1447-9756-21174EFCC274}" type="datetimeFigureOut">
              <a:rPr lang="en-US" smtClean="0"/>
              <a:pPr/>
              <a:t>6/1/18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4396D-4768-E94D-A524-EBC4E1C469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inyurl.com/pietroski"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tif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9.jpeg"/><Relationship Id="rId7"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jpe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33549" y="996806"/>
            <a:ext cx="7924800" cy="707882"/>
          </a:xfrm>
          <a:prstGeom prst="rect">
            <a:avLst/>
          </a:prstGeom>
          <a:noFill/>
          <a:ln w="9525">
            <a:noFill/>
            <a:miter lim="800000"/>
            <a:headEnd/>
            <a:tailEnd/>
          </a:ln>
        </p:spPr>
        <p:txBody>
          <a:bodyPr lIns="91435" tIns="45718" rIns="91435" bIns="45718">
            <a:spAutoFit/>
          </a:bodyPr>
          <a:lstStyle/>
          <a:p>
            <a:pPr algn="ctr"/>
            <a:r>
              <a:rPr lang="en-US" sz="4000" dirty="0">
                <a:solidFill>
                  <a:srgbClr val="0000FF"/>
                </a:solidFill>
              </a:rPr>
              <a:t>Fostering Liars </a:t>
            </a:r>
          </a:p>
        </p:txBody>
      </p:sp>
      <p:sp>
        <p:nvSpPr>
          <p:cNvPr id="2051" name="Text Box 3"/>
          <p:cNvSpPr txBox="1">
            <a:spLocks noChangeArrowheads="1"/>
          </p:cNvSpPr>
          <p:nvPr/>
        </p:nvSpPr>
        <p:spPr bwMode="auto">
          <a:xfrm>
            <a:off x="785949" y="1704688"/>
            <a:ext cx="7620000" cy="1569656"/>
          </a:xfrm>
          <a:prstGeom prst="rect">
            <a:avLst/>
          </a:prstGeom>
          <a:noFill/>
          <a:ln w="9525">
            <a:noFill/>
            <a:miter lim="800000"/>
            <a:headEnd/>
            <a:tailEnd/>
          </a:ln>
        </p:spPr>
        <p:txBody>
          <a:bodyPr lIns="91435" tIns="45718" rIns="91435" bIns="45718">
            <a:spAutoFit/>
          </a:bodyPr>
          <a:lstStyle/>
          <a:p>
            <a:pPr algn="ctr"/>
            <a:r>
              <a:rPr lang="en-US" sz="2400" dirty="0"/>
              <a:t>Paul M. Pietroski</a:t>
            </a:r>
          </a:p>
          <a:p>
            <a:pPr algn="ctr"/>
            <a:r>
              <a:rPr lang="en-US" sz="2400" dirty="0"/>
              <a:t>Rutgers University</a:t>
            </a:r>
          </a:p>
          <a:p>
            <a:pPr algn="ctr"/>
            <a:r>
              <a:rPr lang="en-US" sz="2400" dirty="0">
                <a:solidFill>
                  <a:srgbClr val="0000FF"/>
                </a:solidFill>
                <a:hlinkClick r:id="rId3"/>
              </a:rPr>
              <a:t>http://www.tinyurl.com/pietroski</a:t>
            </a:r>
            <a:endParaRPr lang="en-US" sz="2400" dirty="0">
              <a:solidFill>
                <a:srgbClr val="0000FF"/>
              </a:solidFill>
            </a:endParaRPr>
          </a:p>
          <a:p>
            <a:pPr algn="ctr"/>
            <a:r>
              <a:rPr lang="en-US" sz="2400" dirty="0"/>
              <a:t>(slides available there)</a:t>
            </a:r>
          </a:p>
        </p:txBody>
      </p:sp>
      <p:pic>
        <p:nvPicPr>
          <p:cNvPr id="2052" name="Picture 4" descr="BegriffsschriftChunk"/>
          <p:cNvPicPr>
            <a:picLocks noChangeAspect="1" noChangeArrowheads="1"/>
          </p:cNvPicPr>
          <p:nvPr/>
        </p:nvPicPr>
        <p:blipFill>
          <a:blip r:embed="rId4"/>
          <a:srcRect/>
          <a:stretch>
            <a:fillRect/>
          </a:stretch>
        </p:blipFill>
        <p:spPr bwMode="auto">
          <a:xfrm>
            <a:off x="-6715125" y="-6705600"/>
            <a:ext cx="2286000" cy="2052637"/>
          </a:xfrm>
          <a:prstGeom prst="rect">
            <a:avLst/>
          </a:prstGeom>
          <a:noFill/>
          <a:ln w="9525">
            <a:noFill/>
            <a:miter lim="800000"/>
            <a:headEnd/>
            <a:tailEnd/>
          </a:ln>
        </p:spPr>
      </p:pic>
      <p:pic>
        <p:nvPicPr>
          <p:cNvPr id="2053" name="Picture 5" descr="BegriffsschriftChunk"/>
          <p:cNvPicPr>
            <a:picLocks noChangeAspect="1" noChangeArrowheads="1"/>
          </p:cNvPicPr>
          <p:nvPr/>
        </p:nvPicPr>
        <p:blipFill>
          <a:blip r:embed="rId4"/>
          <a:srcRect/>
          <a:stretch>
            <a:fillRect/>
          </a:stretch>
        </p:blipFill>
        <p:spPr bwMode="auto">
          <a:xfrm>
            <a:off x="-6715125" y="-6705600"/>
            <a:ext cx="2541587" cy="2281237"/>
          </a:xfrm>
          <a:prstGeom prst="rect">
            <a:avLst/>
          </a:prstGeom>
          <a:noFill/>
          <a:ln w="9525">
            <a:noFill/>
            <a:miter lim="800000"/>
            <a:headEnd/>
            <a:tailEnd/>
          </a:ln>
        </p:spPr>
      </p:pic>
      <p:sp>
        <p:nvSpPr>
          <p:cNvPr id="12" name="TextBox 11"/>
          <p:cNvSpPr txBox="1"/>
          <p:nvPr/>
        </p:nvSpPr>
        <p:spPr>
          <a:xfrm>
            <a:off x="-1616273" y="6009680"/>
            <a:ext cx="129838" cy="341919"/>
          </a:xfrm>
          <a:prstGeom prst="rect">
            <a:avLst/>
          </a:prstGeom>
          <a:noFill/>
        </p:spPr>
        <p:txBody>
          <a:bodyPr wrap="none" lIns="64291" tIns="32146" rIns="64291" bIns="32146" rtlCol="0">
            <a:spAutoFit/>
          </a:bodyPr>
          <a:lstStyle/>
          <a:p>
            <a:endParaRPr lang="en-US" dirty="0"/>
          </a:p>
        </p:txBody>
      </p:sp>
      <p:pic>
        <p:nvPicPr>
          <p:cNvPr id="14" name="Picture 13">
            <a:extLst>
              <a:ext uri="{FF2B5EF4-FFF2-40B4-BE49-F238E27FC236}">
                <a16:creationId xmlns:a16="http://schemas.microsoft.com/office/drawing/2014/main" id="{0A6A7575-7722-094D-A103-D7B7D689C72B}"/>
              </a:ext>
            </a:extLst>
          </p:cNvPr>
          <p:cNvPicPr>
            <a:picLocks noChangeAspect="1"/>
          </p:cNvPicPr>
          <p:nvPr/>
        </p:nvPicPr>
        <p:blipFill>
          <a:blip r:embed="rId5"/>
          <a:stretch>
            <a:fillRect/>
          </a:stretch>
        </p:blipFill>
        <p:spPr>
          <a:xfrm>
            <a:off x="3393886" y="3477204"/>
            <a:ext cx="2227981" cy="33807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lstStyle/>
          <a:p>
            <a:r>
              <a:rPr lang="en-US" dirty="0"/>
              <a:t>Deriving T-sentences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1143000"/>
            <a:ext cx="8229600" cy="5168590"/>
          </a:xfrm>
        </p:spPr>
        <p:txBody>
          <a:bodyPr>
            <a:normAutofit/>
          </a:bodyPr>
          <a:lstStyle/>
          <a:p>
            <a:pPr marL="0" indent="0">
              <a:buNone/>
            </a:pPr>
            <a:r>
              <a:rPr lang="en-US" dirty="0"/>
              <a:t>(A1)  </a:t>
            </a:r>
            <a:r>
              <a:rPr lang="en-US" dirty="0">
                <a:sym typeface="Symbol" pitchFamily="2" charset="2"/>
              </a:rPr>
              <a:t></a:t>
            </a:r>
            <a:r>
              <a:rPr lang="en-US" dirty="0"/>
              <a:t>x[</a:t>
            </a:r>
            <a:r>
              <a:rPr lang="en-US" dirty="0" err="1"/>
              <a:t>TrueOf</a:t>
            </a:r>
            <a:r>
              <a:rPr lang="en-US" dirty="0"/>
              <a:t>(</a:t>
            </a:r>
            <a:r>
              <a:rPr lang="en-US" i="1" dirty="0" err="1"/>
              <a:t>walks</a:t>
            </a:r>
            <a:r>
              <a:rPr lang="en-US" baseline="-25000" dirty="0" err="1"/>
              <a:t>Verb</a:t>
            </a:r>
            <a:r>
              <a:rPr lang="en-US" dirty="0"/>
              <a:t>, x) ≡  Walks(x)]</a:t>
            </a:r>
          </a:p>
          <a:p>
            <a:pPr marL="0" indent="0">
              <a:buNone/>
            </a:pPr>
            <a:r>
              <a:rPr lang="en-US" dirty="0"/>
              <a:t>(A2)  </a:t>
            </a:r>
            <a:r>
              <a:rPr lang="en-US" dirty="0">
                <a:sym typeface="Symbol" pitchFamily="2" charset="2"/>
              </a:rPr>
              <a:t></a:t>
            </a:r>
            <a:r>
              <a:rPr lang="en-US" dirty="0"/>
              <a:t>x[</a:t>
            </a:r>
            <a:r>
              <a:rPr lang="en-US" dirty="0" err="1"/>
              <a:t>TrueOf</a:t>
            </a:r>
            <a:r>
              <a:rPr lang="en-US" dirty="0"/>
              <a:t>(</a:t>
            </a:r>
            <a:r>
              <a:rPr lang="en-US" i="1" dirty="0" err="1"/>
              <a:t>talks</a:t>
            </a:r>
            <a:r>
              <a:rPr lang="en-US" baseline="-25000" dirty="0" err="1"/>
              <a:t>Verb</a:t>
            </a:r>
            <a:r>
              <a:rPr lang="en-US" dirty="0"/>
              <a:t>, x)   ≡  Talks(x)]</a:t>
            </a:r>
          </a:p>
          <a:p>
            <a:pPr marL="0" indent="0">
              <a:buNone/>
            </a:pPr>
            <a:r>
              <a:rPr lang="en-US" dirty="0"/>
              <a:t>(A3)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dirty="0"/>
              <a:t>, x) ≡  (x = Ernie)]</a:t>
            </a:r>
          </a:p>
          <a:p>
            <a:pPr marL="0" indent="0">
              <a:buNone/>
            </a:pPr>
            <a:r>
              <a:rPr lang="en-US" dirty="0"/>
              <a:t>(A4)  </a:t>
            </a:r>
            <a:r>
              <a:rPr lang="en-US" dirty="0">
                <a:sym typeface="Symbol" pitchFamily="2" charset="2"/>
              </a:rPr>
              <a:t></a:t>
            </a:r>
            <a:r>
              <a:rPr lang="en-US" dirty="0"/>
              <a:t>x[</a:t>
            </a:r>
            <a:r>
              <a:rPr lang="en-US" dirty="0" err="1"/>
              <a:t>TrueOf</a:t>
            </a:r>
            <a:r>
              <a:rPr lang="en-US" dirty="0"/>
              <a:t>(</a:t>
            </a:r>
            <a:r>
              <a:rPr lang="en-US" i="1" dirty="0" err="1"/>
              <a:t>Bert</a:t>
            </a:r>
            <a:r>
              <a:rPr lang="en-US" baseline="-25000" dirty="0" err="1"/>
              <a:t>Name</a:t>
            </a:r>
            <a:r>
              <a:rPr lang="en-US" dirty="0"/>
              <a:t>, x)  ≡  (x = Bert)]</a:t>
            </a:r>
          </a:p>
          <a:p>
            <a:pPr marL="0" indent="0">
              <a:buNone/>
            </a:pPr>
            <a:r>
              <a:rPr lang="en-US" dirty="0"/>
              <a:t>(A5)  True([…</a:t>
            </a:r>
            <a:r>
              <a:rPr lang="en-US" baseline="-25000" dirty="0"/>
              <a:t>Name  </a:t>
            </a:r>
            <a:r>
              <a:rPr lang="en-US" i="1" dirty="0"/>
              <a:t>…</a:t>
            </a:r>
            <a:r>
              <a:rPr lang="en-US" baseline="-25000" dirty="0"/>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baseline="-25000" dirty="0"/>
              <a:t>Name</a:t>
            </a:r>
            <a:r>
              <a:rPr lang="en-US" dirty="0"/>
              <a:t>, x) &amp; </a:t>
            </a:r>
            <a:r>
              <a:rPr lang="en-US" dirty="0" err="1"/>
              <a:t>TrueOf</a:t>
            </a:r>
            <a:r>
              <a:rPr lang="en-US" dirty="0"/>
              <a:t>(</a:t>
            </a:r>
            <a:r>
              <a:rPr lang="en-US" i="1" dirty="0"/>
              <a:t>…</a:t>
            </a:r>
            <a:r>
              <a:rPr lang="en-US" baseline="-25000" dirty="0"/>
              <a:t>Verb</a:t>
            </a:r>
            <a:r>
              <a:rPr lang="en-US" dirty="0"/>
              <a:t>, x)]</a:t>
            </a:r>
          </a:p>
          <a:p>
            <a:pPr marL="0" indent="0">
              <a:buNone/>
            </a:pPr>
            <a:r>
              <a:rPr lang="en-US" dirty="0"/>
              <a:t> </a:t>
            </a:r>
          </a:p>
          <a:p>
            <a:pPr marL="0" indent="0">
              <a:buNone/>
            </a:pPr>
            <a:r>
              <a:rPr lang="en-US" dirty="0"/>
              <a:t>(T1)  True([</a:t>
            </a:r>
            <a:r>
              <a:rPr lang="en-US" i="1" dirty="0" err="1"/>
              <a:t>Ernie</a:t>
            </a:r>
            <a:r>
              <a:rPr lang="en-US" baseline="-25000" dirty="0" err="1"/>
              <a:t>Name</a:t>
            </a:r>
            <a:r>
              <a:rPr lang="en-US" baseline="-25000" dirty="0"/>
              <a:t> </a:t>
            </a:r>
            <a:r>
              <a:rPr lang="en-US" i="1" dirty="0" err="1"/>
              <a:t>walks</a:t>
            </a:r>
            <a:r>
              <a:rPr lang="en-US" baseline="-25000" dirty="0" err="1"/>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baseline="-25000" dirty="0"/>
              <a:t> </a:t>
            </a:r>
            <a:r>
              <a:rPr lang="en-US" dirty="0"/>
              <a:t>, x) &amp; </a:t>
            </a:r>
            <a:r>
              <a:rPr lang="en-US" dirty="0" err="1"/>
              <a:t>TrueOf</a:t>
            </a:r>
            <a:r>
              <a:rPr lang="en-US" dirty="0"/>
              <a:t>(</a:t>
            </a:r>
            <a:r>
              <a:rPr lang="en-US" i="1" dirty="0" err="1"/>
              <a:t>walks</a:t>
            </a:r>
            <a:r>
              <a:rPr lang="en-US" baseline="-25000" dirty="0" err="1"/>
              <a:t>Verb</a:t>
            </a:r>
            <a:r>
              <a:rPr lang="en-US" dirty="0"/>
              <a:t>, x)]</a:t>
            </a:r>
          </a:p>
          <a:p>
            <a:pPr marL="0" indent="0">
              <a:buNone/>
            </a:pPr>
            <a:r>
              <a:rPr lang="en-US" dirty="0">
                <a:sym typeface="Symbol" pitchFamily="2" charset="2"/>
              </a:rPr>
              <a:t>		</a:t>
            </a:r>
            <a:r>
              <a:rPr lang="en-US" dirty="0"/>
              <a:t>≡ </a:t>
            </a:r>
            <a:r>
              <a:rPr lang="en-US" dirty="0">
                <a:sym typeface="Symbol" pitchFamily="2" charset="2"/>
              </a:rPr>
              <a:t></a:t>
            </a:r>
            <a:r>
              <a:rPr lang="en-US" dirty="0"/>
              <a:t>x[        x = Ernie              &amp;             Walks(x)]</a:t>
            </a:r>
          </a:p>
        </p:txBody>
      </p:sp>
      <p:sp>
        <p:nvSpPr>
          <p:cNvPr id="4" name="TextBox 3">
            <a:extLst>
              <a:ext uri="{FF2B5EF4-FFF2-40B4-BE49-F238E27FC236}">
                <a16:creationId xmlns:a16="http://schemas.microsoft.com/office/drawing/2014/main" id="{AD60383A-DCBB-F74D-B116-70BB307F3A31}"/>
              </a:ext>
            </a:extLst>
          </p:cNvPr>
          <p:cNvSpPr txBox="1"/>
          <p:nvPr/>
        </p:nvSpPr>
        <p:spPr>
          <a:xfrm>
            <a:off x="1545245" y="5766882"/>
            <a:ext cx="6425513" cy="769441"/>
          </a:xfrm>
          <a:prstGeom prst="rect">
            <a:avLst/>
          </a:prstGeom>
          <a:noFill/>
        </p:spPr>
        <p:txBody>
          <a:bodyPr wrap="square" rtlCol="0">
            <a:spAutoFit/>
          </a:bodyPr>
          <a:lstStyle/>
          <a:p>
            <a:r>
              <a:rPr lang="en-US" sz="2200" i="1" dirty="0">
                <a:solidFill>
                  <a:srgbClr val="264BFC"/>
                </a:solidFill>
              </a:rPr>
              <a:t>Suppressing many complexities…</a:t>
            </a:r>
          </a:p>
          <a:p>
            <a:r>
              <a:rPr lang="en-US" sz="2200" i="1" dirty="0">
                <a:solidFill>
                  <a:srgbClr val="264BFC"/>
                </a:solidFill>
              </a:rPr>
              <a:t>tense, event variables, polysemy, genericity, …</a:t>
            </a:r>
            <a:endParaRPr lang="en-US" sz="2200" dirty="0">
              <a:solidFill>
                <a:srgbClr val="264BFC"/>
              </a:solidFill>
            </a:endParaRPr>
          </a:p>
        </p:txBody>
      </p:sp>
    </p:spTree>
    <p:extLst>
      <p:ext uri="{BB962C8B-B14F-4D97-AF65-F5344CB8AC3E}">
        <p14:creationId xmlns:p14="http://schemas.microsoft.com/office/powerpoint/2010/main" val="349012075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lstStyle/>
          <a:p>
            <a:r>
              <a:rPr lang="en-US" dirty="0"/>
              <a:t>Deriving T-sentences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1143000"/>
            <a:ext cx="8229600" cy="5168590"/>
          </a:xfrm>
        </p:spPr>
        <p:txBody>
          <a:bodyPr>
            <a:normAutofit/>
          </a:bodyPr>
          <a:lstStyle/>
          <a:p>
            <a:pPr marL="0" indent="0">
              <a:buNone/>
            </a:pPr>
            <a:r>
              <a:rPr lang="en-US" dirty="0"/>
              <a:t>(A1)  </a:t>
            </a:r>
            <a:r>
              <a:rPr lang="en-US" dirty="0">
                <a:sym typeface="Symbol" pitchFamily="2" charset="2"/>
              </a:rPr>
              <a:t></a:t>
            </a:r>
            <a:r>
              <a:rPr lang="en-US" dirty="0"/>
              <a:t>x[</a:t>
            </a:r>
            <a:r>
              <a:rPr lang="en-US" dirty="0" err="1"/>
              <a:t>TrueOf</a:t>
            </a:r>
            <a:r>
              <a:rPr lang="en-US" dirty="0"/>
              <a:t>(</a:t>
            </a:r>
            <a:r>
              <a:rPr lang="en-US" i="1" dirty="0" err="1"/>
              <a:t>walks</a:t>
            </a:r>
            <a:r>
              <a:rPr lang="en-US" baseline="-25000" dirty="0" err="1"/>
              <a:t>Verb</a:t>
            </a:r>
            <a:r>
              <a:rPr lang="en-US" dirty="0"/>
              <a:t>, x) ≡  Walks(x)]</a:t>
            </a:r>
          </a:p>
          <a:p>
            <a:pPr marL="0" indent="0">
              <a:buNone/>
            </a:pPr>
            <a:r>
              <a:rPr lang="en-US" dirty="0"/>
              <a:t>(A2)  </a:t>
            </a:r>
            <a:r>
              <a:rPr lang="en-US" dirty="0">
                <a:sym typeface="Symbol" pitchFamily="2" charset="2"/>
              </a:rPr>
              <a:t></a:t>
            </a:r>
            <a:r>
              <a:rPr lang="en-US" dirty="0"/>
              <a:t>x[</a:t>
            </a:r>
            <a:r>
              <a:rPr lang="en-US" dirty="0" err="1"/>
              <a:t>TrueOf</a:t>
            </a:r>
            <a:r>
              <a:rPr lang="en-US" dirty="0"/>
              <a:t>(</a:t>
            </a:r>
            <a:r>
              <a:rPr lang="en-US" i="1" dirty="0" err="1"/>
              <a:t>talks</a:t>
            </a:r>
            <a:r>
              <a:rPr lang="en-US" baseline="-25000" dirty="0" err="1"/>
              <a:t>Verb</a:t>
            </a:r>
            <a:r>
              <a:rPr lang="en-US" dirty="0"/>
              <a:t>, x)   ≡  Talks(x)]</a:t>
            </a:r>
          </a:p>
          <a:p>
            <a:pPr marL="0" indent="0">
              <a:buNone/>
            </a:pPr>
            <a:r>
              <a:rPr lang="en-US" dirty="0"/>
              <a:t>(A3)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dirty="0"/>
              <a:t>, x) ≡  (x = Ernie)]</a:t>
            </a:r>
          </a:p>
          <a:p>
            <a:pPr marL="0" indent="0">
              <a:buNone/>
            </a:pPr>
            <a:r>
              <a:rPr lang="en-US" dirty="0"/>
              <a:t>(A4)  </a:t>
            </a:r>
            <a:r>
              <a:rPr lang="en-US" dirty="0">
                <a:sym typeface="Symbol" pitchFamily="2" charset="2"/>
              </a:rPr>
              <a:t></a:t>
            </a:r>
            <a:r>
              <a:rPr lang="en-US" dirty="0"/>
              <a:t>x[</a:t>
            </a:r>
            <a:r>
              <a:rPr lang="en-US" dirty="0" err="1"/>
              <a:t>TrueOf</a:t>
            </a:r>
            <a:r>
              <a:rPr lang="en-US" dirty="0"/>
              <a:t>(</a:t>
            </a:r>
            <a:r>
              <a:rPr lang="en-US" i="1" dirty="0" err="1"/>
              <a:t>Bert</a:t>
            </a:r>
            <a:r>
              <a:rPr lang="en-US" baseline="-25000" dirty="0" err="1"/>
              <a:t>Name</a:t>
            </a:r>
            <a:r>
              <a:rPr lang="en-US" dirty="0"/>
              <a:t>, x)  ≡  (x = Bert)]</a:t>
            </a:r>
          </a:p>
          <a:p>
            <a:pPr marL="0" indent="0">
              <a:buNone/>
            </a:pPr>
            <a:r>
              <a:rPr lang="en-US" dirty="0"/>
              <a:t>(A5)  True([…</a:t>
            </a:r>
            <a:r>
              <a:rPr lang="en-US" baseline="-25000" dirty="0"/>
              <a:t>Name  </a:t>
            </a:r>
            <a:r>
              <a:rPr lang="en-US" i="1" dirty="0"/>
              <a:t>…</a:t>
            </a:r>
            <a:r>
              <a:rPr lang="en-US" baseline="-25000" dirty="0"/>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baseline="-25000" dirty="0"/>
              <a:t>Name</a:t>
            </a:r>
            <a:r>
              <a:rPr lang="en-US" dirty="0"/>
              <a:t>, x) &amp; </a:t>
            </a:r>
            <a:r>
              <a:rPr lang="en-US" dirty="0" err="1"/>
              <a:t>TrueOf</a:t>
            </a:r>
            <a:r>
              <a:rPr lang="en-US" dirty="0"/>
              <a:t>(</a:t>
            </a:r>
            <a:r>
              <a:rPr lang="en-US" i="1" dirty="0"/>
              <a:t>…</a:t>
            </a:r>
            <a:r>
              <a:rPr lang="en-US" baseline="-25000" dirty="0"/>
              <a:t>Verb</a:t>
            </a:r>
            <a:r>
              <a:rPr lang="en-US" dirty="0"/>
              <a:t>, x)]</a:t>
            </a:r>
          </a:p>
          <a:p>
            <a:pPr marL="0" indent="0">
              <a:buNone/>
            </a:pPr>
            <a:r>
              <a:rPr lang="en-US" dirty="0"/>
              <a:t> </a:t>
            </a:r>
          </a:p>
          <a:p>
            <a:pPr marL="0" indent="0">
              <a:buNone/>
            </a:pPr>
            <a:r>
              <a:rPr lang="en-US" dirty="0"/>
              <a:t>(T2)  True([</a:t>
            </a:r>
            <a:r>
              <a:rPr lang="en-US" i="1" dirty="0" err="1"/>
              <a:t>Bert</a:t>
            </a:r>
            <a:r>
              <a:rPr lang="en-US" baseline="-25000" dirty="0" err="1"/>
              <a:t>Name</a:t>
            </a:r>
            <a:r>
              <a:rPr lang="en-US" i="1" dirty="0"/>
              <a:t> </a:t>
            </a:r>
            <a:r>
              <a:rPr lang="en-US" i="1" dirty="0" err="1"/>
              <a:t>talks</a:t>
            </a:r>
            <a:r>
              <a:rPr lang="en-US" baseline="-25000" dirty="0" err="1"/>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i="1" dirty="0" err="1"/>
              <a:t>Bert</a:t>
            </a:r>
            <a:r>
              <a:rPr lang="en-US" baseline="-25000" dirty="0" err="1"/>
              <a:t>Name</a:t>
            </a:r>
            <a:r>
              <a:rPr lang="en-US" baseline="-25000" dirty="0"/>
              <a:t> </a:t>
            </a:r>
            <a:r>
              <a:rPr lang="en-US" dirty="0"/>
              <a:t>, x) &amp; </a:t>
            </a:r>
            <a:r>
              <a:rPr lang="en-US" dirty="0" err="1"/>
              <a:t>TrueOf</a:t>
            </a:r>
            <a:r>
              <a:rPr lang="en-US" dirty="0"/>
              <a:t>(</a:t>
            </a:r>
            <a:r>
              <a:rPr lang="en-US" i="1" dirty="0" err="1"/>
              <a:t>talks</a:t>
            </a:r>
            <a:r>
              <a:rPr lang="en-US" baseline="-25000" dirty="0" err="1"/>
              <a:t>Verb</a:t>
            </a:r>
            <a:r>
              <a:rPr lang="en-US" dirty="0"/>
              <a:t>, x)]</a:t>
            </a:r>
          </a:p>
          <a:p>
            <a:pPr marL="0" indent="0">
              <a:buNone/>
            </a:pPr>
            <a:r>
              <a:rPr lang="en-US" dirty="0">
                <a:sym typeface="Symbol" pitchFamily="2" charset="2"/>
              </a:rPr>
              <a:t>		</a:t>
            </a:r>
            <a:r>
              <a:rPr lang="en-US" dirty="0"/>
              <a:t>≡ </a:t>
            </a:r>
            <a:r>
              <a:rPr lang="en-US" dirty="0">
                <a:sym typeface="Symbol" pitchFamily="2" charset="2"/>
              </a:rPr>
              <a:t></a:t>
            </a:r>
            <a:r>
              <a:rPr lang="en-US" dirty="0"/>
              <a:t>x[        x = Bert              &amp;             Talks(x)]</a:t>
            </a:r>
          </a:p>
        </p:txBody>
      </p:sp>
      <p:sp>
        <p:nvSpPr>
          <p:cNvPr id="6" name="TextBox 5">
            <a:extLst>
              <a:ext uri="{FF2B5EF4-FFF2-40B4-BE49-F238E27FC236}">
                <a16:creationId xmlns:a16="http://schemas.microsoft.com/office/drawing/2014/main" id="{18CFF542-4EB8-F648-8992-B7CDC48EC321}"/>
              </a:ext>
            </a:extLst>
          </p:cNvPr>
          <p:cNvSpPr txBox="1"/>
          <p:nvPr/>
        </p:nvSpPr>
        <p:spPr>
          <a:xfrm>
            <a:off x="1545245" y="5766882"/>
            <a:ext cx="6425513" cy="830997"/>
          </a:xfrm>
          <a:prstGeom prst="rect">
            <a:avLst/>
          </a:prstGeom>
          <a:noFill/>
        </p:spPr>
        <p:txBody>
          <a:bodyPr wrap="square" rtlCol="0">
            <a:spAutoFit/>
          </a:bodyPr>
          <a:lstStyle/>
          <a:p>
            <a:r>
              <a:rPr lang="en-US" sz="2200" i="1" dirty="0">
                <a:solidFill>
                  <a:srgbClr val="264BFC"/>
                </a:solidFill>
              </a:rPr>
              <a:t>Parallel theorems for </a:t>
            </a:r>
            <a:r>
              <a:rPr lang="en-US" sz="2400" dirty="0"/>
              <a:t>[</a:t>
            </a:r>
            <a:r>
              <a:rPr lang="en-US" sz="2400" i="1" dirty="0" err="1"/>
              <a:t>Bert</a:t>
            </a:r>
            <a:r>
              <a:rPr lang="en-US" sz="2400" baseline="-25000" dirty="0" err="1"/>
              <a:t>Name</a:t>
            </a:r>
            <a:r>
              <a:rPr lang="en-US" sz="2400" i="1" dirty="0"/>
              <a:t> </a:t>
            </a:r>
            <a:r>
              <a:rPr lang="en-US" sz="2400" i="1" dirty="0" err="1"/>
              <a:t>walks</a:t>
            </a:r>
            <a:r>
              <a:rPr lang="en-US" sz="2400" baseline="-25000" dirty="0" err="1"/>
              <a:t>Verb</a:t>
            </a:r>
            <a:r>
              <a:rPr lang="en-US" sz="2400" dirty="0"/>
              <a:t>]</a:t>
            </a:r>
            <a:r>
              <a:rPr lang="en-US" sz="2400" baseline="-25000" dirty="0"/>
              <a:t>Sentence</a:t>
            </a:r>
            <a:endParaRPr lang="en-US" sz="2200" i="1" dirty="0">
              <a:solidFill>
                <a:srgbClr val="264BFC"/>
              </a:solidFill>
            </a:endParaRPr>
          </a:p>
          <a:p>
            <a:r>
              <a:rPr lang="en-US" sz="2200" i="1" dirty="0">
                <a:solidFill>
                  <a:srgbClr val="264BFC"/>
                </a:solidFill>
              </a:rPr>
              <a:t>				  and</a:t>
            </a:r>
            <a:r>
              <a:rPr lang="en-US" sz="2400" dirty="0"/>
              <a:t> [</a:t>
            </a:r>
            <a:r>
              <a:rPr lang="en-US" sz="2400" i="1" dirty="0" err="1"/>
              <a:t>Ernie</a:t>
            </a:r>
            <a:r>
              <a:rPr lang="en-US" sz="2400" baseline="-25000" dirty="0" err="1"/>
              <a:t>Name</a:t>
            </a:r>
            <a:r>
              <a:rPr lang="en-US" sz="2400" i="1" dirty="0"/>
              <a:t> </a:t>
            </a:r>
            <a:r>
              <a:rPr lang="en-US" sz="2400" i="1" dirty="0" err="1"/>
              <a:t>talks</a:t>
            </a:r>
            <a:r>
              <a:rPr lang="en-US" sz="2400" baseline="-25000" dirty="0" err="1"/>
              <a:t>Verb</a:t>
            </a:r>
            <a:r>
              <a:rPr lang="en-US" sz="2400" dirty="0"/>
              <a:t>]</a:t>
            </a:r>
            <a:r>
              <a:rPr lang="en-US" sz="2400" baseline="-25000" dirty="0"/>
              <a:t>Sentence</a:t>
            </a:r>
            <a:endParaRPr lang="en-US" sz="2200" dirty="0">
              <a:solidFill>
                <a:srgbClr val="264BFC"/>
              </a:solidFill>
            </a:endParaRPr>
          </a:p>
        </p:txBody>
      </p:sp>
    </p:spTree>
    <p:extLst>
      <p:ext uri="{BB962C8B-B14F-4D97-AF65-F5344CB8AC3E}">
        <p14:creationId xmlns:p14="http://schemas.microsoft.com/office/powerpoint/2010/main" val="55659585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lstStyle/>
          <a:p>
            <a:r>
              <a:rPr lang="en-US" dirty="0"/>
              <a:t>Deriving Unwanted T-sentences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1143000"/>
            <a:ext cx="8229600" cy="5168590"/>
          </a:xfrm>
        </p:spPr>
        <p:txBody>
          <a:bodyPr>
            <a:normAutofit lnSpcReduction="10000"/>
          </a:bodyPr>
          <a:lstStyle/>
          <a:p>
            <a:pPr marL="0" indent="0">
              <a:lnSpc>
                <a:spcPct val="110000"/>
              </a:lnSpc>
              <a:spcBef>
                <a:spcPts val="1200"/>
              </a:spcBef>
              <a:buNone/>
            </a:pPr>
            <a:r>
              <a:rPr lang="en-US" dirty="0"/>
              <a:t>Let</a:t>
            </a:r>
            <a:r>
              <a:rPr lang="en-US" b="1" dirty="0"/>
              <a:t> T</a:t>
            </a:r>
            <a:r>
              <a:rPr lang="en-US" dirty="0"/>
              <a:t> be any true sentence—e.g., ‘Bert talks’ or ‘</a:t>
            </a:r>
            <a:r>
              <a:rPr lang="en-US" i="1" dirty="0" err="1"/>
              <a:t>e</a:t>
            </a:r>
            <a:r>
              <a:rPr lang="en-US" b="1" i="1" baseline="30000" dirty="0" err="1"/>
              <a:t>i</a:t>
            </a:r>
            <a:r>
              <a:rPr lang="en-US" baseline="30000" dirty="0"/>
              <a:t>𝝅 </a:t>
            </a:r>
            <a:r>
              <a:rPr lang="en-US" dirty="0"/>
              <a:t>+ 1 = 0’ </a:t>
            </a:r>
          </a:p>
          <a:p>
            <a:pPr marL="0" indent="0">
              <a:lnSpc>
                <a:spcPct val="110000"/>
              </a:lnSpc>
              <a:spcBef>
                <a:spcPts val="600"/>
              </a:spcBef>
              <a:buNone/>
            </a:pPr>
            <a:r>
              <a:rPr lang="en-US" dirty="0"/>
              <a:t>	or ‘</a:t>
            </a:r>
            <a:r>
              <a:rPr lang="en-US" dirty="0">
                <a:sym typeface="Symbol" pitchFamily="2" charset="2"/>
              </a:rPr>
              <a:t></a:t>
            </a:r>
            <a:r>
              <a:rPr lang="en-US" dirty="0"/>
              <a:t>x[x = Bert &amp; Talks(x)]’ </a:t>
            </a:r>
          </a:p>
          <a:p>
            <a:pPr marL="0" indent="0">
              <a:lnSpc>
                <a:spcPct val="110000"/>
              </a:lnSpc>
              <a:spcBef>
                <a:spcPts val="600"/>
              </a:spcBef>
              <a:buNone/>
            </a:pPr>
            <a:r>
              <a:rPr lang="en-US" dirty="0"/>
              <a:t>	or ‘True([</a:t>
            </a:r>
            <a:r>
              <a:rPr lang="en-US" i="1" dirty="0" err="1"/>
              <a:t>Bert</a:t>
            </a:r>
            <a:r>
              <a:rPr lang="en-US" baseline="-25000" dirty="0" err="1"/>
              <a:t>Name</a:t>
            </a:r>
            <a:r>
              <a:rPr lang="en-US" i="1" dirty="0"/>
              <a:t> </a:t>
            </a:r>
            <a:r>
              <a:rPr lang="en-US" i="1" dirty="0" err="1"/>
              <a:t>talks</a:t>
            </a:r>
            <a:r>
              <a:rPr lang="en-US" baseline="-25000" dirty="0" err="1"/>
              <a:t>Verb</a:t>
            </a:r>
            <a:r>
              <a:rPr lang="en-US" dirty="0"/>
              <a:t>]</a:t>
            </a:r>
            <a:r>
              <a:rPr lang="en-US" baseline="-25000" dirty="0"/>
              <a:t>Sentence</a:t>
            </a:r>
            <a:r>
              <a:rPr lang="en-US" dirty="0"/>
              <a:t>)</a:t>
            </a:r>
            <a:r>
              <a:rPr lang="en-US" baseline="-25000" dirty="0"/>
              <a:t>  </a:t>
            </a:r>
            <a:r>
              <a:rPr lang="en-US" dirty="0"/>
              <a:t>≡ </a:t>
            </a:r>
            <a:r>
              <a:rPr lang="en-US" dirty="0">
                <a:sym typeface="Symbol" pitchFamily="2" charset="2"/>
              </a:rPr>
              <a:t></a:t>
            </a:r>
            <a:r>
              <a:rPr lang="en-US" dirty="0"/>
              <a:t>x[x = Bert &amp; Talks(x)]’ </a:t>
            </a:r>
          </a:p>
          <a:p>
            <a:pPr marL="0" indent="0">
              <a:buNone/>
            </a:pPr>
            <a:endParaRPr lang="en-US" dirty="0"/>
          </a:p>
          <a:p>
            <a:pPr marL="0" indent="0">
              <a:buNone/>
            </a:pPr>
            <a:r>
              <a:rPr lang="en-US" dirty="0"/>
              <a:t>(A1*)  </a:t>
            </a:r>
            <a:r>
              <a:rPr lang="en-US" dirty="0">
                <a:sym typeface="Symbol" pitchFamily="2" charset="2"/>
              </a:rPr>
              <a:t></a:t>
            </a:r>
            <a:r>
              <a:rPr lang="en-US" dirty="0"/>
              <a:t>x[</a:t>
            </a:r>
            <a:r>
              <a:rPr lang="en-US" dirty="0" err="1"/>
              <a:t>TrueOf</a:t>
            </a:r>
            <a:r>
              <a:rPr lang="en-US" dirty="0"/>
              <a:t>(</a:t>
            </a:r>
            <a:r>
              <a:rPr lang="en-US" i="1" dirty="0" err="1"/>
              <a:t>walks</a:t>
            </a:r>
            <a:r>
              <a:rPr lang="en-US" baseline="-25000" dirty="0" err="1"/>
              <a:t>Verb</a:t>
            </a:r>
            <a:r>
              <a:rPr lang="en-US" dirty="0"/>
              <a:t>, x) ≡ </a:t>
            </a:r>
            <a:r>
              <a:rPr lang="en-US" b="1" dirty="0"/>
              <a:t>T </a:t>
            </a:r>
            <a:r>
              <a:rPr lang="en-US" dirty="0"/>
              <a:t>&amp;</a:t>
            </a:r>
            <a:r>
              <a:rPr lang="en-US" b="1" dirty="0"/>
              <a:t> </a:t>
            </a:r>
            <a:r>
              <a:rPr lang="en-US" dirty="0"/>
              <a:t>Walks(x)]</a:t>
            </a:r>
            <a:endParaRPr lang="en-US" b="1" dirty="0"/>
          </a:p>
          <a:p>
            <a:pPr marL="0" indent="0">
              <a:buNone/>
            </a:pPr>
            <a:r>
              <a:rPr lang="en-US" dirty="0"/>
              <a:t>(A3)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dirty="0"/>
              <a:t>, x) ≡ (x = Ernie)]</a:t>
            </a:r>
          </a:p>
          <a:p>
            <a:pPr marL="0" indent="0">
              <a:buNone/>
            </a:pPr>
            <a:r>
              <a:rPr lang="en-US" dirty="0"/>
              <a:t>(A5)     True([…</a:t>
            </a:r>
            <a:r>
              <a:rPr lang="en-US" baseline="-25000" dirty="0"/>
              <a:t>Name  </a:t>
            </a:r>
            <a:r>
              <a:rPr lang="en-US" i="1" dirty="0"/>
              <a:t>…</a:t>
            </a:r>
            <a:r>
              <a:rPr lang="en-US" baseline="-25000" dirty="0"/>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baseline="-25000" dirty="0"/>
              <a:t>Name</a:t>
            </a:r>
            <a:r>
              <a:rPr lang="en-US" dirty="0"/>
              <a:t>, x) &amp; </a:t>
            </a:r>
            <a:r>
              <a:rPr lang="en-US" dirty="0" err="1"/>
              <a:t>TrueOf</a:t>
            </a:r>
            <a:r>
              <a:rPr lang="en-US" dirty="0"/>
              <a:t>(</a:t>
            </a:r>
            <a:r>
              <a:rPr lang="en-US" i="1" dirty="0"/>
              <a:t>…</a:t>
            </a:r>
            <a:r>
              <a:rPr lang="en-US" baseline="-25000" dirty="0"/>
              <a:t>Verb</a:t>
            </a:r>
            <a:r>
              <a:rPr lang="en-US" dirty="0"/>
              <a:t>, x)]</a:t>
            </a:r>
          </a:p>
          <a:p>
            <a:pPr marL="0" indent="0">
              <a:buNone/>
            </a:pPr>
            <a:r>
              <a:rPr lang="en-US" dirty="0"/>
              <a:t> </a:t>
            </a:r>
          </a:p>
          <a:p>
            <a:pPr marL="0" indent="0">
              <a:buNone/>
            </a:pPr>
            <a:r>
              <a:rPr lang="en-US" dirty="0"/>
              <a:t>(T1*)  True([</a:t>
            </a:r>
            <a:r>
              <a:rPr lang="en-US" i="1" dirty="0" err="1"/>
              <a:t>Ernie</a:t>
            </a:r>
            <a:r>
              <a:rPr lang="en-US" baseline="-25000" dirty="0" err="1"/>
              <a:t>Name</a:t>
            </a:r>
            <a:r>
              <a:rPr lang="en-US" baseline="-25000" dirty="0"/>
              <a:t> </a:t>
            </a:r>
            <a:r>
              <a:rPr lang="en-US" i="1" dirty="0" err="1"/>
              <a:t>walks</a:t>
            </a:r>
            <a:r>
              <a:rPr lang="en-US" baseline="-25000" dirty="0" err="1"/>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baseline="-25000" dirty="0"/>
              <a:t> </a:t>
            </a:r>
            <a:r>
              <a:rPr lang="en-US" dirty="0"/>
              <a:t>, x) &amp; </a:t>
            </a:r>
            <a:r>
              <a:rPr lang="en-US" b="1" dirty="0"/>
              <a:t>T </a:t>
            </a:r>
            <a:r>
              <a:rPr lang="en-US" dirty="0"/>
              <a:t>&amp; </a:t>
            </a:r>
            <a:r>
              <a:rPr lang="en-US" dirty="0" err="1"/>
              <a:t>TrueOf</a:t>
            </a:r>
            <a:r>
              <a:rPr lang="en-US" dirty="0"/>
              <a:t>(</a:t>
            </a:r>
            <a:r>
              <a:rPr lang="en-US" i="1" dirty="0" err="1"/>
              <a:t>walks</a:t>
            </a:r>
            <a:r>
              <a:rPr lang="en-US" baseline="-25000" dirty="0" err="1"/>
              <a:t>Verb</a:t>
            </a:r>
            <a:r>
              <a:rPr lang="en-US" dirty="0"/>
              <a:t>, x)]</a:t>
            </a:r>
          </a:p>
          <a:p>
            <a:pPr marL="0" indent="0">
              <a:buNone/>
            </a:pPr>
            <a:r>
              <a:rPr lang="en-US" dirty="0">
                <a:sym typeface="Symbol" pitchFamily="2" charset="2"/>
              </a:rPr>
              <a:t>		   </a:t>
            </a:r>
            <a:r>
              <a:rPr lang="en-US" dirty="0"/>
              <a:t>≡ </a:t>
            </a:r>
            <a:r>
              <a:rPr lang="en-US" dirty="0">
                <a:sym typeface="Symbol" pitchFamily="2" charset="2"/>
              </a:rPr>
              <a:t></a:t>
            </a:r>
            <a:r>
              <a:rPr lang="en-US" dirty="0"/>
              <a:t>x[        x = Ernie 		  &amp; </a:t>
            </a:r>
            <a:r>
              <a:rPr lang="en-US" b="1" dirty="0"/>
              <a:t>T </a:t>
            </a:r>
            <a:r>
              <a:rPr lang="en-US" dirty="0"/>
              <a:t>&amp;               Walks(x)]</a:t>
            </a:r>
          </a:p>
        </p:txBody>
      </p:sp>
    </p:spTree>
    <p:extLst>
      <p:ext uri="{BB962C8B-B14F-4D97-AF65-F5344CB8AC3E}">
        <p14:creationId xmlns:p14="http://schemas.microsoft.com/office/powerpoint/2010/main" val="36455359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lstStyle/>
          <a:p>
            <a:r>
              <a:rPr lang="en-US" dirty="0"/>
              <a:t>Deriving Unwanted T-sentences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1143000"/>
            <a:ext cx="8229600" cy="5168590"/>
          </a:xfrm>
        </p:spPr>
        <p:txBody>
          <a:bodyPr>
            <a:normAutofit lnSpcReduction="10000"/>
          </a:bodyPr>
          <a:lstStyle/>
          <a:p>
            <a:pPr marL="0" indent="0">
              <a:lnSpc>
                <a:spcPct val="110000"/>
              </a:lnSpc>
              <a:spcBef>
                <a:spcPts val="1200"/>
              </a:spcBef>
              <a:buNone/>
            </a:pPr>
            <a:r>
              <a:rPr lang="en-US" dirty="0"/>
              <a:t>Let</a:t>
            </a:r>
            <a:r>
              <a:rPr lang="en-US" b="1" dirty="0"/>
              <a:t> T</a:t>
            </a:r>
            <a:r>
              <a:rPr lang="en-US" dirty="0"/>
              <a:t> be any true sentence—e.g., ‘Bert talks’ or ‘</a:t>
            </a:r>
            <a:r>
              <a:rPr lang="en-US" i="1" dirty="0" err="1"/>
              <a:t>e</a:t>
            </a:r>
            <a:r>
              <a:rPr lang="en-US" b="1" i="1" baseline="30000" dirty="0" err="1"/>
              <a:t>i</a:t>
            </a:r>
            <a:r>
              <a:rPr lang="en-US" baseline="30000" dirty="0"/>
              <a:t>𝝅 </a:t>
            </a:r>
            <a:r>
              <a:rPr lang="en-US" dirty="0"/>
              <a:t>+ 1 = 0’ </a:t>
            </a:r>
          </a:p>
          <a:p>
            <a:pPr marL="0" indent="0">
              <a:lnSpc>
                <a:spcPct val="110000"/>
              </a:lnSpc>
              <a:spcBef>
                <a:spcPts val="600"/>
              </a:spcBef>
              <a:buNone/>
            </a:pPr>
            <a:r>
              <a:rPr lang="en-US" dirty="0"/>
              <a:t>	or ‘</a:t>
            </a:r>
            <a:r>
              <a:rPr lang="en-US" dirty="0">
                <a:sym typeface="Symbol" pitchFamily="2" charset="2"/>
              </a:rPr>
              <a:t></a:t>
            </a:r>
            <a:r>
              <a:rPr lang="en-US" dirty="0"/>
              <a:t>x[x = Bert &amp; Talks(x)]’ </a:t>
            </a:r>
          </a:p>
          <a:p>
            <a:pPr marL="0" indent="0">
              <a:lnSpc>
                <a:spcPct val="110000"/>
              </a:lnSpc>
              <a:spcBef>
                <a:spcPts val="600"/>
              </a:spcBef>
              <a:buNone/>
            </a:pPr>
            <a:r>
              <a:rPr lang="en-US" dirty="0"/>
              <a:t>	or ‘True([</a:t>
            </a:r>
            <a:r>
              <a:rPr lang="en-US" i="1" dirty="0" err="1"/>
              <a:t>Bert</a:t>
            </a:r>
            <a:r>
              <a:rPr lang="en-US" baseline="-25000" dirty="0" err="1"/>
              <a:t>Name</a:t>
            </a:r>
            <a:r>
              <a:rPr lang="en-US" i="1" dirty="0"/>
              <a:t> </a:t>
            </a:r>
            <a:r>
              <a:rPr lang="en-US" i="1" dirty="0" err="1"/>
              <a:t>talks</a:t>
            </a:r>
            <a:r>
              <a:rPr lang="en-US" baseline="-25000" dirty="0" err="1"/>
              <a:t>Verb</a:t>
            </a:r>
            <a:r>
              <a:rPr lang="en-US" dirty="0"/>
              <a:t>]</a:t>
            </a:r>
            <a:r>
              <a:rPr lang="en-US" baseline="-25000" dirty="0"/>
              <a:t>Sentence</a:t>
            </a:r>
            <a:r>
              <a:rPr lang="en-US" dirty="0"/>
              <a:t>)</a:t>
            </a:r>
            <a:r>
              <a:rPr lang="en-US" baseline="-25000" dirty="0"/>
              <a:t>  </a:t>
            </a:r>
            <a:r>
              <a:rPr lang="en-US" dirty="0"/>
              <a:t>≡ </a:t>
            </a:r>
            <a:r>
              <a:rPr lang="en-US" dirty="0">
                <a:sym typeface="Symbol" pitchFamily="2" charset="2"/>
              </a:rPr>
              <a:t></a:t>
            </a:r>
            <a:r>
              <a:rPr lang="en-US" dirty="0"/>
              <a:t>x[x = Bert &amp; Talks(x)]’ </a:t>
            </a:r>
          </a:p>
          <a:p>
            <a:pPr marL="0" indent="0">
              <a:buNone/>
            </a:pPr>
            <a:endParaRPr lang="en-US" dirty="0"/>
          </a:p>
          <a:p>
            <a:pPr marL="0" indent="0">
              <a:buNone/>
            </a:pPr>
            <a:r>
              <a:rPr lang="en-US" dirty="0"/>
              <a:t>(A1)    </a:t>
            </a:r>
            <a:r>
              <a:rPr lang="en-US" dirty="0">
                <a:sym typeface="Symbol" pitchFamily="2" charset="2"/>
              </a:rPr>
              <a:t></a:t>
            </a:r>
            <a:r>
              <a:rPr lang="en-US" dirty="0"/>
              <a:t>x[</a:t>
            </a:r>
            <a:r>
              <a:rPr lang="en-US" dirty="0" err="1"/>
              <a:t>TrueOf</a:t>
            </a:r>
            <a:r>
              <a:rPr lang="en-US" dirty="0"/>
              <a:t>(</a:t>
            </a:r>
            <a:r>
              <a:rPr lang="en-US" i="1" dirty="0" err="1"/>
              <a:t>walks</a:t>
            </a:r>
            <a:r>
              <a:rPr lang="en-US" baseline="-25000" dirty="0" err="1"/>
              <a:t>Verb</a:t>
            </a:r>
            <a:r>
              <a:rPr lang="en-US" dirty="0"/>
              <a:t>, x) ≡ Walks(x)]</a:t>
            </a:r>
            <a:endParaRPr lang="en-US" b="1" dirty="0"/>
          </a:p>
          <a:p>
            <a:pPr marL="0" indent="0">
              <a:buNone/>
            </a:pPr>
            <a:r>
              <a:rPr lang="en-US" dirty="0"/>
              <a:t>(A3*)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dirty="0"/>
              <a:t>, x) ≡ </a:t>
            </a:r>
            <a:r>
              <a:rPr lang="en-US" b="1" dirty="0"/>
              <a:t>T </a:t>
            </a:r>
            <a:r>
              <a:rPr lang="en-US" dirty="0"/>
              <a:t>&amp; (x = Ernie)]</a:t>
            </a:r>
          </a:p>
          <a:p>
            <a:pPr marL="0" indent="0">
              <a:buNone/>
            </a:pPr>
            <a:r>
              <a:rPr lang="en-US" dirty="0"/>
              <a:t>(A5)     True([…</a:t>
            </a:r>
            <a:r>
              <a:rPr lang="en-US" baseline="-25000" dirty="0"/>
              <a:t>Name  </a:t>
            </a:r>
            <a:r>
              <a:rPr lang="en-US" i="1" dirty="0"/>
              <a:t>…</a:t>
            </a:r>
            <a:r>
              <a:rPr lang="en-US" baseline="-25000" dirty="0"/>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baseline="-25000" dirty="0"/>
              <a:t>Name</a:t>
            </a:r>
            <a:r>
              <a:rPr lang="en-US" dirty="0"/>
              <a:t>, x) &amp; </a:t>
            </a:r>
            <a:r>
              <a:rPr lang="en-US" dirty="0" err="1"/>
              <a:t>TrueOf</a:t>
            </a:r>
            <a:r>
              <a:rPr lang="en-US" dirty="0"/>
              <a:t>(</a:t>
            </a:r>
            <a:r>
              <a:rPr lang="en-US" i="1" dirty="0"/>
              <a:t>…</a:t>
            </a:r>
            <a:r>
              <a:rPr lang="en-US" baseline="-25000" dirty="0"/>
              <a:t>Verb</a:t>
            </a:r>
            <a:r>
              <a:rPr lang="en-US" dirty="0"/>
              <a:t>, x)]</a:t>
            </a:r>
          </a:p>
          <a:p>
            <a:pPr marL="0" indent="0">
              <a:buNone/>
            </a:pPr>
            <a:r>
              <a:rPr lang="en-US" dirty="0"/>
              <a:t> </a:t>
            </a:r>
          </a:p>
          <a:p>
            <a:pPr marL="0" indent="0">
              <a:buNone/>
            </a:pPr>
            <a:r>
              <a:rPr lang="en-US" dirty="0"/>
              <a:t>(T1*)  True([</a:t>
            </a:r>
            <a:r>
              <a:rPr lang="en-US" i="1" dirty="0" err="1"/>
              <a:t>Ernie</a:t>
            </a:r>
            <a:r>
              <a:rPr lang="en-US" baseline="-25000" dirty="0" err="1"/>
              <a:t>Name</a:t>
            </a:r>
            <a:r>
              <a:rPr lang="en-US" baseline="-25000" dirty="0"/>
              <a:t> </a:t>
            </a:r>
            <a:r>
              <a:rPr lang="en-US" i="1" dirty="0" err="1"/>
              <a:t>walks</a:t>
            </a:r>
            <a:r>
              <a:rPr lang="en-US" baseline="-25000" dirty="0" err="1"/>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baseline="-25000" dirty="0"/>
              <a:t> </a:t>
            </a:r>
            <a:r>
              <a:rPr lang="en-US" dirty="0"/>
              <a:t>, x) &amp; </a:t>
            </a:r>
            <a:r>
              <a:rPr lang="en-US" b="1" dirty="0"/>
              <a:t>T </a:t>
            </a:r>
            <a:r>
              <a:rPr lang="en-US" dirty="0"/>
              <a:t>&amp; </a:t>
            </a:r>
            <a:r>
              <a:rPr lang="en-US" dirty="0" err="1"/>
              <a:t>TrueOf</a:t>
            </a:r>
            <a:r>
              <a:rPr lang="en-US" dirty="0"/>
              <a:t>(</a:t>
            </a:r>
            <a:r>
              <a:rPr lang="en-US" i="1" dirty="0" err="1"/>
              <a:t>walks</a:t>
            </a:r>
            <a:r>
              <a:rPr lang="en-US" baseline="-25000" dirty="0" err="1"/>
              <a:t>Verb</a:t>
            </a:r>
            <a:r>
              <a:rPr lang="en-US" dirty="0"/>
              <a:t>, x)]</a:t>
            </a:r>
          </a:p>
          <a:p>
            <a:pPr marL="0" indent="0">
              <a:buNone/>
            </a:pPr>
            <a:r>
              <a:rPr lang="en-US" dirty="0">
                <a:sym typeface="Symbol" pitchFamily="2" charset="2"/>
              </a:rPr>
              <a:t>		   </a:t>
            </a:r>
            <a:r>
              <a:rPr lang="en-US" dirty="0"/>
              <a:t>≡ </a:t>
            </a:r>
            <a:r>
              <a:rPr lang="en-US" dirty="0">
                <a:sym typeface="Symbol" pitchFamily="2" charset="2"/>
              </a:rPr>
              <a:t></a:t>
            </a:r>
            <a:r>
              <a:rPr lang="en-US" dirty="0"/>
              <a:t>x[        x = Ernie 		  &amp; </a:t>
            </a:r>
            <a:r>
              <a:rPr lang="en-US" b="1" dirty="0"/>
              <a:t>T </a:t>
            </a:r>
            <a:r>
              <a:rPr lang="en-US" dirty="0"/>
              <a:t>&amp;               Walks(x)]</a:t>
            </a:r>
          </a:p>
        </p:txBody>
      </p:sp>
    </p:spTree>
    <p:extLst>
      <p:ext uri="{BB962C8B-B14F-4D97-AF65-F5344CB8AC3E}">
        <p14:creationId xmlns:p14="http://schemas.microsoft.com/office/powerpoint/2010/main" val="123609132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lstStyle/>
          <a:p>
            <a:r>
              <a:rPr lang="en-US" dirty="0"/>
              <a:t>Deriving Unwanted T-sentences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1143000"/>
            <a:ext cx="8229600" cy="5168590"/>
          </a:xfrm>
        </p:spPr>
        <p:txBody>
          <a:bodyPr>
            <a:normAutofit lnSpcReduction="10000"/>
          </a:bodyPr>
          <a:lstStyle/>
          <a:p>
            <a:pPr marL="0" indent="0">
              <a:lnSpc>
                <a:spcPct val="110000"/>
              </a:lnSpc>
              <a:spcBef>
                <a:spcPts val="1200"/>
              </a:spcBef>
              <a:buNone/>
            </a:pPr>
            <a:r>
              <a:rPr lang="en-US" dirty="0"/>
              <a:t>Let</a:t>
            </a:r>
            <a:r>
              <a:rPr lang="en-US" b="1" dirty="0"/>
              <a:t> T</a:t>
            </a:r>
            <a:r>
              <a:rPr lang="en-US" dirty="0"/>
              <a:t> be any true sentence—e.g., ‘Bert talks’ or ‘</a:t>
            </a:r>
            <a:r>
              <a:rPr lang="en-US" i="1" dirty="0" err="1"/>
              <a:t>e</a:t>
            </a:r>
            <a:r>
              <a:rPr lang="en-US" b="1" i="1" baseline="30000" dirty="0" err="1"/>
              <a:t>i</a:t>
            </a:r>
            <a:r>
              <a:rPr lang="en-US" baseline="30000" dirty="0"/>
              <a:t>𝝅 </a:t>
            </a:r>
            <a:r>
              <a:rPr lang="en-US" dirty="0"/>
              <a:t>+ 1 = 0’ </a:t>
            </a:r>
          </a:p>
          <a:p>
            <a:pPr marL="0" indent="0">
              <a:lnSpc>
                <a:spcPct val="110000"/>
              </a:lnSpc>
              <a:spcBef>
                <a:spcPts val="600"/>
              </a:spcBef>
              <a:buNone/>
            </a:pPr>
            <a:r>
              <a:rPr lang="en-US" dirty="0"/>
              <a:t>	or ‘</a:t>
            </a:r>
            <a:r>
              <a:rPr lang="en-US" dirty="0">
                <a:sym typeface="Symbol" pitchFamily="2" charset="2"/>
              </a:rPr>
              <a:t></a:t>
            </a:r>
            <a:r>
              <a:rPr lang="en-US" dirty="0"/>
              <a:t>x[x = Bert &amp; Talks(x)]’ </a:t>
            </a:r>
          </a:p>
          <a:p>
            <a:pPr marL="0" indent="0">
              <a:lnSpc>
                <a:spcPct val="110000"/>
              </a:lnSpc>
              <a:spcBef>
                <a:spcPts val="600"/>
              </a:spcBef>
              <a:buNone/>
            </a:pPr>
            <a:r>
              <a:rPr lang="en-US" dirty="0"/>
              <a:t>	or ‘True([</a:t>
            </a:r>
            <a:r>
              <a:rPr lang="en-US" i="1" dirty="0" err="1"/>
              <a:t>Bert</a:t>
            </a:r>
            <a:r>
              <a:rPr lang="en-US" baseline="-25000" dirty="0" err="1"/>
              <a:t>Name</a:t>
            </a:r>
            <a:r>
              <a:rPr lang="en-US" i="1" dirty="0"/>
              <a:t> </a:t>
            </a:r>
            <a:r>
              <a:rPr lang="en-US" i="1" dirty="0" err="1"/>
              <a:t>talks</a:t>
            </a:r>
            <a:r>
              <a:rPr lang="en-US" baseline="-25000" dirty="0" err="1"/>
              <a:t>Verb</a:t>
            </a:r>
            <a:r>
              <a:rPr lang="en-US" dirty="0"/>
              <a:t>]</a:t>
            </a:r>
            <a:r>
              <a:rPr lang="en-US" baseline="-25000" dirty="0"/>
              <a:t>Sentence</a:t>
            </a:r>
            <a:r>
              <a:rPr lang="en-US" dirty="0"/>
              <a:t>)</a:t>
            </a:r>
            <a:r>
              <a:rPr lang="en-US" baseline="-25000" dirty="0"/>
              <a:t>  </a:t>
            </a:r>
            <a:r>
              <a:rPr lang="en-US" dirty="0"/>
              <a:t>≡ </a:t>
            </a:r>
            <a:r>
              <a:rPr lang="en-US" dirty="0">
                <a:sym typeface="Symbol" pitchFamily="2" charset="2"/>
              </a:rPr>
              <a:t></a:t>
            </a:r>
            <a:r>
              <a:rPr lang="en-US" dirty="0"/>
              <a:t>x[x = Bert &amp; Talks(x)]’ </a:t>
            </a:r>
          </a:p>
          <a:p>
            <a:pPr marL="0" indent="0">
              <a:buNone/>
            </a:pPr>
            <a:endParaRPr lang="en-US" dirty="0"/>
          </a:p>
          <a:p>
            <a:pPr marL="0" indent="0">
              <a:buNone/>
            </a:pPr>
            <a:r>
              <a:rPr lang="en-US" dirty="0"/>
              <a:t>(A1)    </a:t>
            </a:r>
            <a:r>
              <a:rPr lang="en-US" dirty="0">
                <a:sym typeface="Symbol" pitchFamily="2" charset="2"/>
              </a:rPr>
              <a:t></a:t>
            </a:r>
            <a:r>
              <a:rPr lang="en-US" dirty="0"/>
              <a:t>x[</a:t>
            </a:r>
            <a:r>
              <a:rPr lang="en-US" dirty="0" err="1"/>
              <a:t>TrueOf</a:t>
            </a:r>
            <a:r>
              <a:rPr lang="en-US" dirty="0"/>
              <a:t>(</a:t>
            </a:r>
            <a:r>
              <a:rPr lang="en-US" i="1" dirty="0" err="1"/>
              <a:t>walks</a:t>
            </a:r>
            <a:r>
              <a:rPr lang="en-US" baseline="-25000" dirty="0" err="1"/>
              <a:t>Verb</a:t>
            </a:r>
            <a:r>
              <a:rPr lang="en-US" dirty="0"/>
              <a:t>, x) ≡ Walks(x)]</a:t>
            </a:r>
            <a:endParaRPr lang="en-US" b="1" dirty="0"/>
          </a:p>
          <a:p>
            <a:pPr marL="0" indent="0">
              <a:buNone/>
            </a:pPr>
            <a:r>
              <a:rPr lang="en-US" dirty="0"/>
              <a:t>(A3)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dirty="0"/>
              <a:t>, x) ≡  (x = Ernie)]</a:t>
            </a:r>
          </a:p>
          <a:p>
            <a:pPr marL="0" indent="0">
              <a:buNone/>
            </a:pPr>
            <a:r>
              <a:rPr lang="en-US" dirty="0"/>
              <a:t>(A5*)   True([…</a:t>
            </a:r>
            <a:r>
              <a:rPr lang="en-US" baseline="-25000" dirty="0"/>
              <a:t>Name  </a:t>
            </a:r>
            <a:r>
              <a:rPr lang="en-US" i="1" dirty="0"/>
              <a:t>…</a:t>
            </a:r>
            <a:r>
              <a:rPr lang="en-US" baseline="-25000" dirty="0"/>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baseline="-25000" dirty="0"/>
              <a:t>Name</a:t>
            </a:r>
            <a:r>
              <a:rPr lang="en-US" dirty="0"/>
              <a:t>, x) &amp; </a:t>
            </a:r>
            <a:r>
              <a:rPr lang="en-US" b="1" dirty="0"/>
              <a:t>T </a:t>
            </a:r>
            <a:r>
              <a:rPr lang="en-US" dirty="0"/>
              <a:t>&amp; </a:t>
            </a:r>
            <a:r>
              <a:rPr lang="en-US" dirty="0" err="1"/>
              <a:t>TrueOf</a:t>
            </a:r>
            <a:r>
              <a:rPr lang="en-US" dirty="0"/>
              <a:t>(</a:t>
            </a:r>
            <a:r>
              <a:rPr lang="en-US" i="1" dirty="0"/>
              <a:t>…</a:t>
            </a:r>
            <a:r>
              <a:rPr lang="en-US" baseline="-25000" dirty="0"/>
              <a:t>Verb</a:t>
            </a:r>
            <a:r>
              <a:rPr lang="en-US" dirty="0"/>
              <a:t>, x)]</a:t>
            </a:r>
          </a:p>
          <a:p>
            <a:pPr marL="0" indent="0">
              <a:buNone/>
            </a:pPr>
            <a:r>
              <a:rPr lang="en-US" dirty="0"/>
              <a:t> </a:t>
            </a:r>
          </a:p>
          <a:p>
            <a:pPr marL="0" indent="0">
              <a:buNone/>
            </a:pPr>
            <a:r>
              <a:rPr lang="en-US" dirty="0"/>
              <a:t>(T1*)  True([</a:t>
            </a:r>
            <a:r>
              <a:rPr lang="en-US" i="1" dirty="0" err="1"/>
              <a:t>Ernie</a:t>
            </a:r>
            <a:r>
              <a:rPr lang="en-US" baseline="-25000" dirty="0" err="1"/>
              <a:t>Name</a:t>
            </a:r>
            <a:r>
              <a:rPr lang="en-US" baseline="-25000" dirty="0"/>
              <a:t> </a:t>
            </a:r>
            <a:r>
              <a:rPr lang="en-US" i="1" dirty="0" err="1"/>
              <a:t>walks</a:t>
            </a:r>
            <a:r>
              <a:rPr lang="en-US" baseline="-25000" dirty="0" err="1"/>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baseline="-25000" dirty="0"/>
              <a:t> </a:t>
            </a:r>
            <a:r>
              <a:rPr lang="en-US" dirty="0"/>
              <a:t>, x) &amp; </a:t>
            </a:r>
            <a:r>
              <a:rPr lang="en-US" b="1" dirty="0"/>
              <a:t>T </a:t>
            </a:r>
            <a:r>
              <a:rPr lang="en-US" dirty="0"/>
              <a:t>&amp; </a:t>
            </a:r>
            <a:r>
              <a:rPr lang="en-US" dirty="0" err="1"/>
              <a:t>TrueOf</a:t>
            </a:r>
            <a:r>
              <a:rPr lang="en-US" dirty="0"/>
              <a:t>(</a:t>
            </a:r>
            <a:r>
              <a:rPr lang="en-US" i="1" dirty="0" err="1"/>
              <a:t>walks</a:t>
            </a:r>
            <a:r>
              <a:rPr lang="en-US" baseline="-25000" dirty="0" err="1"/>
              <a:t>Verb</a:t>
            </a:r>
            <a:r>
              <a:rPr lang="en-US" dirty="0"/>
              <a:t>, x)]</a:t>
            </a:r>
          </a:p>
          <a:p>
            <a:pPr marL="0" indent="0">
              <a:buNone/>
            </a:pPr>
            <a:r>
              <a:rPr lang="en-US" dirty="0">
                <a:sym typeface="Symbol" pitchFamily="2" charset="2"/>
              </a:rPr>
              <a:t>		   </a:t>
            </a:r>
            <a:r>
              <a:rPr lang="en-US" dirty="0"/>
              <a:t>≡ </a:t>
            </a:r>
            <a:r>
              <a:rPr lang="en-US" dirty="0">
                <a:sym typeface="Symbol" pitchFamily="2" charset="2"/>
              </a:rPr>
              <a:t></a:t>
            </a:r>
            <a:r>
              <a:rPr lang="en-US" dirty="0"/>
              <a:t>x[        x = Ernie 		  &amp; </a:t>
            </a:r>
            <a:r>
              <a:rPr lang="en-US" b="1" dirty="0"/>
              <a:t>T </a:t>
            </a:r>
            <a:r>
              <a:rPr lang="en-US" dirty="0"/>
              <a:t>&amp;               Walks(x)]</a:t>
            </a:r>
          </a:p>
        </p:txBody>
      </p:sp>
    </p:spTree>
    <p:extLst>
      <p:ext uri="{BB962C8B-B14F-4D97-AF65-F5344CB8AC3E}">
        <p14:creationId xmlns:p14="http://schemas.microsoft.com/office/powerpoint/2010/main" val="142914680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lstStyle/>
          <a:p>
            <a:r>
              <a:rPr lang="en-US" dirty="0"/>
              <a:t>Deriving Unwanted T-sentences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1142999"/>
            <a:ext cx="8229600" cy="5413917"/>
          </a:xfrm>
        </p:spPr>
        <p:txBody>
          <a:bodyPr>
            <a:normAutofit/>
          </a:bodyPr>
          <a:lstStyle/>
          <a:p>
            <a:pPr marL="0" indent="0">
              <a:spcBef>
                <a:spcPts val="576"/>
              </a:spcBef>
              <a:buNone/>
            </a:pPr>
            <a:r>
              <a:rPr lang="en-US" dirty="0"/>
              <a:t>(A1)  </a:t>
            </a:r>
            <a:r>
              <a:rPr lang="en-US" dirty="0">
                <a:sym typeface="Symbol" pitchFamily="2" charset="2"/>
              </a:rPr>
              <a:t></a:t>
            </a:r>
            <a:r>
              <a:rPr lang="en-US" dirty="0"/>
              <a:t>x[</a:t>
            </a:r>
            <a:r>
              <a:rPr lang="en-US" dirty="0" err="1"/>
              <a:t>TrueOf</a:t>
            </a:r>
            <a:r>
              <a:rPr lang="en-US" dirty="0"/>
              <a:t>(</a:t>
            </a:r>
            <a:r>
              <a:rPr lang="en-US" i="1" dirty="0" err="1"/>
              <a:t>walks</a:t>
            </a:r>
            <a:r>
              <a:rPr lang="en-US" baseline="-25000" dirty="0" err="1"/>
              <a:t>Verb</a:t>
            </a:r>
            <a:r>
              <a:rPr lang="en-US" dirty="0"/>
              <a:t>, x) ≡ Walks(x)]</a:t>
            </a:r>
            <a:endParaRPr lang="en-US" b="1" dirty="0"/>
          </a:p>
          <a:p>
            <a:pPr marL="0" indent="0">
              <a:buNone/>
            </a:pPr>
            <a:r>
              <a:rPr lang="en-US" dirty="0"/>
              <a:t>(A3)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dirty="0"/>
              <a:t>, x) ≡ (x = Ernie)]</a:t>
            </a:r>
          </a:p>
          <a:p>
            <a:pPr marL="0" indent="0">
              <a:buNone/>
            </a:pPr>
            <a:r>
              <a:rPr lang="en-US" dirty="0"/>
              <a:t>(A5)   True([…</a:t>
            </a:r>
            <a:r>
              <a:rPr lang="en-US" baseline="-25000" dirty="0"/>
              <a:t>Name  </a:t>
            </a:r>
            <a:r>
              <a:rPr lang="en-US" i="1" dirty="0"/>
              <a:t>…</a:t>
            </a:r>
            <a:r>
              <a:rPr lang="en-US" baseline="-25000" dirty="0"/>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baseline="-25000" dirty="0"/>
              <a:t>Name</a:t>
            </a:r>
            <a:r>
              <a:rPr lang="en-US" dirty="0"/>
              <a:t>, x) &amp; </a:t>
            </a:r>
            <a:r>
              <a:rPr lang="en-US" dirty="0" err="1"/>
              <a:t>TrueOf</a:t>
            </a:r>
            <a:r>
              <a:rPr lang="en-US" dirty="0"/>
              <a:t>(</a:t>
            </a:r>
            <a:r>
              <a:rPr lang="en-US" i="1" dirty="0"/>
              <a:t>…</a:t>
            </a:r>
            <a:r>
              <a:rPr lang="en-US" baseline="-25000" dirty="0"/>
              <a:t>Verb</a:t>
            </a:r>
            <a:r>
              <a:rPr lang="en-US" dirty="0"/>
              <a:t>, x)]</a:t>
            </a:r>
          </a:p>
          <a:p>
            <a:pPr marL="0" indent="0">
              <a:spcBef>
                <a:spcPts val="1800"/>
              </a:spcBef>
              <a:spcAft>
                <a:spcPts val="1800"/>
              </a:spcAft>
              <a:buNone/>
            </a:pPr>
            <a:r>
              <a:rPr lang="en-US" dirty="0">
                <a:solidFill>
                  <a:srgbClr val="264BFC"/>
                </a:solidFill>
              </a:rPr>
              <a:t>Let</a:t>
            </a:r>
            <a:r>
              <a:rPr lang="en-US" b="1" dirty="0">
                <a:solidFill>
                  <a:srgbClr val="264BFC"/>
                </a:solidFill>
              </a:rPr>
              <a:t> T</a:t>
            </a:r>
            <a:r>
              <a:rPr lang="en-US" dirty="0">
                <a:solidFill>
                  <a:srgbClr val="264BFC"/>
                </a:solidFill>
              </a:rPr>
              <a:t> be a </a:t>
            </a:r>
            <a:r>
              <a:rPr lang="en-US" i="1" u="sng" dirty="0">
                <a:solidFill>
                  <a:srgbClr val="264BFC"/>
                </a:solidFill>
              </a:rPr>
              <a:t>theorem</a:t>
            </a:r>
            <a:r>
              <a:rPr lang="en-US" dirty="0">
                <a:solidFill>
                  <a:srgbClr val="264BFC"/>
                </a:solidFill>
              </a:rPr>
              <a:t> of some true theory</a:t>
            </a:r>
          </a:p>
          <a:p>
            <a:pPr marL="0" indent="0">
              <a:buNone/>
            </a:pPr>
            <a:r>
              <a:rPr lang="en-US" dirty="0"/>
              <a:t>(T1)  True([</a:t>
            </a:r>
            <a:r>
              <a:rPr lang="en-US" i="1" dirty="0" err="1"/>
              <a:t>Ernie</a:t>
            </a:r>
            <a:r>
              <a:rPr lang="en-US" baseline="-25000" dirty="0" err="1"/>
              <a:t>Name</a:t>
            </a:r>
            <a:r>
              <a:rPr lang="en-US" baseline="-25000" dirty="0"/>
              <a:t> </a:t>
            </a:r>
            <a:r>
              <a:rPr lang="en-US" i="1" dirty="0" err="1"/>
              <a:t>walks</a:t>
            </a:r>
            <a:r>
              <a:rPr lang="en-US" baseline="-25000" dirty="0" err="1"/>
              <a:t>Verb</a:t>
            </a:r>
            <a:r>
              <a:rPr lang="en-US" dirty="0"/>
              <a:t>]</a:t>
            </a:r>
            <a:r>
              <a:rPr lang="en-US" baseline="-25000" dirty="0"/>
              <a:t>Sentence</a:t>
            </a:r>
            <a:r>
              <a:rPr lang="en-US" dirty="0"/>
              <a:t>)</a:t>
            </a:r>
            <a:r>
              <a:rPr lang="en-US" baseline="-25000" dirty="0"/>
              <a:t> </a:t>
            </a:r>
          </a:p>
          <a:p>
            <a:pPr marL="0" indent="0">
              <a:buNone/>
            </a:pPr>
            <a:r>
              <a:rPr lang="en-US" dirty="0"/>
              <a:t>		   ≡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baseline="-25000" dirty="0"/>
              <a:t> </a:t>
            </a:r>
            <a:r>
              <a:rPr lang="en-US" dirty="0"/>
              <a:t>, x) &amp; </a:t>
            </a:r>
            <a:r>
              <a:rPr lang="en-US" dirty="0" err="1"/>
              <a:t>TrueOf</a:t>
            </a:r>
            <a:r>
              <a:rPr lang="en-US" dirty="0"/>
              <a:t>(</a:t>
            </a:r>
            <a:r>
              <a:rPr lang="en-US" i="1" dirty="0" err="1"/>
              <a:t>walks</a:t>
            </a:r>
            <a:r>
              <a:rPr lang="en-US" baseline="-25000" dirty="0" err="1"/>
              <a:t>Verb</a:t>
            </a:r>
            <a:r>
              <a:rPr lang="en-US" dirty="0"/>
              <a:t>, x)]</a:t>
            </a:r>
          </a:p>
          <a:p>
            <a:pPr marL="0" indent="0">
              <a:buNone/>
            </a:pPr>
            <a:r>
              <a:rPr lang="en-US" dirty="0">
                <a:sym typeface="Symbol" pitchFamily="2" charset="2"/>
              </a:rPr>
              <a:t>		   </a:t>
            </a:r>
            <a:r>
              <a:rPr lang="en-US" dirty="0"/>
              <a:t>≡ </a:t>
            </a:r>
            <a:r>
              <a:rPr lang="en-US" dirty="0">
                <a:sym typeface="Symbol" pitchFamily="2" charset="2"/>
              </a:rPr>
              <a:t></a:t>
            </a:r>
            <a:r>
              <a:rPr lang="en-US" dirty="0"/>
              <a:t>x[        x = Ernie 		  &amp;               Walks(x)]</a:t>
            </a:r>
          </a:p>
          <a:p>
            <a:pPr marL="0" indent="0">
              <a:buNone/>
            </a:pPr>
            <a:r>
              <a:rPr lang="en-US" dirty="0"/>
              <a:t>	      * ≡ </a:t>
            </a:r>
            <a:r>
              <a:rPr lang="en-US" dirty="0">
                <a:sym typeface="Symbol" pitchFamily="2" charset="2"/>
              </a:rPr>
              <a:t></a:t>
            </a:r>
            <a:r>
              <a:rPr lang="en-US" dirty="0"/>
              <a:t>x[         x = Ernie             &amp;               Walks(x)]  </a:t>
            </a:r>
            <a:r>
              <a:rPr lang="en-US" b="1" dirty="0">
                <a:solidFill>
                  <a:srgbClr val="264BFC"/>
                </a:solidFill>
              </a:rPr>
              <a:t>&amp;</a:t>
            </a:r>
            <a:r>
              <a:rPr lang="en-US" dirty="0">
                <a:solidFill>
                  <a:srgbClr val="264BFC"/>
                </a:solidFill>
              </a:rPr>
              <a:t> </a:t>
            </a:r>
            <a:r>
              <a:rPr lang="en-US" b="1" dirty="0">
                <a:solidFill>
                  <a:srgbClr val="264BFC"/>
                </a:solidFill>
              </a:rPr>
              <a:t>T</a:t>
            </a:r>
            <a:endParaRPr lang="en-US" dirty="0"/>
          </a:p>
        </p:txBody>
      </p:sp>
      <p:sp>
        <p:nvSpPr>
          <p:cNvPr id="5" name="AutoShape 2" descr="e^{i\pi }+1=0">
            <a:extLst>
              <a:ext uri="{FF2B5EF4-FFF2-40B4-BE49-F238E27FC236}">
                <a16:creationId xmlns:a16="http://schemas.microsoft.com/office/drawing/2014/main" id="{EB3BE121-76C3-D444-A263-8ABB6502EE7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2A8E65B6-032B-CB4C-A7F2-AE5C6558AC11}"/>
              </a:ext>
            </a:extLst>
          </p:cNvPr>
          <p:cNvSpPr txBox="1"/>
          <p:nvPr/>
        </p:nvSpPr>
        <p:spPr>
          <a:xfrm>
            <a:off x="457200" y="5864419"/>
            <a:ext cx="7492482" cy="461665"/>
          </a:xfrm>
          <a:prstGeom prst="rect">
            <a:avLst/>
          </a:prstGeom>
          <a:noFill/>
        </p:spPr>
        <p:txBody>
          <a:bodyPr wrap="square" rtlCol="0">
            <a:spAutoFit/>
          </a:bodyPr>
          <a:lstStyle/>
          <a:p>
            <a:r>
              <a:rPr lang="en-US" sz="2400" dirty="0">
                <a:solidFill>
                  <a:srgbClr val="264BFC"/>
                </a:solidFill>
              </a:rPr>
              <a:t>What makes the “special” axioms and derivations </a:t>
            </a:r>
            <a:r>
              <a:rPr lang="en-US" sz="2400" i="1" u="sng" dirty="0">
                <a:solidFill>
                  <a:srgbClr val="264BFC"/>
                </a:solidFill>
              </a:rPr>
              <a:t>special</a:t>
            </a:r>
            <a:r>
              <a:rPr lang="en-US" sz="2400" dirty="0">
                <a:solidFill>
                  <a:srgbClr val="264BFC"/>
                </a:solidFill>
              </a:rPr>
              <a:t>?</a:t>
            </a:r>
          </a:p>
        </p:txBody>
      </p:sp>
    </p:spTree>
    <p:extLst>
      <p:ext uri="{BB962C8B-B14F-4D97-AF65-F5344CB8AC3E}">
        <p14:creationId xmlns:p14="http://schemas.microsoft.com/office/powerpoint/2010/main" val="292910127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lstStyle/>
          <a:p>
            <a:r>
              <a:rPr lang="en-US" dirty="0"/>
              <a:t>Spare Axioms, Canonical Derivations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1142999"/>
            <a:ext cx="8229600" cy="5413917"/>
          </a:xfrm>
        </p:spPr>
        <p:txBody>
          <a:bodyPr>
            <a:noAutofit/>
          </a:bodyPr>
          <a:lstStyle/>
          <a:p>
            <a:pPr marL="0" indent="0">
              <a:lnSpc>
                <a:spcPct val="110000"/>
              </a:lnSpc>
              <a:spcBef>
                <a:spcPts val="0"/>
              </a:spcBef>
              <a:spcAft>
                <a:spcPts val="1800"/>
              </a:spcAft>
              <a:buNone/>
            </a:pPr>
            <a:r>
              <a:rPr lang="en-US" dirty="0"/>
              <a:t>Even if</a:t>
            </a:r>
            <a:r>
              <a:rPr lang="en-US" b="1" dirty="0"/>
              <a:t> T</a:t>
            </a:r>
            <a:r>
              <a:rPr lang="en-US" dirty="0"/>
              <a:t> is a </a:t>
            </a:r>
            <a:r>
              <a:rPr lang="en-US" i="1" u="sng" dirty="0"/>
              <a:t>theorem</a:t>
            </a:r>
            <a:r>
              <a:rPr lang="en-US" dirty="0"/>
              <a:t> of some true theory…</a:t>
            </a:r>
          </a:p>
          <a:p>
            <a:pPr marL="0" indent="0">
              <a:lnSpc>
                <a:spcPct val="110000"/>
              </a:lnSpc>
              <a:spcBef>
                <a:spcPts val="576"/>
              </a:spcBef>
              <a:buNone/>
            </a:pPr>
            <a:r>
              <a:rPr lang="en-US" dirty="0"/>
              <a:t>(A1)    </a:t>
            </a:r>
            <a:r>
              <a:rPr lang="en-US" dirty="0">
                <a:sym typeface="Symbol" pitchFamily="2" charset="2"/>
              </a:rPr>
              <a:t></a:t>
            </a:r>
            <a:r>
              <a:rPr lang="en-US" dirty="0"/>
              <a:t>x[</a:t>
            </a:r>
            <a:r>
              <a:rPr lang="en-US" dirty="0" err="1"/>
              <a:t>TrueOf</a:t>
            </a:r>
            <a:r>
              <a:rPr lang="en-US" dirty="0"/>
              <a:t>(</a:t>
            </a:r>
            <a:r>
              <a:rPr lang="en-US" i="1" dirty="0" err="1"/>
              <a:t>walks</a:t>
            </a:r>
            <a:r>
              <a:rPr lang="en-US" baseline="-25000" dirty="0" err="1"/>
              <a:t>Verb</a:t>
            </a:r>
            <a:r>
              <a:rPr lang="en-US" dirty="0"/>
              <a:t>, x) ≡ </a:t>
            </a:r>
            <a:r>
              <a:rPr lang="en-US" b="1" strike="dblStrike" dirty="0">
                <a:solidFill>
                  <a:srgbClr val="264BFC"/>
                </a:solidFill>
              </a:rPr>
              <a:t>T &amp;</a:t>
            </a:r>
            <a:r>
              <a:rPr lang="en-US" dirty="0"/>
              <a:t> Walks(x)]</a:t>
            </a:r>
            <a:endParaRPr lang="en-US" b="1" dirty="0"/>
          </a:p>
          <a:p>
            <a:pPr marL="0" indent="0">
              <a:lnSpc>
                <a:spcPct val="110000"/>
              </a:lnSpc>
              <a:buNone/>
            </a:pPr>
            <a:r>
              <a:rPr lang="en-US" dirty="0"/>
              <a:t>(A3)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dirty="0"/>
              <a:t>, x) ≡ </a:t>
            </a:r>
            <a:r>
              <a:rPr lang="en-US" b="1" strike="dblStrike" dirty="0">
                <a:solidFill>
                  <a:srgbClr val="264BFC"/>
                </a:solidFill>
              </a:rPr>
              <a:t>T &amp;</a:t>
            </a:r>
            <a:r>
              <a:rPr lang="en-US" dirty="0"/>
              <a:t> (x = Ernie)]</a:t>
            </a:r>
          </a:p>
          <a:p>
            <a:pPr marL="0" indent="0">
              <a:lnSpc>
                <a:spcPct val="110000"/>
              </a:lnSpc>
              <a:buNone/>
            </a:pPr>
            <a:r>
              <a:rPr lang="en-US" dirty="0"/>
              <a:t>(A5)    True([…</a:t>
            </a:r>
            <a:r>
              <a:rPr lang="en-US" baseline="-25000" dirty="0"/>
              <a:t>Name  </a:t>
            </a:r>
            <a:r>
              <a:rPr lang="en-US" i="1" dirty="0"/>
              <a:t>…</a:t>
            </a:r>
            <a:r>
              <a:rPr lang="en-US" baseline="-25000" dirty="0"/>
              <a:t>Verb</a:t>
            </a:r>
            <a:r>
              <a:rPr lang="en-US" dirty="0"/>
              <a:t>]</a:t>
            </a:r>
            <a:r>
              <a:rPr lang="en-US" baseline="-25000" dirty="0"/>
              <a:t>Sentence</a:t>
            </a:r>
            <a:r>
              <a:rPr lang="en-US" dirty="0"/>
              <a:t>)</a:t>
            </a:r>
            <a:r>
              <a:rPr lang="en-US" baseline="-25000" dirty="0"/>
              <a:t> </a:t>
            </a:r>
          </a:p>
          <a:p>
            <a:pPr marL="0" indent="0">
              <a:lnSpc>
                <a:spcPct val="110000"/>
              </a:lnSpc>
              <a:buNone/>
            </a:pPr>
            <a:r>
              <a:rPr lang="en-US" dirty="0"/>
              <a:t>		     ≡ </a:t>
            </a:r>
            <a:r>
              <a:rPr lang="en-US" dirty="0">
                <a:sym typeface="Symbol" pitchFamily="2" charset="2"/>
              </a:rPr>
              <a:t></a:t>
            </a:r>
            <a:r>
              <a:rPr lang="en-US" dirty="0"/>
              <a:t>x[</a:t>
            </a:r>
            <a:r>
              <a:rPr lang="en-US" dirty="0" err="1"/>
              <a:t>TrueOf</a:t>
            </a:r>
            <a:r>
              <a:rPr lang="en-US" dirty="0"/>
              <a:t>(…</a:t>
            </a:r>
            <a:r>
              <a:rPr lang="en-US" baseline="-25000" dirty="0"/>
              <a:t>Name</a:t>
            </a:r>
            <a:r>
              <a:rPr lang="en-US" dirty="0"/>
              <a:t>, x) </a:t>
            </a:r>
            <a:r>
              <a:rPr lang="en-US" b="1" strike="dblStrike" dirty="0">
                <a:solidFill>
                  <a:srgbClr val="264BFC"/>
                </a:solidFill>
              </a:rPr>
              <a:t>T &amp;</a:t>
            </a:r>
            <a:r>
              <a:rPr lang="en-US" dirty="0"/>
              <a:t> </a:t>
            </a:r>
            <a:r>
              <a:rPr lang="en-US" dirty="0" err="1"/>
              <a:t>TrueOf</a:t>
            </a:r>
            <a:r>
              <a:rPr lang="en-US" dirty="0"/>
              <a:t>(</a:t>
            </a:r>
            <a:r>
              <a:rPr lang="en-US" i="1" dirty="0"/>
              <a:t>…</a:t>
            </a:r>
            <a:r>
              <a:rPr lang="en-US" baseline="-25000" dirty="0"/>
              <a:t>Verb</a:t>
            </a:r>
            <a:r>
              <a:rPr lang="en-US" dirty="0"/>
              <a:t>, x)]</a:t>
            </a:r>
          </a:p>
          <a:p>
            <a:pPr marL="0" indent="0">
              <a:lnSpc>
                <a:spcPct val="110000"/>
              </a:lnSpc>
              <a:buNone/>
            </a:pPr>
            <a:r>
              <a:rPr lang="en-US" dirty="0"/>
              <a:t> </a:t>
            </a:r>
          </a:p>
          <a:p>
            <a:pPr marL="0" indent="0">
              <a:lnSpc>
                <a:spcPct val="110000"/>
              </a:lnSpc>
              <a:buNone/>
            </a:pPr>
            <a:r>
              <a:rPr lang="en-US" dirty="0"/>
              <a:t>(T1)  True([</a:t>
            </a:r>
            <a:r>
              <a:rPr lang="en-US" i="1" dirty="0" err="1"/>
              <a:t>Ernie</a:t>
            </a:r>
            <a:r>
              <a:rPr lang="en-US" baseline="-25000" dirty="0" err="1"/>
              <a:t>Name</a:t>
            </a:r>
            <a:r>
              <a:rPr lang="en-US" baseline="-25000" dirty="0"/>
              <a:t> </a:t>
            </a:r>
            <a:r>
              <a:rPr lang="en-US" i="1" dirty="0" err="1"/>
              <a:t>walks</a:t>
            </a:r>
            <a:r>
              <a:rPr lang="en-US" baseline="-25000" dirty="0" err="1"/>
              <a:t>Verb</a:t>
            </a:r>
            <a:r>
              <a:rPr lang="en-US" dirty="0"/>
              <a:t>]</a:t>
            </a:r>
            <a:r>
              <a:rPr lang="en-US" baseline="-25000" dirty="0"/>
              <a:t>Sentence</a:t>
            </a:r>
            <a:r>
              <a:rPr lang="en-US" dirty="0"/>
              <a:t>)</a:t>
            </a:r>
            <a:r>
              <a:rPr lang="en-US" baseline="-25000" dirty="0"/>
              <a:t> </a:t>
            </a:r>
          </a:p>
          <a:p>
            <a:pPr marL="0" indent="0">
              <a:lnSpc>
                <a:spcPct val="110000"/>
              </a:lnSpc>
              <a:buNone/>
            </a:pPr>
            <a:r>
              <a:rPr lang="en-US" dirty="0"/>
              <a:t>		   ≡ </a:t>
            </a:r>
            <a:r>
              <a:rPr lang="en-US" dirty="0">
                <a:sym typeface="Symbol" pitchFamily="2" charset="2"/>
              </a:rPr>
              <a:t></a:t>
            </a:r>
            <a:r>
              <a:rPr lang="en-US" dirty="0"/>
              <a:t>x[</a:t>
            </a:r>
            <a:r>
              <a:rPr lang="en-US" dirty="0" err="1"/>
              <a:t>TrueOf</a:t>
            </a:r>
            <a:r>
              <a:rPr lang="en-US" dirty="0"/>
              <a:t>(</a:t>
            </a:r>
            <a:r>
              <a:rPr lang="en-US" i="1" dirty="0" err="1"/>
              <a:t>Ernie</a:t>
            </a:r>
            <a:r>
              <a:rPr lang="en-US" baseline="-25000" dirty="0" err="1"/>
              <a:t>Name</a:t>
            </a:r>
            <a:r>
              <a:rPr lang="en-US" baseline="-25000" dirty="0"/>
              <a:t> </a:t>
            </a:r>
            <a:r>
              <a:rPr lang="en-US" dirty="0"/>
              <a:t>, x) &amp; </a:t>
            </a:r>
            <a:r>
              <a:rPr lang="en-US" dirty="0" err="1"/>
              <a:t>TrueOf</a:t>
            </a:r>
            <a:r>
              <a:rPr lang="en-US" dirty="0"/>
              <a:t>(</a:t>
            </a:r>
            <a:r>
              <a:rPr lang="en-US" i="1" dirty="0" err="1"/>
              <a:t>walks</a:t>
            </a:r>
            <a:r>
              <a:rPr lang="en-US" baseline="-25000" dirty="0" err="1"/>
              <a:t>Verb</a:t>
            </a:r>
            <a:r>
              <a:rPr lang="en-US" dirty="0"/>
              <a:t>, x)]</a:t>
            </a:r>
          </a:p>
          <a:p>
            <a:pPr marL="0" indent="0">
              <a:lnSpc>
                <a:spcPct val="110000"/>
              </a:lnSpc>
              <a:buNone/>
            </a:pPr>
            <a:r>
              <a:rPr lang="en-US" dirty="0">
                <a:sym typeface="Symbol" pitchFamily="2" charset="2"/>
              </a:rPr>
              <a:t>		   </a:t>
            </a:r>
            <a:r>
              <a:rPr lang="en-US" dirty="0"/>
              <a:t>≡ </a:t>
            </a:r>
            <a:r>
              <a:rPr lang="en-US" dirty="0">
                <a:sym typeface="Symbol" pitchFamily="2" charset="2"/>
              </a:rPr>
              <a:t></a:t>
            </a:r>
            <a:r>
              <a:rPr lang="en-US" dirty="0"/>
              <a:t>x[x = Ernie &amp; Walks(x)]</a:t>
            </a:r>
          </a:p>
          <a:p>
            <a:pPr marL="0" indent="0">
              <a:lnSpc>
                <a:spcPct val="110000"/>
              </a:lnSpc>
              <a:buNone/>
            </a:pPr>
            <a:r>
              <a:rPr lang="en-US" dirty="0">
                <a:sym typeface="Symbol" pitchFamily="2" charset="2"/>
              </a:rPr>
              <a:t> 	       * </a:t>
            </a:r>
            <a:r>
              <a:rPr lang="en-US" dirty="0"/>
              <a:t>≡ </a:t>
            </a:r>
            <a:r>
              <a:rPr lang="en-US" dirty="0">
                <a:sym typeface="Symbol" pitchFamily="2" charset="2"/>
              </a:rPr>
              <a:t></a:t>
            </a:r>
            <a:r>
              <a:rPr lang="en-US" dirty="0"/>
              <a:t>x[x = Ernie &amp; Walks(x)] &amp; </a:t>
            </a:r>
            <a:r>
              <a:rPr lang="en-US" b="1" dirty="0"/>
              <a:t>T</a:t>
            </a:r>
          </a:p>
          <a:p>
            <a:pPr marL="0" indent="0">
              <a:lnSpc>
                <a:spcPct val="110000"/>
              </a:lnSpc>
              <a:buNone/>
            </a:pPr>
            <a:r>
              <a:rPr lang="en-US" b="1" dirty="0"/>
              <a:t>		</a:t>
            </a:r>
            <a:r>
              <a:rPr lang="en-US" dirty="0">
                <a:sym typeface="Symbol" pitchFamily="2" charset="2"/>
              </a:rPr>
              <a:t>* </a:t>
            </a:r>
            <a:r>
              <a:rPr lang="en-US" dirty="0"/>
              <a:t>≡ Walks(Ernie)</a:t>
            </a:r>
          </a:p>
        </p:txBody>
      </p:sp>
      <p:sp>
        <p:nvSpPr>
          <p:cNvPr id="4" name="TextBox 3">
            <a:extLst>
              <a:ext uri="{FF2B5EF4-FFF2-40B4-BE49-F238E27FC236}">
                <a16:creationId xmlns:a16="http://schemas.microsoft.com/office/drawing/2014/main" id="{514F0300-F297-5441-B187-5E2CA56A4307}"/>
              </a:ext>
            </a:extLst>
          </p:cNvPr>
          <p:cNvSpPr txBox="1"/>
          <p:nvPr/>
        </p:nvSpPr>
        <p:spPr>
          <a:xfrm>
            <a:off x="6352114" y="5218859"/>
            <a:ext cx="2062976" cy="769441"/>
          </a:xfrm>
          <a:prstGeom prst="rect">
            <a:avLst/>
          </a:prstGeom>
          <a:noFill/>
        </p:spPr>
        <p:txBody>
          <a:bodyPr wrap="square" rtlCol="0">
            <a:spAutoFit/>
          </a:bodyPr>
          <a:lstStyle/>
          <a:p>
            <a:r>
              <a:rPr lang="en-US" sz="2200" u="sng" dirty="0">
                <a:solidFill>
                  <a:srgbClr val="FF0000"/>
                </a:solidFill>
              </a:rPr>
              <a:t>⊢ True(</a:t>
            </a:r>
            <a:r>
              <a:rPr lang="en-US" sz="2200" i="1" u="sng" dirty="0"/>
              <a:t>S</a:t>
            </a:r>
            <a:r>
              <a:rPr lang="en-US" sz="2200" u="sng" dirty="0">
                <a:solidFill>
                  <a:srgbClr val="FF0000"/>
                </a:solidFill>
              </a:rPr>
              <a:t>) ≡ </a:t>
            </a:r>
            <a:r>
              <a:rPr lang="en-US" sz="2200" u="sng" dirty="0"/>
              <a:t>p</a:t>
            </a:r>
            <a:r>
              <a:rPr lang="en-US" sz="2200" u="sng" dirty="0">
                <a:solidFill>
                  <a:srgbClr val="FF0000"/>
                </a:solidFill>
              </a:rPr>
              <a:t> </a:t>
            </a:r>
          </a:p>
          <a:p>
            <a:r>
              <a:rPr lang="en-US" sz="2200" i="1" dirty="0"/>
              <a:t>S</a:t>
            </a:r>
            <a:r>
              <a:rPr lang="en-US" sz="2200" dirty="0">
                <a:solidFill>
                  <a:srgbClr val="FF0000"/>
                </a:solidFill>
              </a:rPr>
              <a:t> means that </a:t>
            </a:r>
            <a:r>
              <a:rPr lang="en-US" sz="2200" dirty="0"/>
              <a:t>p</a:t>
            </a:r>
            <a:endParaRPr lang="en-US" sz="2200" i="1" dirty="0"/>
          </a:p>
        </p:txBody>
      </p:sp>
      <p:sp>
        <p:nvSpPr>
          <p:cNvPr id="5" name="TextBox 4">
            <a:extLst>
              <a:ext uri="{FF2B5EF4-FFF2-40B4-BE49-F238E27FC236}">
                <a16:creationId xmlns:a16="http://schemas.microsoft.com/office/drawing/2014/main" id="{F40FB8B5-C3AB-DF44-BE2F-06919FE0CAFE}"/>
              </a:ext>
            </a:extLst>
          </p:cNvPr>
          <p:cNvSpPr txBox="1"/>
          <p:nvPr/>
        </p:nvSpPr>
        <p:spPr>
          <a:xfrm>
            <a:off x="5877982" y="5988300"/>
            <a:ext cx="3011241" cy="769441"/>
          </a:xfrm>
          <a:prstGeom prst="rect">
            <a:avLst/>
          </a:prstGeom>
          <a:noFill/>
        </p:spPr>
        <p:txBody>
          <a:bodyPr wrap="square" rtlCol="0">
            <a:spAutoFit/>
          </a:bodyPr>
          <a:lstStyle/>
          <a:p>
            <a:r>
              <a:rPr lang="en-US" sz="2200" i="1" dirty="0"/>
              <a:t>Ernie</a:t>
            </a:r>
            <a:r>
              <a:rPr lang="en-US" sz="2200" baseline="-25000" dirty="0"/>
              <a:t> </a:t>
            </a:r>
            <a:r>
              <a:rPr lang="en-US" sz="2200" i="1" dirty="0"/>
              <a:t>walks</a:t>
            </a:r>
            <a:r>
              <a:rPr lang="en-US" sz="2200" dirty="0"/>
              <a:t> </a:t>
            </a:r>
            <a:r>
              <a:rPr lang="en-US" sz="2200" dirty="0">
                <a:solidFill>
                  <a:srgbClr val="FF0000"/>
                </a:solidFill>
              </a:rPr>
              <a:t>means that </a:t>
            </a:r>
          </a:p>
          <a:p>
            <a:r>
              <a:rPr lang="en-US" sz="2200" dirty="0">
                <a:sym typeface="Symbol" pitchFamily="2" charset="2"/>
              </a:rPr>
              <a:t></a:t>
            </a:r>
            <a:r>
              <a:rPr lang="en-US" sz="2200" dirty="0"/>
              <a:t>x[x = Ernie &amp; Walks(x)]</a:t>
            </a:r>
          </a:p>
        </p:txBody>
      </p:sp>
    </p:spTree>
    <p:extLst>
      <p:ext uri="{BB962C8B-B14F-4D97-AF65-F5344CB8AC3E}">
        <p14:creationId xmlns:p14="http://schemas.microsoft.com/office/powerpoint/2010/main" val="370212053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normAutofit/>
          </a:bodyPr>
          <a:lstStyle/>
          <a:p>
            <a:r>
              <a:rPr lang="en-US" sz="3200" i="1" u="sng" dirty="0"/>
              <a:t>Spare</a:t>
            </a:r>
            <a:r>
              <a:rPr lang="en-US" sz="3200" dirty="0"/>
              <a:t> Axioms?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1143000"/>
            <a:ext cx="8448261" cy="5436220"/>
          </a:xfrm>
        </p:spPr>
        <p:txBody>
          <a:bodyPr>
            <a:noAutofit/>
          </a:bodyPr>
          <a:lstStyle/>
          <a:p>
            <a:pPr marL="0" indent="0">
              <a:spcBef>
                <a:spcPts val="1200"/>
              </a:spcBef>
              <a:buNone/>
            </a:pPr>
            <a:r>
              <a:rPr lang="en-US" dirty="0">
                <a:sym typeface="Symbol" pitchFamily="2" charset="2"/>
              </a:rPr>
              <a:t>✓ </a:t>
            </a:r>
            <a:r>
              <a:rPr lang="en-US" dirty="0"/>
              <a:t>x[</a:t>
            </a:r>
            <a:r>
              <a:rPr lang="en-US" dirty="0" err="1"/>
              <a:t>TrueOf</a:t>
            </a:r>
            <a:r>
              <a:rPr lang="en-US" dirty="0"/>
              <a:t>(</a:t>
            </a:r>
            <a:r>
              <a:rPr lang="en-US" i="1" dirty="0" err="1"/>
              <a:t>Venus</a:t>
            </a:r>
            <a:r>
              <a:rPr lang="en-US" baseline="-25000" dirty="0" err="1"/>
              <a:t>Name</a:t>
            </a:r>
            <a:r>
              <a:rPr lang="en-US" dirty="0"/>
              <a:t>, x) ≡ (x = Venus)]</a:t>
            </a:r>
          </a:p>
          <a:p>
            <a:pPr marL="0" indent="0">
              <a:spcBef>
                <a:spcPts val="1200"/>
              </a:spcBef>
              <a:buNone/>
            </a:pPr>
            <a:r>
              <a:rPr lang="en-US" dirty="0">
                <a:sym typeface="Symbol" pitchFamily="2" charset="2"/>
              </a:rPr>
              <a:t>*  </a:t>
            </a:r>
            <a:r>
              <a:rPr lang="en-US" dirty="0"/>
              <a:t>x[</a:t>
            </a:r>
            <a:r>
              <a:rPr lang="en-US" dirty="0" err="1"/>
              <a:t>TrueOf</a:t>
            </a:r>
            <a:r>
              <a:rPr lang="en-US" dirty="0"/>
              <a:t>(</a:t>
            </a:r>
            <a:r>
              <a:rPr lang="en-US" i="1" dirty="0" err="1"/>
              <a:t>Hesperus</a:t>
            </a:r>
            <a:r>
              <a:rPr lang="en-US" baseline="-25000" dirty="0" err="1"/>
              <a:t>Name</a:t>
            </a:r>
            <a:r>
              <a:rPr lang="en-US" dirty="0"/>
              <a:t>, x) ≡ (x = Phosphorus)]</a:t>
            </a:r>
          </a:p>
          <a:p>
            <a:pPr marL="0" indent="0">
              <a:spcBef>
                <a:spcPts val="1200"/>
              </a:spcBef>
              <a:buNone/>
            </a:pPr>
            <a:endParaRPr lang="en-US" dirty="0"/>
          </a:p>
          <a:p>
            <a:pPr marL="0" indent="0">
              <a:spcBef>
                <a:spcPts val="1200"/>
              </a:spcBef>
              <a:buNone/>
            </a:pPr>
            <a:r>
              <a:rPr lang="en-US" dirty="0">
                <a:sym typeface="Symbol" pitchFamily="2" charset="2"/>
              </a:rPr>
              <a:t>*  </a:t>
            </a:r>
            <a:r>
              <a:rPr lang="en-US" dirty="0"/>
              <a:t>x[</a:t>
            </a:r>
            <a:r>
              <a:rPr lang="en-US" dirty="0" err="1"/>
              <a:t>TrueOf</a:t>
            </a:r>
            <a:r>
              <a:rPr lang="en-US" dirty="0"/>
              <a:t>(</a:t>
            </a:r>
            <a:r>
              <a:rPr lang="en-US" i="1" dirty="0" err="1"/>
              <a:t>Hesperus</a:t>
            </a:r>
            <a:r>
              <a:rPr lang="en-US" baseline="-25000" dirty="0" err="1"/>
              <a:t>Name</a:t>
            </a:r>
            <a:r>
              <a:rPr lang="en-US" dirty="0"/>
              <a:t>, x) ≡ </a:t>
            </a:r>
          </a:p>
          <a:p>
            <a:pPr marL="0" indent="0">
              <a:spcBef>
                <a:spcPts val="1200"/>
              </a:spcBef>
              <a:buNone/>
            </a:pPr>
            <a:r>
              <a:rPr lang="en-US" dirty="0"/>
              <a:t>		(x = Hesperus) </a:t>
            </a:r>
            <a:r>
              <a:rPr lang="en-US" dirty="0">
                <a:solidFill>
                  <a:srgbClr val="264BFC"/>
                </a:solidFill>
              </a:rPr>
              <a:t>&amp; (Hesperus = Phosphorus)</a:t>
            </a:r>
            <a:r>
              <a:rPr lang="en-US" dirty="0"/>
              <a:t>]</a:t>
            </a:r>
          </a:p>
          <a:p>
            <a:pPr marL="0" indent="0">
              <a:spcBef>
                <a:spcPts val="1200"/>
              </a:spcBef>
              <a:buNone/>
            </a:pPr>
            <a:endParaRPr lang="en-US" dirty="0"/>
          </a:p>
          <a:p>
            <a:pPr marL="0" indent="0">
              <a:spcBef>
                <a:spcPts val="1200"/>
              </a:spcBef>
              <a:buNone/>
            </a:pPr>
            <a:r>
              <a:rPr lang="en-US" dirty="0">
                <a:sym typeface="Symbol" pitchFamily="2" charset="2"/>
              </a:rPr>
              <a:t>✓ </a:t>
            </a:r>
            <a:r>
              <a:rPr lang="en-US" dirty="0"/>
              <a:t>x[</a:t>
            </a:r>
            <a:r>
              <a:rPr lang="en-US" dirty="0" err="1"/>
              <a:t>TrueOf</a:t>
            </a:r>
            <a:r>
              <a:rPr lang="en-US" dirty="0"/>
              <a:t>(</a:t>
            </a:r>
            <a:r>
              <a:rPr lang="en-US" i="1" dirty="0" err="1"/>
              <a:t>groundhog</a:t>
            </a:r>
            <a:r>
              <a:rPr lang="en-US" baseline="-25000" dirty="0" err="1"/>
              <a:t>Noun</a:t>
            </a:r>
            <a:r>
              <a:rPr lang="en-US" dirty="0"/>
              <a:t>, x) ≡ x is a groundhog]</a:t>
            </a:r>
          </a:p>
          <a:p>
            <a:pPr marL="0" indent="0">
              <a:spcBef>
                <a:spcPts val="1200"/>
              </a:spcBef>
              <a:buNone/>
            </a:pPr>
            <a:r>
              <a:rPr lang="en-US" dirty="0">
                <a:sym typeface="Symbol" pitchFamily="2" charset="2"/>
              </a:rPr>
              <a:t>*  </a:t>
            </a:r>
            <a:r>
              <a:rPr lang="en-US" dirty="0"/>
              <a:t>x[</a:t>
            </a:r>
            <a:r>
              <a:rPr lang="en-US" dirty="0" err="1"/>
              <a:t>TrueOf</a:t>
            </a:r>
            <a:r>
              <a:rPr lang="en-US" dirty="0"/>
              <a:t>(</a:t>
            </a:r>
            <a:r>
              <a:rPr lang="en-US" i="1" dirty="0" err="1"/>
              <a:t>groundhog</a:t>
            </a:r>
            <a:r>
              <a:rPr lang="en-US" baseline="-25000" dirty="0" err="1"/>
              <a:t>Noun</a:t>
            </a:r>
            <a:r>
              <a:rPr lang="en-US" dirty="0"/>
              <a:t>, x) ≡ x is a woodchuck]</a:t>
            </a:r>
          </a:p>
          <a:p>
            <a:pPr marL="0" indent="0">
              <a:spcBef>
                <a:spcPts val="1200"/>
              </a:spcBef>
              <a:buNone/>
            </a:pPr>
            <a:r>
              <a:rPr lang="en-US" dirty="0">
                <a:sym typeface="Symbol" pitchFamily="2" charset="2"/>
              </a:rPr>
              <a:t>*  </a:t>
            </a:r>
            <a:r>
              <a:rPr lang="en-US" dirty="0"/>
              <a:t>x[</a:t>
            </a:r>
            <a:r>
              <a:rPr lang="en-US" dirty="0" err="1"/>
              <a:t>TrueOf</a:t>
            </a:r>
            <a:r>
              <a:rPr lang="en-US" dirty="0"/>
              <a:t>(</a:t>
            </a:r>
            <a:r>
              <a:rPr lang="en-US" i="1" dirty="0" err="1"/>
              <a:t>groundhog</a:t>
            </a:r>
            <a:r>
              <a:rPr lang="en-US" baseline="-25000" dirty="0" err="1"/>
              <a:t>Noun</a:t>
            </a:r>
            <a:r>
              <a:rPr lang="en-US" dirty="0"/>
              <a:t>, x) ≡ x is a </a:t>
            </a:r>
            <a:r>
              <a:rPr lang="en-US" dirty="0" err="1"/>
              <a:t>whistlepig</a:t>
            </a:r>
            <a:r>
              <a:rPr lang="en-US" dirty="0"/>
              <a:t>]</a:t>
            </a:r>
          </a:p>
          <a:p>
            <a:pPr marL="0" indent="0">
              <a:spcBef>
                <a:spcPts val="1200"/>
              </a:spcBef>
              <a:buNone/>
            </a:pPr>
            <a:r>
              <a:rPr lang="en-US" dirty="0">
                <a:sym typeface="Symbol" pitchFamily="2" charset="2"/>
              </a:rPr>
              <a:t>*  </a:t>
            </a:r>
            <a:r>
              <a:rPr lang="en-US" dirty="0"/>
              <a:t>x[</a:t>
            </a:r>
            <a:r>
              <a:rPr lang="en-US" dirty="0" err="1"/>
              <a:t>TrueOf</a:t>
            </a:r>
            <a:r>
              <a:rPr lang="en-US" dirty="0"/>
              <a:t>(</a:t>
            </a:r>
            <a:r>
              <a:rPr lang="en-US" i="1" dirty="0" err="1"/>
              <a:t>woodchuck</a:t>
            </a:r>
            <a:r>
              <a:rPr lang="en-US" baseline="-25000" dirty="0" err="1"/>
              <a:t>Noun</a:t>
            </a:r>
            <a:r>
              <a:rPr lang="en-US" dirty="0"/>
              <a:t>, x) ≡ x is a </a:t>
            </a:r>
            <a:r>
              <a:rPr lang="en-US" dirty="0" err="1"/>
              <a:t>whistlepig</a:t>
            </a:r>
            <a:r>
              <a:rPr lang="en-US" dirty="0"/>
              <a:t>]</a:t>
            </a:r>
          </a:p>
          <a:p>
            <a:pPr marL="0" indent="0">
              <a:spcBef>
                <a:spcPts val="1200"/>
              </a:spcBef>
              <a:buNone/>
            </a:pPr>
            <a:endParaRPr lang="en-US" dirty="0"/>
          </a:p>
          <a:p>
            <a:pPr marL="0" indent="0">
              <a:spcBef>
                <a:spcPts val="1200"/>
              </a:spcBef>
              <a:buNone/>
            </a:pPr>
            <a:endParaRPr lang="en-US" dirty="0"/>
          </a:p>
          <a:p>
            <a:pPr marL="0" indent="0">
              <a:buNone/>
            </a:pPr>
            <a:endParaRPr lang="en-US" dirty="0"/>
          </a:p>
        </p:txBody>
      </p:sp>
    </p:spTree>
    <p:extLst>
      <p:ext uri="{BB962C8B-B14F-4D97-AF65-F5344CB8AC3E}">
        <p14:creationId xmlns:p14="http://schemas.microsoft.com/office/powerpoint/2010/main" val="359288693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normAutofit/>
          </a:bodyPr>
          <a:lstStyle/>
          <a:p>
            <a:r>
              <a:rPr lang="en-US" sz="3200" i="1" u="sng" dirty="0"/>
              <a:t>Spare</a:t>
            </a:r>
            <a:r>
              <a:rPr lang="en-US" sz="3200" dirty="0"/>
              <a:t> Axioms?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1293764"/>
            <a:ext cx="8229600" cy="5436220"/>
          </a:xfrm>
        </p:spPr>
        <p:txBody>
          <a:bodyPr>
            <a:normAutofit fontScale="92500" lnSpcReduction="20000"/>
          </a:bodyPr>
          <a:lstStyle/>
          <a:p>
            <a:pPr marL="0" indent="0">
              <a:spcBef>
                <a:spcPts val="1200"/>
              </a:spcBef>
              <a:buNone/>
            </a:pPr>
            <a:r>
              <a:rPr lang="en-US" dirty="0"/>
              <a:t>True(</a:t>
            </a:r>
            <a:r>
              <a:rPr lang="en-US" baseline="30000" dirty="0"/>
              <a:t>⎡</a:t>
            </a:r>
            <a:r>
              <a:rPr lang="en-US" dirty="0"/>
              <a:t>𝛂 and 𝛃</a:t>
            </a:r>
            <a:r>
              <a:rPr lang="en-US" baseline="30000" dirty="0"/>
              <a:t>⎤</a:t>
            </a:r>
            <a:r>
              <a:rPr lang="en-US" dirty="0"/>
              <a:t>) ≡ True(</a:t>
            </a:r>
            <a:r>
              <a:rPr lang="en-US" baseline="30000" dirty="0"/>
              <a:t>⎡</a:t>
            </a:r>
            <a:r>
              <a:rPr lang="en-US" dirty="0"/>
              <a:t>𝛂</a:t>
            </a:r>
            <a:r>
              <a:rPr lang="en-US" baseline="30000" dirty="0"/>
              <a:t>⎤</a:t>
            </a:r>
            <a:r>
              <a:rPr lang="en-US" dirty="0"/>
              <a:t>) &amp; True(</a:t>
            </a:r>
            <a:r>
              <a:rPr lang="en-US" baseline="30000" dirty="0"/>
              <a:t>⎡</a:t>
            </a:r>
            <a:r>
              <a:rPr lang="en-US" dirty="0"/>
              <a:t>𝛃</a:t>
            </a:r>
            <a:r>
              <a:rPr lang="en-US" baseline="30000" dirty="0"/>
              <a:t>⎤</a:t>
            </a:r>
            <a:r>
              <a:rPr lang="en-US" dirty="0"/>
              <a:t>)</a:t>
            </a:r>
          </a:p>
          <a:p>
            <a:pPr marL="0" indent="0">
              <a:spcBef>
                <a:spcPts val="1200"/>
              </a:spcBef>
              <a:buNone/>
            </a:pPr>
            <a:r>
              <a:rPr lang="en-US" dirty="0"/>
              <a:t>	‘Ernie walks and Bert talks’ means that </a:t>
            </a:r>
          </a:p>
          <a:p>
            <a:pPr marL="0" indent="0">
              <a:spcBef>
                <a:spcPts val="1200"/>
              </a:spcBef>
              <a:buNone/>
            </a:pPr>
            <a:r>
              <a:rPr lang="en-US" dirty="0">
                <a:sym typeface="Symbol" pitchFamily="2" charset="2"/>
              </a:rPr>
              <a:t>	</a:t>
            </a:r>
            <a:r>
              <a:rPr lang="en-US" dirty="0"/>
              <a:t>x[x = Ernie &amp; Walks(x)] &amp; </a:t>
            </a:r>
            <a:r>
              <a:rPr lang="en-US" dirty="0">
                <a:sym typeface="Symbol" pitchFamily="2" charset="2"/>
              </a:rPr>
              <a:t></a:t>
            </a:r>
            <a:r>
              <a:rPr lang="en-US" dirty="0"/>
              <a:t>x[x = Ernie &amp; Walks(x)]</a:t>
            </a:r>
          </a:p>
          <a:p>
            <a:pPr marL="0" indent="0">
              <a:spcBef>
                <a:spcPts val="1200"/>
              </a:spcBef>
              <a:buNone/>
            </a:pPr>
            <a:endParaRPr lang="en-US" dirty="0"/>
          </a:p>
          <a:p>
            <a:pPr marL="0" indent="0">
              <a:buNone/>
            </a:pPr>
            <a:r>
              <a:rPr lang="en-US" sz="2300" u="sng" dirty="0"/>
              <a:t>P  Q     </a:t>
            </a:r>
            <a:r>
              <a:rPr lang="en-US" sz="2300" u="sng" dirty="0">
                <a:solidFill>
                  <a:srgbClr val="00B050"/>
                </a:solidFill>
              </a:rPr>
              <a:t>P&amp;Q</a:t>
            </a:r>
            <a:r>
              <a:rPr lang="en-US" sz="2300" u="sng" dirty="0"/>
              <a:t>    ~P   ~Q     P</a:t>
            </a:r>
            <a:r>
              <a:rPr lang="en-US" sz="2300" u="sng" dirty="0">
                <a:sym typeface="Symbol" pitchFamily="2" charset="2"/>
              </a:rPr>
              <a:t></a:t>
            </a:r>
            <a:r>
              <a:rPr lang="en-US" sz="2300" u="sng" dirty="0"/>
              <a:t>Q    P</a:t>
            </a:r>
            <a:r>
              <a:rPr lang="en-US" sz="2300" u="sng" dirty="0">
                <a:sym typeface="Symbol" pitchFamily="2" charset="2"/>
              </a:rPr>
              <a:t></a:t>
            </a:r>
            <a:r>
              <a:rPr lang="en-US" sz="2300" u="sng" dirty="0"/>
              <a:t>P     Q</a:t>
            </a:r>
            <a:r>
              <a:rPr lang="en-US" sz="2300" u="sng" dirty="0">
                <a:sym typeface="Symbol" pitchFamily="2" charset="2"/>
              </a:rPr>
              <a:t></a:t>
            </a:r>
            <a:r>
              <a:rPr lang="en-US" sz="2300" u="sng" dirty="0"/>
              <a:t>Q     </a:t>
            </a:r>
            <a:r>
              <a:rPr lang="en-US" sz="2300" u="sng" dirty="0">
                <a:solidFill>
                  <a:srgbClr val="264BFC"/>
                </a:solidFill>
              </a:rPr>
              <a:t>(P</a:t>
            </a:r>
            <a:r>
              <a:rPr lang="en-US" sz="2300" u="sng" dirty="0">
                <a:solidFill>
                  <a:srgbClr val="264BFC"/>
                </a:solidFill>
                <a:sym typeface="Symbol" pitchFamily="2" charset="2"/>
              </a:rPr>
              <a:t></a:t>
            </a:r>
            <a:r>
              <a:rPr lang="en-US" sz="2300" u="sng" dirty="0">
                <a:solidFill>
                  <a:srgbClr val="264BFC"/>
                </a:solidFill>
              </a:rPr>
              <a:t>P)</a:t>
            </a:r>
            <a:r>
              <a:rPr lang="en-US" sz="2300" u="sng" dirty="0">
                <a:solidFill>
                  <a:srgbClr val="264BFC"/>
                </a:solidFill>
                <a:sym typeface="Symbol" pitchFamily="2" charset="2"/>
              </a:rPr>
              <a:t></a:t>
            </a:r>
            <a:r>
              <a:rPr lang="en-US" sz="2300" u="sng" dirty="0">
                <a:solidFill>
                  <a:srgbClr val="264BFC"/>
                </a:solidFill>
              </a:rPr>
              <a:t>(Q</a:t>
            </a:r>
            <a:r>
              <a:rPr lang="en-US" sz="2300" u="sng" dirty="0">
                <a:solidFill>
                  <a:srgbClr val="264BFC"/>
                </a:solidFill>
                <a:sym typeface="Symbol" pitchFamily="2" charset="2"/>
              </a:rPr>
              <a:t></a:t>
            </a:r>
            <a:r>
              <a:rPr lang="en-US" sz="2300" u="sng" dirty="0">
                <a:solidFill>
                  <a:srgbClr val="264BFC"/>
                </a:solidFill>
              </a:rPr>
              <a:t>Q)</a:t>
            </a:r>
            <a:endParaRPr lang="en-US" sz="2300" dirty="0">
              <a:solidFill>
                <a:srgbClr val="264BFC"/>
              </a:solidFill>
            </a:endParaRPr>
          </a:p>
          <a:p>
            <a:pPr marL="0" indent="0">
              <a:buNone/>
            </a:pPr>
            <a:r>
              <a:rPr lang="en-US" sz="2300" dirty="0"/>
              <a:t>1   1        </a:t>
            </a:r>
            <a:r>
              <a:rPr lang="en-US" sz="2300" dirty="0">
                <a:solidFill>
                  <a:srgbClr val="00B050"/>
                </a:solidFill>
              </a:rPr>
              <a:t>1</a:t>
            </a:r>
            <a:r>
              <a:rPr lang="en-US" sz="2300" dirty="0"/>
              <a:t>         0      0        0          0           0                  </a:t>
            </a:r>
            <a:r>
              <a:rPr lang="en-US" sz="2300" dirty="0">
                <a:solidFill>
                  <a:srgbClr val="264BFC"/>
                </a:solidFill>
              </a:rPr>
              <a:t>1</a:t>
            </a:r>
          </a:p>
          <a:p>
            <a:pPr marL="0" indent="0">
              <a:buNone/>
            </a:pPr>
            <a:r>
              <a:rPr lang="en-US" sz="2300" dirty="0"/>
              <a:t>1   0        </a:t>
            </a:r>
            <a:r>
              <a:rPr lang="en-US" sz="2300" dirty="0">
                <a:solidFill>
                  <a:srgbClr val="00B050"/>
                </a:solidFill>
              </a:rPr>
              <a:t>0 </a:t>
            </a:r>
            <a:r>
              <a:rPr lang="en-US" sz="2300" dirty="0"/>
              <a:t>        0      1        0          0           1                  </a:t>
            </a:r>
            <a:r>
              <a:rPr lang="en-US" sz="2300" dirty="0">
                <a:solidFill>
                  <a:srgbClr val="264BFC"/>
                </a:solidFill>
              </a:rPr>
              <a:t>0 </a:t>
            </a:r>
            <a:r>
              <a:rPr lang="en-US" sz="2300" dirty="0"/>
              <a:t>                  </a:t>
            </a:r>
          </a:p>
          <a:p>
            <a:pPr marL="0" indent="0">
              <a:buNone/>
            </a:pPr>
            <a:r>
              <a:rPr lang="en-US" sz="2300" dirty="0"/>
              <a:t>0   1        </a:t>
            </a:r>
            <a:r>
              <a:rPr lang="en-US" sz="2300" dirty="0">
                <a:solidFill>
                  <a:srgbClr val="00B050"/>
                </a:solidFill>
              </a:rPr>
              <a:t>0 </a:t>
            </a:r>
            <a:r>
              <a:rPr lang="en-US" sz="2300" dirty="0"/>
              <a:t>        1      0        0          1           0                  </a:t>
            </a:r>
            <a:r>
              <a:rPr lang="en-US" sz="2300" dirty="0">
                <a:solidFill>
                  <a:srgbClr val="264BFC"/>
                </a:solidFill>
              </a:rPr>
              <a:t>0  </a:t>
            </a:r>
            <a:r>
              <a:rPr lang="en-US" sz="2300" dirty="0"/>
              <a:t>             </a:t>
            </a:r>
          </a:p>
          <a:p>
            <a:pPr marL="0" indent="0">
              <a:buNone/>
            </a:pPr>
            <a:r>
              <a:rPr lang="en-US" sz="2300" dirty="0"/>
              <a:t>0   0        </a:t>
            </a:r>
            <a:r>
              <a:rPr lang="en-US" sz="2300" dirty="0">
                <a:solidFill>
                  <a:srgbClr val="00B050"/>
                </a:solidFill>
              </a:rPr>
              <a:t>0</a:t>
            </a:r>
            <a:r>
              <a:rPr lang="en-US" sz="2300" dirty="0"/>
              <a:t>         1      1        1          1           1	               </a:t>
            </a:r>
            <a:r>
              <a:rPr lang="en-US" sz="2300" dirty="0">
                <a:solidFill>
                  <a:srgbClr val="264BFC"/>
                </a:solidFill>
              </a:rPr>
              <a:t>0</a:t>
            </a:r>
          </a:p>
          <a:p>
            <a:pPr marL="0" indent="0">
              <a:buNone/>
            </a:pPr>
            <a:r>
              <a:rPr lang="en-US" dirty="0"/>
              <a:t> </a:t>
            </a:r>
          </a:p>
          <a:p>
            <a:pPr marL="0" indent="0">
              <a:spcBef>
                <a:spcPts val="1200"/>
              </a:spcBef>
              <a:buNone/>
            </a:pPr>
            <a:r>
              <a:rPr lang="en-US" dirty="0"/>
              <a:t>True(</a:t>
            </a:r>
            <a:r>
              <a:rPr lang="en-US" baseline="30000" dirty="0"/>
              <a:t>⎡</a:t>
            </a:r>
            <a:r>
              <a:rPr lang="en-US" dirty="0"/>
              <a:t>𝛂 and 𝛃</a:t>
            </a:r>
            <a:r>
              <a:rPr lang="en-US" baseline="30000" dirty="0"/>
              <a:t>⎤</a:t>
            </a:r>
            <a:r>
              <a:rPr lang="en-US" dirty="0"/>
              <a:t>) ≡ [True(</a:t>
            </a:r>
            <a:r>
              <a:rPr lang="en-US" baseline="30000" dirty="0"/>
              <a:t>⎡</a:t>
            </a:r>
            <a:r>
              <a:rPr lang="en-US" dirty="0"/>
              <a:t>𝛂</a:t>
            </a:r>
            <a:r>
              <a:rPr lang="en-US" baseline="30000" dirty="0"/>
              <a:t>⎤</a:t>
            </a:r>
            <a:r>
              <a:rPr lang="en-US" dirty="0"/>
              <a:t>) </a:t>
            </a:r>
            <a:r>
              <a:rPr lang="en-US" dirty="0">
                <a:sym typeface="Symbol" pitchFamily="2" charset="2"/>
              </a:rPr>
              <a:t></a:t>
            </a:r>
            <a:r>
              <a:rPr lang="en-US" dirty="0"/>
              <a:t> True(</a:t>
            </a:r>
            <a:r>
              <a:rPr lang="en-US" baseline="30000" dirty="0"/>
              <a:t>⎡</a:t>
            </a:r>
            <a:r>
              <a:rPr lang="en-US" dirty="0"/>
              <a:t>𝛂</a:t>
            </a:r>
            <a:r>
              <a:rPr lang="en-US" baseline="30000" dirty="0"/>
              <a:t>⎤</a:t>
            </a:r>
            <a:r>
              <a:rPr lang="en-US" dirty="0"/>
              <a:t>)] </a:t>
            </a:r>
            <a:r>
              <a:rPr lang="en-US" dirty="0">
                <a:sym typeface="Symbol" pitchFamily="2" charset="2"/>
              </a:rPr>
              <a:t> </a:t>
            </a:r>
            <a:r>
              <a:rPr lang="en-US" dirty="0"/>
              <a:t>[True(</a:t>
            </a:r>
            <a:r>
              <a:rPr lang="en-US" baseline="30000" dirty="0"/>
              <a:t>⎡</a:t>
            </a:r>
            <a:r>
              <a:rPr lang="en-US" dirty="0"/>
              <a:t>𝛃</a:t>
            </a:r>
            <a:r>
              <a:rPr lang="en-US" baseline="30000" dirty="0"/>
              <a:t>⎤</a:t>
            </a:r>
            <a:r>
              <a:rPr lang="en-US" dirty="0"/>
              <a:t>) </a:t>
            </a:r>
            <a:r>
              <a:rPr lang="en-US" dirty="0">
                <a:sym typeface="Symbol" pitchFamily="2" charset="2"/>
              </a:rPr>
              <a:t></a:t>
            </a:r>
            <a:r>
              <a:rPr lang="en-US" dirty="0"/>
              <a:t> True(</a:t>
            </a:r>
            <a:r>
              <a:rPr lang="en-US" baseline="30000" dirty="0"/>
              <a:t>⎡</a:t>
            </a:r>
            <a:r>
              <a:rPr lang="en-US" dirty="0"/>
              <a:t>𝛃</a:t>
            </a:r>
            <a:r>
              <a:rPr lang="en-US" baseline="30000" dirty="0"/>
              <a:t>⎤</a:t>
            </a:r>
            <a:r>
              <a:rPr lang="en-US" dirty="0"/>
              <a:t>)]</a:t>
            </a:r>
          </a:p>
          <a:p>
            <a:pPr marL="0" indent="0">
              <a:spcBef>
                <a:spcPts val="1200"/>
              </a:spcBef>
              <a:buNone/>
            </a:pPr>
            <a:r>
              <a:rPr lang="en-US" dirty="0"/>
              <a:t>	‘Ernie walks and Bert talks’ means that </a:t>
            </a:r>
          </a:p>
          <a:p>
            <a:pPr marL="0" indent="0">
              <a:spcBef>
                <a:spcPts val="1200"/>
              </a:spcBef>
              <a:buNone/>
            </a:pPr>
            <a:r>
              <a:rPr lang="en-US" dirty="0">
                <a:sym typeface="Symbol" pitchFamily="2" charset="2"/>
              </a:rPr>
              <a:t>		{</a:t>
            </a:r>
            <a:r>
              <a:rPr lang="en-US" dirty="0"/>
              <a:t>x[x = Ernie &amp; Walks(x)] </a:t>
            </a:r>
            <a:r>
              <a:rPr lang="en-US" dirty="0">
                <a:sym typeface="Symbol" pitchFamily="2" charset="2"/>
              </a:rPr>
              <a:t> </a:t>
            </a:r>
            <a:r>
              <a:rPr lang="en-US" dirty="0"/>
              <a:t>x[x = Ernie &amp; Walks(x)]} </a:t>
            </a:r>
            <a:r>
              <a:rPr lang="en-US" dirty="0">
                <a:sym typeface="Symbol" pitchFamily="2" charset="2"/>
              </a:rPr>
              <a:t> </a:t>
            </a:r>
          </a:p>
          <a:p>
            <a:pPr marL="0" indent="0">
              <a:spcBef>
                <a:spcPts val="1200"/>
              </a:spcBef>
              <a:buNone/>
            </a:pPr>
            <a:r>
              <a:rPr lang="en-US" dirty="0">
                <a:sym typeface="Symbol" pitchFamily="2" charset="2"/>
              </a:rPr>
              <a:t>	 	{</a:t>
            </a:r>
            <a:r>
              <a:rPr lang="en-US" dirty="0"/>
              <a:t>x[x = Bert &amp; Talks(x)] </a:t>
            </a:r>
            <a:r>
              <a:rPr lang="en-US" dirty="0">
                <a:sym typeface="Symbol" pitchFamily="2" charset="2"/>
              </a:rPr>
              <a:t> </a:t>
            </a:r>
            <a:r>
              <a:rPr lang="en-US" dirty="0"/>
              <a:t>x[x = Bert &amp; Talks(x)]}</a:t>
            </a:r>
          </a:p>
        </p:txBody>
      </p:sp>
      <p:sp>
        <p:nvSpPr>
          <p:cNvPr id="4" name="TextBox 3">
            <a:extLst>
              <a:ext uri="{FF2B5EF4-FFF2-40B4-BE49-F238E27FC236}">
                <a16:creationId xmlns:a16="http://schemas.microsoft.com/office/drawing/2014/main" id="{5E39ABB4-D3EF-BB4D-AA00-39F071047F37}"/>
              </a:ext>
            </a:extLst>
          </p:cNvPr>
          <p:cNvSpPr txBox="1"/>
          <p:nvPr/>
        </p:nvSpPr>
        <p:spPr>
          <a:xfrm>
            <a:off x="6923614" y="1293764"/>
            <a:ext cx="2062976" cy="769441"/>
          </a:xfrm>
          <a:prstGeom prst="rect">
            <a:avLst/>
          </a:prstGeom>
          <a:noFill/>
        </p:spPr>
        <p:txBody>
          <a:bodyPr wrap="square" rtlCol="0">
            <a:spAutoFit/>
          </a:bodyPr>
          <a:lstStyle/>
          <a:p>
            <a:r>
              <a:rPr lang="en-US" sz="2200" u="sng" dirty="0">
                <a:solidFill>
                  <a:srgbClr val="FF0000"/>
                </a:solidFill>
              </a:rPr>
              <a:t>⊢ True(</a:t>
            </a:r>
            <a:r>
              <a:rPr lang="en-US" sz="2200" i="1" u="sng" dirty="0"/>
              <a:t>S</a:t>
            </a:r>
            <a:r>
              <a:rPr lang="en-US" sz="2200" u="sng" dirty="0">
                <a:solidFill>
                  <a:srgbClr val="FF0000"/>
                </a:solidFill>
              </a:rPr>
              <a:t>) ≡ </a:t>
            </a:r>
            <a:r>
              <a:rPr lang="en-US" sz="2200" u="sng" dirty="0"/>
              <a:t>p</a:t>
            </a:r>
            <a:r>
              <a:rPr lang="en-US" sz="2200" u="sng" dirty="0">
                <a:solidFill>
                  <a:srgbClr val="FF0000"/>
                </a:solidFill>
              </a:rPr>
              <a:t> </a:t>
            </a:r>
          </a:p>
          <a:p>
            <a:r>
              <a:rPr lang="en-US" sz="2200" i="1" dirty="0"/>
              <a:t>S</a:t>
            </a:r>
            <a:r>
              <a:rPr lang="en-US" sz="2200" dirty="0">
                <a:solidFill>
                  <a:srgbClr val="FF0000"/>
                </a:solidFill>
              </a:rPr>
              <a:t> means that </a:t>
            </a:r>
            <a:r>
              <a:rPr lang="en-US" sz="2200" dirty="0"/>
              <a:t>p</a:t>
            </a:r>
            <a:endParaRPr lang="en-US" sz="2200" i="1" dirty="0"/>
          </a:p>
        </p:txBody>
      </p:sp>
    </p:spTree>
    <p:extLst>
      <p:ext uri="{BB962C8B-B14F-4D97-AF65-F5344CB8AC3E}">
        <p14:creationId xmlns:p14="http://schemas.microsoft.com/office/powerpoint/2010/main" val="230049294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normAutofit/>
          </a:bodyPr>
          <a:lstStyle/>
          <a:p>
            <a:r>
              <a:rPr lang="en-US" sz="3200" dirty="0"/>
              <a:t>“</a:t>
            </a:r>
            <a:r>
              <a:rPr lang="en-US" sz="3200" dirty="0" err="1"/>
              <a:t>Sensy</a:t>
            </a:r>
            <a:r>
              <a:rPr lang="en-US" sz="3200" dirty="0"/>
              <a:t>” Axioms, Canonical Derivations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1143000"/>
            <a:ext cx="8229600" cy="5436220"/>
          </a:xfrm>
        </p:spPr>
        <p:txBody>
          <a:bodyPr>
            <a:noAutofit/>
          </a:bodyPr>
          <a:lstStyle/>
          <a:p>
            <a:pPr marL="0" indent="0">
              <a:spcBef>
                <a:spcPts val="1200"/>
              </a:spcBef>
              <a:buNone/>
            </a:pPr>
            <a:r>
              <a:rPr lang="en-US" sz="1800" dirty="0">
                <a:sym typeface="Symbol" pitchFamily="2" charset="2"/>
              </a:rPr>
              <a:t>✓ </a:t>
            </a:r>
            <a:r>
              <a:rPr lang="en-US" sz="1800" dirty="0"/>
              <a:t>True(</a:t>
            </a:r>
            <a:r>
              <a:rPr lang="en-US" sz="1800" baseline="30000" dirty="0"/>
              <a:t>⎡</a:t>
            </a:r>
            <a:r>
              <a:rPr lang="en-US" sz="1800" dirty="0"/>
              <a:t>𝛂 and 𝛃</a:t>
            </a:r>
            <a:r>
              <a:rPr lang="en-US" sz="1800" baseline="30000" dirty="0"/>
              <a:t>⎤</a:t>
            </a:r>
            <a:r>
              <a:rPr lang="en-US" sz="1800" dirty="0"/>
              <a:t>) ≡ True(</a:t>
            </a:r>
            <a:r>
              <a:rPr lang="en-US" sz="1800" baseline="30000" dirty="0"/>
              <a:t>⎡</a:t>
            </a:r>
            <a:r>
              <a:rPr lang="en-US" sz="1800" dirty="0"/>
              <a:t>𝛂</a:t>
            </a:r>
            <a:r>
              <a:rPr lang="en-US" sz="1800" baseline="30000" dirty="0"/>
              <a:t>⎤</a:t>
            </a:r>
            <a:r>
              <a:rPr lang="en-US" sz="1800" dirty="0"/>
              <a:t>) &amp; True(</a:t>
            </a:r>
            <a:r>
              <a:rPr lang="en-US" sz="1800" baseline="30000" dirty="0"/>
              <a:t>⎡</a:t>
            </a:r>
            <a:r>
              <a:rPr lang="en-US" sz="1800" dirty="0"/>
              <a:t>𝛃</a:t>
            </a:r>
            <a:r>
              <a:rPr lang="en-US" sz="1800" baseline="30000" dirty="0"/>
              <a:t>⎤</a:t>
            </a:r>
            <a:r>
              <a:rPr lang="en-US" sz="1800" dirty="0"/>
              <a:t>)</a:t>
            </a:r>
          </a:p>
          <a:p>
            <a:pPr marL="0" indent="0">
              <a:spcBef>
                <a:spcPts val="1200"/>
              </a:spcBef>
              <a:buNone/>
            </a:pPr>
            <a:r>
              <a:rPr lang="en-US" sz="1800" dirty="0"/>
              <a:t>*  True(</a:t>
            </a:r>
            <a:r>
              <a:rPr lang="en-US" sz="1800" baseline="30000" dirty="0"/>
              <a:t>⎡</a:t>
            </a:r>
            <a:r>
              <a:rPr lang="en-US" sz="1800" dirty="0"/>
              <a:t>𝛂 and 𝛃</a:t>
            </a:r>
            <a:r>
              <a:rPr lang="en-US" sz="1800" baseline="30000" dirty="0"/>
              <a:t>⎤</a:t>
            </a:r>
            <a:r>
              <a:rPr lang="en-US" sz="1800" dirty="0"/>
              <a:t>) ≡ [True(</a:t>
            </a:r>
            <a:r>
              <a:rPr lang="en-US" sz="1800" baseline="30000" dirty="0"/>
              <a:t>⎡</a:t>
            </a:r>
            <a:r>
              <a:rPr lang="en-US" sz="1800" dirty="0"/>
              <a:t>𝛂</a:t>
            </a:r>
            <a:r>
              <a:rPr lang="en-US" sz="1800" baseline="30000" dirty="0"/>
              <a:t>⎤</a:t>
            </a:r>
            <a:r>
              <a:rPr lang="en-US" sz="1800" dirty="0"/>
              <a:t>) </a:t>
            </a:r>
            <a:r>
              <a:rPr lang="en-US" sz="1800" dirty="0">
                <a:sym typeface="Symbol" pitchFamily="2" charset="2"/>
              </a:rPr>
              <a:t></a:t>
            </a:r>
            <a:r>
              <a:rPr lang="en-US" sz="1800" dirty="0"/>
              <a:t> True(</a:t>
            </a:r>
            <a:r>
              <a:rPr lang="en-US" sz="1800" baseline="30000" dirty="0"/>
              <a:t>⎡</a:t>
            </a:r>
            <a:r>
              <a:rPr lang="en-US" sz="1800" dirty="0"/>
              <a:t>𝛂</a:t>
            </a:r>
            <a:r>
              <a:rPr lang="en-US" sz="1800" baseline="30000" dirty="0"/>
              <a:t>⎤</a:t>
            </a:r>
            <a:r>
              <a:rPr lang="en-US" sz="1800" dirty="0"/>
              <a:t>)] </a:t>
            </a:r>
            <a:r>
              <a:rPr lang="en-US" sz="1800" dirty="0">
                <a:sym typeface="Symbol" pitchFamily="2" charset="2"/>
              </a:rPr>
              <a:t> </a:t>
            </a:r>
            <a:r>
              <a:rPr lang="en-US" sz="1800" dirty="0"/>
              <a:t>[True(</a:t>
            </a:r>
            <a:r>
              <a:rPr lang="en-US" sz="1800" baseline="30000" dirty="0"/>
              <a:t>⎡</a:t>
            </a:r>
            <a:r>
              <a:rPr lang="en-US" sz="1800" dirty="0"/>
              <a:t>𝛃</a:t>
            </a:r>
            <a:r>
              <a:rPr lang="en-US" sz="1800" baseline="30000" dirty="0"/>
              <a:t>⎤</a:t>
            </a:r>
            <a:r>
              <a:rPr lang="en-US" sz="1800" dirty="0"/>
              <a:t>) </a:t>
            </a:r>
            <a:r>
              <a:rPr lang="en-US" sz="1800" dirty="0">
                <a:sym typeface="Symbol" pitchFamily="2" charset="2"/>
              </a:rPr>
              <a:t></a:t>
            </a:r>
            <a:r>
              <a:rPr lang="en-US" sz="1800" dirty="0"/>
              <a:t> True(</a:t>
            </a:r>
            <a:r>
              <a:rPr lang="en-US" sz="1800" baseline="30000" dirty="0"/>
              <a:t>⎡</a:t>
            </a:r>
            <a:r>
              <a:rPr lang="en-US" sz="1800" dirty="0"/>
              <a:t>𝛃</a:t>
            </a:r>
            <a:r>
              <a:rPr lang="en-US" sz="1800" baseline="30000" dirty="0"/>
              <a:t>⎤</a:t>
            </a:r>
            <a:r>
              <a:rPr lang="en-US" sz="1800" dirty="0"/>
              <a:t>)]</a:t>
            </a:r>
          </a:p>
          <a:p>
            <a:pPr marL="0" indent="0">
              <a:spcBef>
                <a:spcPts val="1200"/>
              </a:spcBef>
              <a:buNone/>
            </a:pPr>
            <a:r>
              <a:rPr lang="en-US" sz="1800" dirty="0">
                <a:sym typeface="Symbol" pitchFamily="2" charset="2"/>
              </a:rPr>
              <a:t>✓ </a:t>
            </a:r>
            <a:r>
              <a:rPr lang="en-US" sz="1800" dirty="0"/>
              <a:t>x[</a:t>
            </a:r>
            <a:r>
              <a:rPr lang="en-US" sz="1800" dirty="0" err="1"/>
              <a:t>TrueOf</a:t>
            </a:r>
            <a:r>
              <a:rPr lang="en-US" sz="1800" dirty="0"/>
              <a:t>(</a:t>
            </a:r>
            <a:r>
              <a:rPr lang="en-US" sz="1800" i="1" dirty="0" err="1"/>
              <a:t>Venus</a:t>
            </a:r>
            <a:r>
              <a:rPr lang="en-US" sz="1800" baseline="-25000" dirty="0" err="1"/>
              <a:t>Name</a:t>
            </a:r>
            <a:r>
              <a:rPr lang="en-US" sz="1800" dirty="0"/>
              <a:t>, x) ≡ (x = Venus)]</a:t>
            </a:r>
          </a:p>
          <a:p>
            <a:pPr marL="0" indent="0">
              <a:spcBef>
                <a:spcPts val="1200"/>
              </a:spcBef>
              <a:buNone/>
            </a:pPr>
            <a:r>
              <a:rPr lang="en-US" sz="1800" dirty="0">
                <a:sym typeface="Symbol" pitchFamily="2" charset="2"/>
              </a:rPr>
              <a:t>*   </a:t>
            </a:r>
            <a:r>
              <a:rPr lang="en-US" sz="1800" dirty="0"/>
              <a:t>x[</a:t>
            </a:r>
            <a:r>
              <a:rPr lang="en-US" sz="1800" dirty="0" err="1"/>
              <a:t>TrueOf</a:t>
            </a:r>
            <a:r>
              <a:rPr lang="en-US" sz="1800" dirty="0"/>
              <a:t>(</a:t>
            </a:r>
            <a:r>
              <a:rPr lang="en-US" sz="1800" i="1" dirty="0" err="1"/>
              <a:t>Hesperus</a:t>
            </a:r>
            <a:r>
              <a:rPr lang="en-US" sz="1800" baseline="-25000" dirty="0" err="1"/>
              <a:t>Name</a:t>
            </a:r>
            <a:r>
              <a:rPr lang="en-US" sz="1800" dirty="0"/>
              <a:t>, x) ≡ (x = Phosphorus)]</a:t>
            </a:r>
          </a:p>
          <a:p>
            <a:pPr marL="0" indent="0">
              <a:buNone/>
            </a:pPr>
            <a:endParaRPr lang="en-US" sz="1800" dirty="0"/>
          </a:p>
          <a:p>
            <a:pPr marL="0" indent="0">
              <a:buNone/>
            </a:pPr>
            <a:r>
              <a:rPr lang="en-US" sz="1800" dirty="0"/>
              <a:t>True([</a:t>
            </a:r>
            <a:r>
              <a:rPr lang="en-US" sz="1800" i="1" dirty="0" err="1"/>
              <a:t>Venus</a:t>
            </a:r>
            <a:r>
              <a:rPr lang="en-US" sz="1800" baseline="-25000" dirty="0" err="1"/>
              <a:t>Name</a:t>
            </a:r>
            <a:r>
              <a:rPr lang="en-US" sz="1800" baseline="-25000" dirty="0"/>
              <a:t> </a:t>
            </a:r>
            <a:r>
              <a:rPr lang="en-US" sz="1800" i="1" dirty="0" err="1"/>
              <a:t>shines</a:t>
            </a:r>
            <a:r>
              <a:rPr lang="en-US" sz="1800" baseline="-25000" dirty="0" err="1"/>
              <a:t>Verb</a:t>
            </a:r>
            <a:r>
              <a:rPr lang="en-US" sz="1800" dirty="0"/>
              <a:t>]</a:t>
            </a:r>
            <a:r>
              <a:rPr lang="en-US" sz="1800" baseline="-25000" dirty="0"/>
              <a:t>Sentence</a:t>
            </a:r>
            <a:r>
              <a:rPr lang="en-US" sz="1800" dirty="0"/>
              <a:t>)</a:t>
            </a:r>
            <a:r>
              <a:rPr lang="en-US" sz="1800" baseline="-25000" dirty="0"/>
              <a:t> </a:t>
            </a:r>
          </a:p>
          <a:p>
            <a:pPr marL="0" indent="0">
              <a:buNone/>
            </a:pPr>
            <a:r>
              <a:rPr lang="en-US" sz="1800" dirty="0"/>
              <a:t>		   ≡ </a:t>
            </a:r>
            <a:r>
              <a:rPr lang="en-US" sz="1800" dirty="0">
                <a:sym typeface="Symbol" pitchFamily="2" charset="2"/>
              </a:rPr>
              <a:t></a:t>
            </a:r>
            <a:r>
              <a:rPr lang="en-US" sz="1800" dirty="0"/>
              <a:t>x[</a:t>
            </a:r>
            <a:r>
              <a:rPr lang="en-US" sz="1800" dirty="0" err="1"/>
              <a:t>TrueOf</a:t>
            </a:r>
            <a:r>
              <a:rPr lang="en-US" sz="1800" dirty="0"/>
              <a:t>(</a:t>
            </a:r>
            <a:r>
              <a:rPr lang="en-US" sz="1800" i="1" dirty="0" err="1"/>
              <a:t>Venus</a:t>
            </a:r>
            <a:r>
              <a:rPr lang="en-US" sz="1800" baseline="-25000" dirty="0" err="1"/>
              <a:t>Name</a:t>
            </a:r>
            <a:r>
              <a:rPr lang="en-US" sz="1800" baseline="-25000" dirty="0"/>
              <a:t> </a:t>
            </a:r>
            <a:r>
              <a:rPr lang="en-US" sz="1800" dirty="0"/>
              <a:t>, x) &amp; </a:t>
            </a:r>
            <a:r>
              <a:rPr lang="en-US" sz="1800" dirty="0" err="1"/>
              <a:t>TrueOf</a:t>
            </a:r>
            <a:r>
              <a:rPr lang="en-US" sz="1800" dirty="0"/>
              <a:t>(</a:t>
            </a:r>
            <a:r>
              <a:rPr lang="en-US" sz="1800" i="1" dirty="0" err="1"/>
              <a:t>shines</a:t>
            </a:r>
            <a:r>
              <a:rPr lang="en-US" sz="1800" baseline="-25000" dirty="0" err="1"/>
              <a:t>Verb</a:t>
            </a:r>
            <a:r>
              <a:rPr lang="en-US" sz="1800" dirty="0"/>
              <a:t>, x)]</a:t>
            </a:r>
          </a:p>
          <a:p>
            <a:pPr marL="0" indent="0">
              <a:buNone/>
            </a:pPr>
            <a:r>
              <a:rPr lang="en-US" sz="1800" dirty="0">
                <a:sym typeface="Symbol" pitchFamily="2" charset="2"/>
              </a:rPr>
              <a:t>		   </a:t>
            </a:r>
            <a:r>
              <a:rPr lang="en-US" sz="1800" dirty="0"/>
              <a:t>≡ </a:t>
            </a:r>
            <a:r>
              <a:rPr lang="en-US" sz="1800" dirty="0">
                <a:sym typeface="Symbol" pitchFamily="2" charset="2"/>
              </a:rPr>
              <a:t></a:t>
            </a:r>
            <a:r>
              <a:rPr lang="en-US" sz="1800" dirty="0"/>
              <a:t>x[x = Venus &amp; Shines(x)]</a:t>
            </a:r>
          </a:p>
          <a:p>
            <a:pPr marL="0" indent="0">
              <a:buNone/>
            </a:pPr>
            <a:r>
              <a:rPr lang="en-US" sz="1800" dirty="0"/>
              <a:t>                 </a:t>
            </a:r>
            <a:r>
              <a:rPr lang="en-US" sz="1800" dirty="0">
                <a:sym typeface="Symbol" pitchFamily="2" charset="2"/>
              </a:rPr>
              <a:t>*</a:t>
            </a:r>
            <a:r>
              <a:rPr lang="en-US" sz="1800" dirty="0"/>
              <a:t> ≡ </a:t>
            </a:r>
            <a:r>
              <a:rPr lang="en-US" sz="1800" dirty="0">
                <a:sym typeface="Symbol" pitchFamily="2" charset="2"/>
              </a:rPr>
              <a:t></a:t>
            </a:r>
            <a:r>
              <a:rPr lang="en-US" sz="1800" dirty="0"/>
              <a:t>x[x = Venus &amp; Shines(x)] &amp; </a:t>
            </a:r>
            <a:r>
              <a:rPr lang="en-US" sz="1800" b="1" dirty="0"/>
              <a:t>T</a:t>
            </a:r>
            <a:endParaRPr lang="en-US" sz="1800" dirty="0">
              <a:sym typeface="Symbol" pitchFamily="2" charset="2"/>
            </a:endParaRPr>
          </a:p>
          <a:p>
            <a:pPr marL="0" indent="0">
              <a:buNone/>
            </a:pPr>
            <a:r>
              <a:rPr lang="en-US" sz="1800" dirty="0"/>
              <a:t>	  	* ≡ </a:t>
            </a:r>
            <a:r>
              <a:rPr lang="en-US" sz="1800" dirty="0">
                <a:sym typeface="Symbol" pitchFamily="2" charset="2"/>
              </a:rPr>
              <a:t>Shines(Venus)</a:t>
            </a:r>
          </a:p>
          <a:p>
            <a:pPr marL="0" indent="0">
              <a:buNone/>
            </a:pPr>
            <a:endParaRPr lang="en-US" sz="1800" dirty="0">
              <a:sym typeface="Symbol" pitchFamily="2" charset="2"/>
            </a:endParaRPr>
          </a:p>
          <a:p>
            <a:pPr marL="0" indent="0">
              <a:spcBef>
                <a:spcPts val="300"/>
              </a:spcBef>
              <a:buNone/>
            </a:pPr>
            <a:r>
              <a:rPr lang="en-US" sz="1800" i="1" dirty="0"/>
              <a:t>Larson &amp; Segal</a:t>
            </a:r>
            <a:r>
              <a:rPr lang="en-US" sz="1800" dirty="0"/>
              <a:t>: heavily blinkered (anti-omniscient) rules 			</a:t>
            </a:r>
          </a:p>
          <a:p>
            <a:pPr marL="0" indent="0">
              <a:spcBef>
                <a:spcPts val="900"/>
              </a:spcBef>
              <a:buNone/>
            </a:pPr>
            <a:r>
              <a:rPr lang="en-US" sz="1800" dirty="0"/>
              <a:t>		R1. Axiom Instantiation</a:t>
            </a:r>
          </a:p>
          <a:p>
            <a:pPr marL="0" indent="0">
              <a:spcBef>
                <a:spcPts val="900"/>
              </a:spcBef>
              <a:buNone/>
            </a:pPr>
            <a:r>
              <a:rPr lang="en-US" sz="1800" dirty="0"/>
              <a:t> 		R2. </a:t>
            </a:r>
            <a:r>
              <a:rPr lang="en-US" sz="1800" i="1" u="sng" dirty="0"/>
              <a:t>if</a:t>
            </a:r>
            <a:r>
              <a:rPr lang="en-US" sz="1800" dirty="0"/>
              <a:t> ⊢ …𝝫(x)… </a:t>
            </a:r>
            <a:r>
              <a:rPr lang="en-US" sz="1800" u="sng" dirty="0"/>
              <a:t>and</a:t>
            </a:r>
            <a:r>
              <a:rPr lang="en-US" sz="1800" dirty="0"/>
              <a:t> ⊢ 𝝫(x) ≡ 𝚿(x), </a:t>
            </a:r>
            <a:r>
              <a:rPr lang="en-US" sz="1800" i="1" u="sng" dirty="0"/>
              <a:t>then</a:t>
            </a:r>
            <a:r>
              <a:rPr lang="en-US" sz="1800" dirty="0"/>
              <a:t> ⊢ …𝚿(x)…</a:t>
            </a:r>
          </a:p>
          <a:p>
            <a:pPr marL="0" indent="0">
              <a:spcBef>
                <a:spcPts val="900"/>
              </a:spcBef>
              <a:buNone/>
            </a:pPr>
            <a:r>
              <a:rPr lang="en-US" sz="1800" dirty="0"/>
              <a:t>	  	a </a:t>
            </a:r>
            <a:r>
              <a:rPr lang="en-US" sz="1800" i="1" dirty="0"/>
              <a:t>few</a:t>
            </a:r>
            <a:r>
              <a:rPr lang="en-US" sz="1800" dirty="0"/>
              <a:t> other rules</a:t>
            </a:r>
          </a:p>
        </p:txBody>
      </p:sp>
    </p:spTree>
    <p:extLst>
      <p:ext uri="{BB962C8B-B14F-4D97-AF65-F5344CB8AC3E}">
        <p14:creationId xmlns:p14="http://schemas.microsoft.com/office/powerpoint/2010/main" val="265033031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261" y="382759"/>
            <a:ext cx="8432800" cy="5561854"/>
          </a:xfrm>
        </p:spPr>
        <p:txBody>
          <a:bodyPr>
            <a:noAutofit/>
          </a:bodyPr>
          <a:lstStyle/>
          <a:p>
            <a:pPr>
              <a:buNone/>
            </a:pPr>
            <a:r>
              <a:rPr lang="en-US" sz="2100" dirty="0"/>
              <a:t>Languages: connect interpretations of some kind with signals of some kind</a:t>
            </a:r>
          </a:p>
          <a:p>
            <a:pPr>
              <a:buNone/>
            </a:pPr>
            <a:r>
              <a:rPr lang="en-US" sz="2100" dirty="0"/>
              <a:t>	  Slangs: spoken/signed languages that children can naturally acquire</a:t>
            </a:r>
          </a:p>
          <a:p>
            <a:pPr>
              <a:buNone/>
            </a:pPr>
            <a:endParaRPr lang="en-US" sz="2100" dirty="0"/>
          </a:p>
          <a:p>
            <a:pPr>
              <a:spcBef>
                <a:spcPts val="0"/>
              </a:spcBef>
              <a:buNone/>
            </a:pPr>
            <a:r>
              <a:rPr lang="en-US" sz="2100" dirty="0">
                <a:solidFill>
                  <a:srgbClr val="0000FF"/>
                </a:solidFill>
              </a:rPr>
              <a:t>	 	</a:t>
            </a:r>
            <a:r>
              <a:rPr lang="en-US" sz="2100" i="1" dirty="0">
                <a:solidFill>
                  <a:srgbClr val="264BFC"/>
                </a:solidFill>
              </a:rPr>
              <a:t>			</a:t>
            </a:r>
            <a:r>
              <a:rPr lang="en-US" sz="2100" dirty="0">
                <a:solidFill>
                  <a:srgbClr val="0000FF"/>
                </a:solidFill>
              </a:rPr>
              <a:t>	</a:t>
            </a:r>
            <a:r>
              <a:rPr lang="en-US" sz="2100" dirty="0">
                <a:solidFill>
                  <a:srgbClr val="264BFC"/>
                </a:solidFill>
              </a:rPr>
              <a:t>Slangs connect meanings with pronunciations in ways</a:t>
            </a:r>
          </a:p>
          <a:p>
            <a:pPr>
              <a:buNone/>
            </a:pPr>
            <a:r>
              <a:rPr lang="en-US" sz="2100" dirty="0">
                <a:solidFill>
                  <a:srgbClr val="264BFC"/>
                </a:solidFill>
              </a:rPr>
              <a:t>	 					that are </a:t>
            </a:r>
            <a:r>
              <a:rPr lang="en-US" sz="2100" i="1" u="sng" dirty="0">
                <a:solidFill>
                  <a:srgbClr val="264BFC"/>
                </a:solidFill>
              </a:rPr>
              <a:t>unbounded</a:t>
            </a:r>
            <a:r>
              <a:rPr lang="en-US" sz="2100" dirty="0">
                <a:solidFill>
                  <a:srgbClr val="264BFC"/>
                </a:solidFill>
              </a:rPr>
              <a:t> but also interestingly </a:t>
            </a:r>
            <a:r>
              <a:rPr lang="en-US" sz="2100" i="1" u="sng" dirty="0">
                <a:solidFill>
                  <a:srgbClr val="264BFC"/>
                </a:solidFill>
              </a:rPr>
              <a:t>constrained</a:t>
            </a:r>
            <a:r>
              <a:rPr lang="en-US" sz="2100" dirty="0">
                <a:solidFill>
                  <a:srgbClr val="264BFC"/>
                </a:solidFill>
              </a:rPr>
              <a:t>.</a:t>
            </a:r>
            <a:endParaRPr lang="en-US" sz="2100" b="1" dirty="0">
              <a:solidFill>
                <a:srgbClr val="264BFC"/>
              </a:solidFill>
            </a:endParaRPr>
          </a:p>
          <a:p>
            <a:pPr>
              <a:spcBef>
                <a:spcPts val="1200"/>
              </a:spcBef>
              <a:buNone/>
            </a:pPr>
            <a:r>
              <a:rPr lang="en-US" sz="2100" dirty="0"/>
              <a:t>  </a:t>
            </a:r>
          </a:p>
          <a:p>
            <a:pPr defTabSz="456514">
              <a:spcBef>
                <a:spcPts val="1200"/>
              </a:spcBef>
            </a:pPr>
            <a:r>
              <a:rPr lang="en-US" sz="2100" dirty="0">
                <a:latin typeface="Calibri" panose="020F0502020204030204" pitchFamily="34" charset="0"/>
                <a:ea typeface="Helvetica" charset="0"/>
                <a:cs typeface="Calibri" panose="020F0502020204030204" pitchFamily="34" charset="0"/>
                <a:sym typeface="Helvetica" charset="0"/>
              </a:rPr>
              <a:t>the duck is ready to eat</a:t>
            </a:r>
            <a:endParaRPr lang="en-US" sz="2100" b="1" dirty="0">
              <a:latin typeface="Calibri" panose="020F0502020204030204" pitchFamily="34" charset="0"/>
              <a:ea typeface="Helvetica" charset="0"/>
              <a:cs typeface="Calibri" panose="020F0502020204030204" pitchFamily="34" charset="0"/>
              <a:sym typeface="Helvetica" charset="0"/>
            </a:endParaRPr>
          </a:p>
          <a:p>
            <a:pPr marL="0" indent="0" defTabSz="456514">
              <a:buNone/>
            </a:pPr>
            <a:r>
              <a:rPr lang="en-US" sz="2100" b="1" dirty="0">
                <a:solidFill>
                  <a:srgbClr val="00B050"/>
                </a:solidFill>
                <a:latin typeface="Calibri" panose="020F0502020204030204" pitchFamily="34" charset="0"/>
                <a:ea typeface="Helvetica" charset="0"/>
                <a:cs typeface="Calibri" panose="020F0502020204030204" pitchFamily="34" charset="0"/>
                <a:sym typeface="Helvetica" charset="0"/>
              </a:rPr>
              <a:t>	 </a:t>
            </a: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the duck is ready to dine</a:t>
            </a:r>
          </a:p>
          <a:p>
            <a:pPr marL="0" indent="0" defTabSz="456514">
              <a:buNone/>
            </a:pPr>
            <a:r>
              <a:rPr lang="en-US" sz="2100" dirty="0">
                <a:solidFill>
                  <a:srgbClr val="FF0000"/>
                </a:solidFill>
                <a:latin typeface="Calibri" panose="020F0502020204030204" pitchFamily="34" charset="0"/>
                <a:ea typeface="Helvetica" charset="0"/>
                <a:cs typeface="Calibri" panose="020F0502020204030204" pitchFamily="34" charset="0"/>
                <a:sym typeface="Helvetica" charset="0"/>
              </a:rPr>
              <a:t>	 </a:t>
            </a: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the duck is </a:t>
            </a:r>
            <a:r>
              <a:rPr lang="en-US" sz="2100" i="1" dirty="0" err="1">
                <a:solidFill>
                  <a:srgbClr val="00B050"/>
                </a:solidFill>
                <a:latin typeface="Calibri" panose="020F0502020204030204" pitchFamily="34" charset="0"/>
                <a:ea typeface="Helvetica" charset="0"/>
                <a:cs typeface="Calibri" panose="020F0502020204030204" pitchFamily="34" charset="0"/>
                <a:sym typeface="Helvetica" charset="0"/>
              </a:rPr>
              <a:t>pret</a:t>
            </a:r>
            <a:r>
              <a:rPr lang="en-US" sz="2100" i="1" dirty="0">
                <a:solidFill>
                  <a:srgbClr val="00B050"/>
                </a:solidFill>
                <a:latin typeface="Calibri" panose="020F0502020204030204" pitchFamily="34" charset="0"/>
                <a:ea typeface="Helvetica" charset="0"/>
                <a:cs typeface="Calibri" panose="020F0502020204030204" pitchFamily="34" charset="0"/>
                <a:sym typeface="Helvetica" charset="0"/>
              </a:rPr>
              <a:t>-a-manger</a:t>
            </a: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 </a:t>
            </a:r>
            <a:endParaRPr lang="en-US" sz="2100" dirty="0">
              <a:solidFill>
                <a:srgbClr val="FF0000"/>
              </a:solidFill>
              <a:latin typeface="Calibri" panose="020F0502020204030204" pitchFamily="34" charset="0"/>
              <a:ea typeface="Helvetica" charset="0"/>
              <a:cs typeface="Calibri" panose="020F0502020204030204" pitchFamily="34" charset="0"/>
              <a:sym typeface="Helvetica" charset="0"/>
            </a:endParaRPr>
          </a:p>
          <a:p>
            <a:pPr defTabSz="456514">
              <a:spcBef>
                <a:spcPts val="1800"/>
              </a:spcBef>
            </a:pPr>
            <a:r>
              <a:rPr lang="en-US" sz="2100" dirty="0">
                <a:latin typeface="Calibri" panose="020F0502020204030204" pitchFamily="34" charset="0"/>
                <a:ea typeface="Helvetica" charset="0"/>
                <a:cs typeface="Calibri" panose="020F0502020204030204" pitchFamily="34" charset="0"/>
                <a:sym typeface="Helvetica" charset="0"/>
              </a:rPr>
              <a:t>the duck is eager to eat</a:t>
            </a:r>
            <a:endParaRPr lang="en-US" sz="2100" b="1" dirty="0">
              <a:latin typeface="Calibri" panose="020F0502020204030204" pitchFamily="34" charset="0"/>
              <a:ea typeface="Helvetica" charset="0"/>
              <a:cs typeface="Calibri" panose="020F0502020204030204" pitchFamily="34" charset="0"/>
              <a:sym typeface="Helvetica" charset="0"/>
            </a:endParaRPr>
          </a:p>
          <a:p>
            <a:pPr marL="0" indent="0" defTabSz="456514">
              <a:buNone/>
            </a:pPr>
            <a:r>
              <a:rPr lang="en-US" sz="2100" b="1" dirty="0">
                <a:solidFill>
                  <a:srgbClr val="00B050"/>
                </a:solidFill>
                <a:latin typeface="Calibri" panose="020F0502020204030204" pitchFamily="34" charset="0"/>
                <a:ea typeface="Helvetica" charset="0"/>
                <a:cs typeface="Calibri" panose="020F0502020204030204" pitchFamily="34" charset="0"/>
                <a:sym typeface="Helvetica" charset="0"/>
              </a:rPr>
              <a:t>	 </a:t>
            </a: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the duck is eager to be one who eats</a:t>
            </a:r>
          </a:p>
          <a:p>
            <a:pPr marL="0" indent="0" defTabSz="456514">
              <a:buNone/>
            </a:pPr>
            <a:r>
              <a:rPr lang="en-US" sz="2100" dirty="0">
                <a:solidFill>
                  <a:srgbClr val="FF0000"/>
                </a:solidFill>
                <a:latin typeface="Calibri" panose="020F0502020204030204" pitchFamily="34" charset="0"/>
                <a:ea typeface="Helvetica" charset="0"/>
                <a:cs typeface="Calibri" panose="020F0502020204030204" pitchFamily="34" charset="0"/>
                <a:sym typeface="Helvetica" charset="0"/>
              </a:rPr>
              <a:t>    #  the duck is eager to be one who is eaten</a:t>
            </a:r>
          </a:p>
          <a:p>
            <a:pPr defTabSz="456514">
              <a:spcBef>
                <a:spcPts val="2400"/>
              </a:spcBef>
            </a:pPr>
            <a:r>
              <a:rPr lang="en-US" sz="2100" dirty="0">
                <a:latin typeface="Calibri" panose="020F0502020204030204" pitchFamily="34" charset="0"/>
                <a:ea typeface="Helvetica" charset="0"/>
                <a:cs typeface="Calibri" panose="020F0502020204030204" pitchFamily="34" charset="0"/>
                <a:sym typeface="Helvetica" charset="0"/>
              </a:rPr>
              <a:t>the duck is easy to eat</a:t>
            </a:r>
          </a:p>
          <a:p>
            <a:pPr marL="0" indent="0" defTabSz="456514">
              <a:buNone/>
            </a:pPr>
            <a:r>
              <a:rPr lang="en-US" sz="2100" dirty="0">
                <a:solidFill>
                  <a:srgbClr val="FF0000"/>
                </a:solidFill>
                <a:latin typeface="Calibri" panose="020F0502020204030204" pitchFamily="34" charset="0"/>
                <a:ea typeface="Helvetica" charset="0"/>
                <a:cs typeface="Calibri" panose="020F0502020204030204" pitchFamily="34" charset="0"/>
                <a:sym typeface="Helvetica" charset="0"/>
              </a:rPr>
              <a:t>    # It is easy for the duck to eat (some food)</a:t>
            </a:r>
          </a:p>
          <a:p>
            <a:pPr marL="0" indent="0" defTabSz="456514">
              <a:buNone/>
            </a:pP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        It is easy (for us) to eat the duck</a:t>
            </a:r>
            <a:endParaRPr lang="en-US" sz="2100" dirty="0">
              <a:latin typeface="Calibri" panose="020F0502020204030204" pitchFamily="34" charset="0"/>
              <a:cs typeface="Calibri" panose="020F0502020204030204" pitchFamily="34" charset="0"/>
            </a:endParaRPr>
          </a:p>
        </p:txBody>
      </p:sp>
      <p:pic>
        <p:nvPicPr>
          <p:cNvPr id="8" name="Picture 7" descr="chomsky.jpg">
            <a:extLst>
              <a:ext uri="{FF2B5EF4-FFF2-40B4-BE49-F238E27FC236}">
                <a16:creationId xmlns:a16="http://schemas.microsoft.com/office/drawing/2014/main" id="{551A8E70-1B8F-5C49-B919-502FCC71CAEC}"/>
              </a:ext>
            </a:extLst>
          </p:cNvPr>
          <p:cNvPicPr>
            <a:picLocks noChangeAspect="1"/>
          </p:cNvPicPr>
          <p:nvPr/>
        </p:nvPicPr>
        <p:blipFill>
          <a:blip r:embed="rId3"/>
          <a:stretch>
            <a:fillRect/>
          </a:stretch>
        </p:blipFill>
        <p:spPr>
          <a:xfrm>
            <a:off x="7667145" y="2764905"/>
            <a:ext cx="1354772" cy="1354772"/>
          </a:xfrm>
          <a:prstGeom prst="rect">
            <a:avLst/>
          </a:prstGeom>
        </p:spPr>
      </p:pic>
      <p:sp>
        <p:nvSpPr>
          <p:cNvPr id="2" name="TextBox 1">
            <a:extLst>
              <a:ext uri="{FF2B5EF4-FFF2-40B4-BE49-F238E27FC236}">
                <a16:creationId xmlns:a16="http://schemas.microsoft.com/office/drawing/2014/main" id="{232D59AC-A30C-D541-8EBE-DA60C101B5E7}"/>
              </a:ext>
            </a:extLst>
          </p:cNvPr>
          <p:cNvSpPr txBox="1"/>
          <p:nvPr/>
        </p:nvSpPr>
        <p:spPr>
          <a:xfrm>
            <a:off x="5048631" y="2915477"/>
            <a:ext cx="2618514" cy="738664"/>
          </a:xfrm>
          <a:prstGeom prst="rect">
            <a:avLst/>
          </a:prstGeom>
          <a:noFill/>
        </p:spPr>
        <p:txBody>
          <a:bodyPr wrap="square" rtlCol="0">
            <a:spAutoFit/>
          </a:bodyPr>
          <a:lstStyle/>
          <a:p>
            <a:r>
              <a:rPr lang="en-US" sz="2100" dirty="0"/>
              <a:t>   one pronunciation,</a:t>
            </a:r>
          </a:p>
          <a:p>
            <a:r>
              <a:rPr lang="en-US" sz="2100" dirty="0"/>
              <a:t>        two meanings</a:t>
            </a:r>
          </a:p>
        </p:txBody>
      </p:sp>
      <p:sp>
        <p:nvSpPr>
          <p:cNvPr id="5" name="TextBox 4">
            <a:extLst>
              <a:ext uri="{FF2B5EF4-FFF2-40B4-BE49-F238E27FC236}">
                <a16:creationId xmlns:a16="http://schemas.microsoft.com/office/drawing/2014/main" id="{64007430-940B-C043-A6E1-1BEB5C165343}"/>
              </a:ext>
            </a:extLst>
          </p:cNvPr>
          <p:cNvSpPr txBox="1"/>
          <p:nvPr/>
        </p:nvSpPr>
        <p:spPr>
          <a:xfrm>
            <a:off x="5772432" y="4339045"/>
            <a:ext cx="1744195" cy="802784"/>
          </a:xfrm>
          <a:prstGeom prst="rect">
            <a:avLst/>
          </a:prstGeom>
          <a:noFill/>
        </p:spPr>
        <p:txBody>
          <a:bodyPr wrap="none" rtlCol="0">
            <a:spAutoFit/>
          </a:bodyPr>
          <a:lstStyle/>
          <a:p>
            <a:r>
              <a:rPr lang="en-US" sz="2100" dirty="0"/>
              <a:t>one meaning, </a:t>
            </a:r>
          </a:p>
          <a:p>
            <a:pPr>
              <a:spcBef>
                <a:spcPts val="300"/>
              </a:spcBef>
            </a:pPr>
            <a:r>
              <a:rPr lang="en-US" sz="2100" dirty="0"/>
              <a:t>     not two</a:t>
            </a:r>
          </a:p>
        </p:txBody>
      </p:sp>
      <p:sp>
        <p:nvSpPr>
          <p:cNvPr id="6" name="TextBox 5">
            <a:extLst>
              <a:ext uri="{FF2B5EF4-FFF2-40B4-BE49-F238E27FC236}">
                <a16:creationId xmlns:a16="http://schemas.microsoft.com/office/drawing/2014/main" id="{1E22B4B5-1943-674B-94F1-1322F495D816}"/>
              </a:ext>
            </a:extLst>
          </p:cNvPr>
          <p:cNvSpPr txBox="1"/>
          <p:nvPr/>
        </p:nvSpPr>
        <p:spPr>
          <a:xfrm>
            <a:off x="6253697" y="5652383"/>
            <a:ext cx="1744195" cy="802784"/>
          </a:xfrm>
          <a:prstGeom prst="rect">
            <a:avLst/>
          </a:prstGeom>
          <a:noFill/>
        </p:spPr>
        <p:txBody>
          <a:bodyPr wrap="none" rtlCol="0">
            <a:spAutoFit/>
          </a:bodyPr>
          <a:lstStyle/>
          <a:p>
            <a:r>
              <a:rPr lang="en-US" sz="2100" dirty="0"/>
              <a:t>one meaning, </a:t>
            </a:r>
          </a:p>
          <a:p>
            <a:pPr>
              <a:spcBef>
                <a:spcPts val="300"/>
              </a:spcBef>
            </a:pPr>
            <a:r>
              <a:rPr lang="en-US" sz="2100" dirty="0"/>
              <a:t>     not two</a:t>
            </a:r>
          </a:p>
        </p:txBody>
      </p:sp>
      <p:sp>
        <p:nvSpPr>
          <p:cNvPr id="7" name="Rounded Rectangle 6">
            <a:extLst>
              <a:ext uri="{FF2B5EF4-FFF2-40B4-BE49-F238E27FC236}">
                <a16:creationId xmlns:a16="http://schemas.microsoft.com/office/drawing/2014/main" id="{0D40CDCA-8D0B-1045-B4CC-5875D6E0CD9B}"/>
              </a:ext>
            </a:extLst>
          </p:cNvPr>
          <p:cNvSpPr/>
          <p:nvPr/>
        </p:nvSpPr>
        <p:spPr>
          <a:xfrm>
            <a:off x="675861" y="1338470"/>
            <a:ext cx="1696278" cy="1046921"/>
          </a:xfrm>
          <a:prstGeom prst="roundRect">
            <a:avLst/>
          </a:prstGeom>
          <a:noFill/>
          <a:ln w="12700">
            <a:solidFill>
              <a:srgbClr val="264BFC"/>
            </a:solidFill>
          </a:ln>
          <a:effectLst>
            <a:outerShdw sx="1000" sy="1000" rotWithShape="0">
              <a:srgbClr val="264BFC"/>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ln w="0"/>
                <a:solidFill>
                  <a:srgbClr val="264BFC"/>
                </a:solidFill>
                <a:effectLst>
                  <a:outerShdw blurRad="38100" dist="19050" dir="2700000" algn="tl" rotWithShape="0">
                    <a:schemeClr val="dk1">
                      <a:alpha val="40000"/>
                    </a:schemeClr>
                  </a:outerShdw>
                </a:effectLst>
              </a:rPr>
              <a:t>Languages</a:t>
            </a:r>
          </a:p>
        </p:txBody>
      </p:sp>
      <p:sp>
        <p:nvSpPr>
          <p:cNvPr id="10" name="Rounded Rectangle 9">
            <a:extLst>
              <a:ext uri="{FF2B5EF4-FFF2-40B4-BE49-F238E27FC236}">
                <a16:creationId xmlns:a16="http://schemas.microsoft.com/office/drawing/2014/main" id="{938782E8-5360-F249-BAB0-97222491F48A}"/>
              </a:ext>
            </a:extLst>
          </p:cNvPr>
          <p:cNvSpPr/>
          <p:nvPr/>
        </p:nvSpPr>
        <p:spPr>
          <a:xfrm>
            <a:off x="1166190" y="1842052"/>
            <a:ext cx="1040295" cy="367282"/>
          </a:xfrm>
          <a:prstGeom prst="roundRect">
            <a:avLst/>
          </a:prstGeom>
          <a:noFill/>
          <a:ln w="10795">
            <a:solidFill>
              <a:srgbClr val="264BFC"/>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rgbClr val="264BFC"/>
                </a:solidFill>
                <a:effectLst>
                  <a:outerShdw blurRad="38100" dist="25400" dir="5400000" algn="ctr" rotWithShape="0">
                    <a:srgbClr val="6E747A">
                      <a:alpha val="43000"/>
                    </a:srgbClr>
                  </a:outerShdw>
                </a:effectLst>
              </a:rPr>
              <a:t>Slangs</a:t>
            </a:r>
          </a:p>
        </p:txBody>
      </p:sp>
    </p:spTree>
    <p:extLst>
      <p:ext uri="{BB962C8B-B14F-4D97-AF65-F5344CB8AC3E}">
        <p14:creationId xmlns:p14="http://schemas.microsoft.com/office/powerpoint/2010/main" val="194644681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914400"/>
            <a:ext cx="8686800" cy="5436220"/>
          </a:xfrm>
        </p:spPr>
        <p:txBody>
          <a:bodyPr>
            <a:noAutofit/>
          </a:bodyPr>
          <a:lstStyle/>
          <a:p>
            <a:pPr marL="0" indent="0">
              <a:buNone/>
            </a:pPr>
            <a:r>
              <a:rPr lang="en-US" sz="2200" dirty="0"/>
              <a:t>  </a:t>
            </a:r>
            <a:r>
              <a:rPr lang="en-US" sz="2200" dirty="0" err="1"/>
              <a:t>TrueOf</a:t>
            </a:r>
            <a:r>
              <a:rPr lang="en-US" sz="2200" dirty="0"/>
              <a:t>([</a:t>
            </a:r>
            <a:r>
              <a:rPr lang="en-US" sz="2200" i="1" dirty="0"/>
              <a:t>what</a:t>
            </a:r>
            <a:r>
              <a:rPr lang="en-US" sz="2200" i="1" baseline="-25000" dirty="0"/>
              <a:t>1 </a:t>
            </a:r>
            <a:r>
              <a:rPr lang="en-US" sz="2200" baseline="-25000" dirty="0"/>
              <a:t> </a:t>
            </a:r>
            <a:r>
              <a:rPr lang="en-US" sz="2200" dirty="0"/>
              <a:t>[</a:t>
            </a:r>
            <a:r>
              <a:rPr lang="en-US" sz="2200" i="1" dirty="0"/>
              <a:t>Bert saw </a:t>
            </a:r>
            <a:r>
              <a:rPr lang="en-US" sz="2200" dirty="0" err="1"/>
              <a:t>t</a:t>
            </a:r>
            <a:r>
              <a:rPr lang="en-US" sz="2200" i="1" baseline="-25000" dirty="0" err="1"/>
              <a:t>i</a:t>
            </a:r>
            <a:r>
              <a:rPr lang="en-US" sz="2200" dirty="0"/>
              <a:t>]</a:t>
            </a:r>
            <a:r>
              <a:rPr lang="en-US" sz="2200" baseline="-25000" dirty="0"/>
              <a:t>Sentence</a:t>
            </a:r>
            <a:r>
              <a:rPr lang="en-US" sz="2200" dirty="0"/>
              <a:t>]</a:t>
            </a:r>
            <a:r>
              <a:rPr lang="en-US" sz="2200" baseline="-25000" dirty="0" err="1"/>
              <a:t>RelClause</a:t>
            </a:r>
            <a:r>
              <a:rPr lang="en-US" sz="2200" dirty="0"/>
              <a:t>, x) ≡ Bert saw x</a:t>
            </a:r>
            <a:endParaRPr lang="en-US" sz="2200" dirty="0">
              <a:solidFill>
                <a:srgbClr val="FF0000"/>
              </a:solidFill>
            </a:endParaRPr>
          </a:p>
          <a:p>
            <a:pPr marL="0" indent="0">
              <a:spcBef>
                <a:spcPts val="1800"/>
              </a:spcBef>
              <a:spcAft>
                <a:spcPts val="1200"/>
              </a:spcAft>
              <a:buNone/>
            </a:pPr>
            <a:r>
              <a:rPr lang="en-US" sz="2200" dirty="0">
                <a:solidFill>
                  <a:srgbClr val="FF0000"/>
                </a:solidFill>
              </a:rPr>
              <a:t>Relative to any assignment A of values to variables…</a:t>
            </a:r>
          </a:p>
          <a:p>
            <a:pPr marL="0" indent="0">
              <a:buNone/>
            </a:pPr>
            <a:r>
              <a:rPr lang="en-US" sz="2200" dirty="0"/>
              <a:t>  </a:t>
            </a:r>
            <a:r>
              <a:rPr lang="en-US" sz="2200" dirty="0" err="1"/>
              <a:t>TrueOf</a:t>
            </a:r>
            <a:r>
              <a:rPr lang="en-US" sz="2200" dirty="0"/>
              <a:t>([</a:t>
            </a:r>
            <a:r>
              <a:rPr lang="en-US" sz="2200" i="1" dirty="0"/>
              <a:t>what</a:t>
            </a:r>
            <a:r>
              <a:rPr lang="en-US" sz="2200" i="1" baseline="-25000" dirty="0"/>
              <a:t>1 </a:t>
            </a:r>
            <a:r>
              <a:rPr lang="en-US" sz="2200" baseline="-25000" dirty="0"/>
              <a:t> </a:t>
            </a:r>
            <a:r>
              <a:rPr lang="en-US" sz="2200" dirty="0"/>
              <a:t>[</a:t>
            </a:r>
            <a:r>
              <a:rPr lang="en-US" sz="2200" i="1" dirty="0"/>
              <a:t>Bert saw </a:t>
            </a:r>
            <a:r>
              <a:rPr lang="en-US" sz="2200" dirty="0"/>
              <a:t>t</a:t>
            </a:r>
            <a:r>
              <a:rPr lang="en-US" sz="2200" i="1" baseline="-25000" dirty="0"/>
              <a:t>1</a:t>
            </a:r>
            <a:r>
              <a:rPr lang="en-US" sz="2200" dirty="0"/>
              <a:t>]</a:t>
            </a:r>
            <a:r>
              <a:rPr lang="en-US" sz="2200" baseline="-25000" dirty="0"/>
              <a:t>Sentence</a:t>
            </a:r>
            <a:r>
              <a:rPr lang="en-US" sz="2200" dirty="0"/>
              <a:t>]</a:t>
            </a:r>
            <a:r>
              <a:rPr lang="en-US" sz="2200" baseline="-25000" dirty="0" err="1"/>
              <a:t>RelClause</a:t>
            </a:r>
            <a:r>
              <a:rPr lang="en-US" sz="2200" dirty="0"/>
              <a:t>, x) ≡</a:t>
            </a:r>
          </a:p>
          <a:p>
            <a:pPr marL="0" indent="0">
              <a:spcBef>
                <a:spcPts val="600"/>
              </a:spcBef>
              <a:buNone/>
            </a:pPr>
            <a:r>
              <a:rPr lang="en-US" sz="2200" dirty="0"/>
              <a:t>	(a) for some assignment A* such that A* ≈</a:t>
            </a:r>
            <a:r>
              <a:rPr lang="en-US" sz="2200" i="1" baseline="-25000" dirty="0"/>
              <a:t>1</a:t>
            </a:r>
            <a:r>
              <a:rPr lang="en-US" sz="2200" i="1" dirty="0"/>
              <a:t> </a:t>
            </a:r>
            <a:r>
              <a:rPr lang="en-US" sz="2200" dirty="0"/>
              <a:t>A &amp; A*(</a:t>
            </a:r>
            <a:r>
              <a:rPr lang="en-US" sz="2200" i="1" dirty="0"/>
              <a:t>1</a:t>
            </a:r>
            <a:r>
              <a:rPr lang="en-US" sz="2200" dirty="0"/>
              <a:t>) = x,</a:t>
            </a:r>
          </a:p>
          <a:p>
            <a:pPr marL="0" indent="0">
              <a:spcBef>
                <a:spcPts val="600"/>
              </a:spcBef>
              <a:buNone/>
            </a:pPr>
            <a:r>
              <a:rPr lang="en-US" sz="2200" dirty="0"/>
              <a:t>	</a:t>
            </a:r>
            <a:r>
              <a:rPr lang="en-US" sz="2200" dirty="0">
                <a:solidFill>
                  <a:srgbClr val="264BFC"/>
                </a:solidFill>
              </a:rPr>
              <a:t>         [</a:t>
            </a:r>
            <a:r>
              <a:rPr lang="en-US" sz="2200" i="1" dirty="0">
                <a:solidFill>
                  <a:srgbClr val="264BFC"/>
                </a:solidFill>
              </a:rPr>
              <a:t>Bert saw </a:t>
            </a:r>
            <a:r>
              <a:rPr lang="en-US" sz="2200" dirty="0">
                <a:solidFill>
                  <a:srgbClr val="264BFC"/>
                </a:solidFill>
              </a:rPr>
              <a:t>t</a:t>
            </a:r>
            <a:r>
              <a:rPr lang="en-US" sz="2200" i="1" baseline="-25000" dirty="0">
                <a:solidFill>
                  <a:srgbClr val="264BFC"/>
                </a:solidFill>
              </a:rPr>
              <a:t>1</a:t>
            </a:r>
            <a:r>
              <a:rPr lang="en-US" sz="2200" dirty="0">
                <a:solidFill>
                  <a:srgbClr val="264BFC"/>
                </a:solidFill>
              </a:rPr>
              <a:t>]</a:t>
            </a:r>
            <a:r>
              <a:rPr lang="en-US" sz="2200" baseline="-25000" dirty="0">
                <a:solidFill>
                  <a:srgbClr val="264BFC"/>
                </a:solidFill>
              </a:rPr>
              <a:t>Sentence </a:t>
            </a:r>
            <a:r>
              <a:rPr lang="en-US" sz="2200" dirty="0">
                <a:solidFill>
                  <a:srgbClr val="264BFC"/>
                </a:solidFill>
                <a:sym typeface="Symbol" pitchFamily="2" charset="2"/>
              </a:rPr>
              <a:t>is true relative to A*</a:t>
            </a:r>
          </a:p>
          <a:p>
            <a:pPr marL="0" indent="0">
              <a:spcBef>
                <a:spcPts val="600"/>
              </a:spcBef>
              <a:buNone/>
            </a:pPr>
            <a:r>
              <a:rPr lang="en-US" sz="2200" dirty="0">
                <a:sym typeface="Symbol" pitchFamily="2" charset="2"/>
              </a:rPr>
              <a:t>	(b) </a:t>
            </a:r>
            <a:r>
              <a:rPr lang="en-US" sz="2200" dirty="0"/>
              <a:t>for some assignment A* such that A* ≈</a:t>
            </a:r>
            <a:r>
              <a:rPr lang="en-US" sz="2200" i="1" baseline="-25000" dirty="0"/>
              <a:t>1</a:t>
            </a:r>
            <a:r>
              <a:rPr lang="en-US" sz="2200" i="1" dirty="0"/>
              <a:t> </a:t>
            </a:r>
            <a:r>
              <a:rPr lang="en-US" sz="2200" dirty="0"/>
              <a:t>A &amp; A*(</a:t>
            </a:r>
            <a:r>
              <a:rPr lang="en-US" sz="2200" i="1" dirty="0"/>
              <a:t>1</a:t>
            </a:r>
            <a:r>
              <a:rPr lang="en-US" sz="2200" dirty="0"/>
              <a:t>) = x,</a:t>
            </a:r>
          </a:p>
          <a:p>
            <a:pPr marL="0" indent="0">
              <a:spcBef>
                <a:spcPts val="600"/>
              </a:spcBef>
              <a:buNone/>
            </a:pPr>
            <a:r>
              <a:rPr lang="en-US" sz="2200" dirty="0">
                <a:solidFill>
                  <a:srgbClr val="264BFC"/>
                </a:solidFill>
                <a:sym typeface="Symbol" pitchFamily="2" charset="2"/>
              </a:rPr>
              <a:t>	          some event prior to </a:t>
            </a:r>
            <a:r>
              <a:rPr lang="en-US" sz="2200" dirty="0">
                <a:solidFill>
                  <a:srgbClr val="00B050"/>
                </a:solidFill>
                <a:sym typeface="Symbol" pitchFamily="2" charset="2"/>
              </a:rPr>
              <a:t>A*(</a:t>
            </a:r>
            <a:r>
              <a:rPr lang="en-US" sz="2200" i="1" dirty="0">
                <a:solidFill>
                  <a:srgbClr val="00B050"/>
                </a:solidFill>
                <a:sym typeface="Symbol" pitchFamily="2" charset="2"/>
              </a:rPr>
              <a:t>time</a:t>
            </a:r>
            <a:r>
              <a:rPr lang="en-US" sz="2200" dirty="0">
                <a:solidFill>
                  <a:srgbClr val="00B050"/>
                </a:solidFill>
                <a:sym typeface="Symbol" pitchFamily="2" charset="2"/>
              </a:rPr>
              <a:t>) </a:t>
            </a:r>
            <a:r>
              <a:rPr lang="en-US" sz="2200" dirty="0">
                <a:solidFill>
                  <a:srgbClr val="264BFC"/>
                </a:solidFill>
                <a:sym typeface="Symbol" pitchFamily="2" charset="2"/>
              </a:rPr>
              <a:t>is an event of Bert seeing </a:t>
            </a:r>
            <a:r>
              <a:rPr lang="en-US" sz="2200" dirty="0">
                <a:solidFill>
                  <a:srgbClr val="00B050"/>
                </a:solidFill>
                <a:sym typeface="Symbol" pitchFamily="2" charset="2"/>
              </a:rPr>
              <a:t>A*(</a:t>
            </a:r>
            <a:r>
              <a:rPr lang="en-US" sz="2200" i="1" dirty="0">
                <a:solidFill>
                  <a:srgbClr val="00B050"/>
                </a:solidFill>
                <a:sym typeface="Symbol" pitchFamily="2" charset="2"/>
              </a:rPr>
              <a:t>1</a:t>
            </a:r>
            <a:r>
              <a:rPr lang="en-US" sz="2200" dirty="0">
                <a:solidFill>
                  <a:srgbClr val="00B050"/>
                </a:solidFill>
                <a:sym typeface="Symbol" pitchFamily="2" charset="2"/>
              </a:rPr>
              <a:t>)</a:t>
            </a:r>
          </a:p>
          <a:p>
            <a:pPr marL="0" indent="0">
              <a:spcBef>
                <a:spcPts val="600"/>
              </a:spcBef>
              <a:buNone/>
            </a:pPr>
            <a:r>
              <a:rPr lang="en-US" sz="2200" dirty="0">
                <a:sym typeface="Symbol" pitchFamily="2" charset="2"/>
              </a:rPr>
              <a:t>        (c) </a:t>
            </a:r>
            <a:r>
              <a:rPr lang="en-US" sz="2200" dirty="0"/>
              <a:t>for some assignment A* such that A* ≈</a:t>
            </a:r>
            <a:r>
              <a:rPr lang="en-US" sz="2200" i="1" baseline="-25000" dirty="0"/>
              <a:t>1</a:t>
            </a:r>
            <a:r>
              <a:rPr lang="en-US" sz="2200" i="1" dirty="0"/>
              <a:t> </a:t>
            </a:r>
            <a:r>
              <a:rPr lang="en-US" sz="2200" dirty="0"/>
              <a:t>A &amp; A*(</a:t>
            </a:r>
            <a:r>
              <a:rPr lang="en-US" sz="2200" i="1" dirty="0"/>
              <a:t>1</a:t>
            </a:r>
            <a:r>
              <a:rPr lang="en-US" sz="2200" dirty="0"/>
              <a:t>) = x,</a:t>
            </a:r>
          </a:p>
          <a:p>
            <a:pPr marL="0" indent="0">
              <a:spcBef>
                <a:spcPts val="600"/>
              </a:spcBef>
              <a:buNone/>
            </a:pPr>
            <a:r>
              <a:rPr lang="en-US" sz="2200" dirty="0">
                <a:sym typeface="Symbol" pitchFamily="2" charset="2"/>
              </a:rPr>
              <a:t>  		    </a:t>
            </a:r>
            <a:r>
              <a:rPr lang="en-US" sz="2200" dirty="0">
                <a:solidFill>
                  <a:srgbClr val="264BFC"/>
                </a:solidFill>
                <a:sym typeface="Symbol" pitchFamily="2" charset="2"/>
              </a:rPr>
              <a:t>some event prior to  </a:t>
            </a:r>
            <a:r>
              <a:rPr lang="en-US" sz="2200" dirty="0">
                <a:solidFill>
                  <a:srgbClr val="FF0000"/>
                </a:solidFill>
                <a:sym typeface="Symbol" pitchFamily="2" charset="2"/>
              </a:rPr>
              <a:t>A(</a:t>
            </a:r>
            <a:r>
              <a:rPr lang="en-US" sz="2200" i="1" dirty="0">
                <a:solidFill>
                  <a:srgbClr val="FF0000"/>
                </a:solidFill>
                <a:sym typeface="Symbol" pitchFamily="2" charset="2"/>
              </a:rPr>
              <a:t>time</a:t>
            </a:r>
            <a:r>
              <a:rPr lang="en-US" sz="2200" dirty="0">
                <a:solidFill>
                  <a:srgbClr val="FF0000"/>
                </a:solidFill>
                <a:sym typeface="Symbol" pitchFamily="2" charset="2"/>
              </a:rPr>
              <a:t>) </a:t>
            </a:r>
            <a:r>
              <a:rPr lang="en-US" sz="2200" dirty="0">
                <a:solidFill>
                  <a:srgbClr val="264BFC"/>
                </a:solidFill>
                <a:sym typeface="Symbol" pitchFamily="2" charset="2"/>
              </a:rPr>
              <a:t>is an event of Bert seeing </a:t>
            </a:r>
            <a:r>
              <a:rPr lang="en-US" sz="2200" dirty="0">
                <a:solidFill>
                  <a:srgbClr val="FF0000"/>
                </a:solidFill>
                <a:sym typeface="Symbol" pitchFamily="2" charset="2"/>
              </a:rPr>
              <a:t>x</a:t>
            </a:r>
          </a:p>
          <a:p>
            <a:pPr marL="0" indent="0">
              <a:spcBef>
                <a:spcPts val="600"/>
              </a:spcBef>
              <a:buNone/>
            </a:pPr>
            <a:r>
              <a:rPr lang="en-US" sz="2200" dirty="0">
                <a:sym typeface="Symbol" pitchFamily="2" charset="2"/>
              </a:rPr>
              <a:t>        (d)      </a:t>
            </a:r>
            <a:r>
              <a:rPr lang="en-US" sz="2200" dirty="0">
                <a:solidFill>
                  <a:srgbClr val="264BFC"/>
                </a:solidFill>
                <a:sym typeface="Symbol" pitchFamily="2" charset="2"/>
              </a:rPr>
              <a:t>some event prior to  </a:t>
            </a:r>
            <a:r>
              <a:rPr lang="en-US" sz="2200" dirty="0">
                <a:solidFill>
                  <a:srgbClr val="FF0000"/>
                </a:solidFill>
                <a:sym typeface="Symbol" pitchFamily="2" charset="2"/>
              </a:rPr>
              <a:t>A(</a:t>
            </a:r>
            <a:r>
              <a:rPr lang="en-US" sz="2200" i="1" dirty="0">
                <a:solidFill>
                  <a:srgbClr val="FF0000"/>
                </a:solidFill>
                <a:sym typeface="Symbol" pitchFamily="2" charset="2"/>
              </a:rPr>
              <a:t>time</a:t>
            </a:r>
            <a:r>
              <a:rPr lang="en-US" sz="2200" dirty="0">
                <a:solidFill>
                  <a:srgbClr val="FF0000"/>
                </a:solidFill>
                <a:sym typeface="Symbol" pitchFamily="2" charset="2"/>
              </a:rPr>
              <a:t>) </a:t>
            </a:r>
            <a:r>
              <a:rPr lang="en-US" sz="2200" dirty="0">
                <a:solidFill>
                  <a:srgbClr val="264BFC"/>
                </a:solidFill>
                <a:sym typeface="Symbol" pitchFamily="2" charset="2"/>
              </a:rPr>
              <a:t>is an event of Bert seeing </a:t>
            </a:r>
            <a:r>
              <a:rPr lang="en-US" sz="2200" dirty="0">
                <a:solidFill>
                  <a:srgbClr val="FF0000"/>
                </a:solidFill>
                <a:sym typeface="Symbol" pitchFamily="2" charset="2"/>
              </a:rPr>
              <a:t>x</a:t>
            </a:r>
            <a:endParaRPr lang="en-US" sz="2200" b="1" dirty="0">
              <a:solidFill>
                <a:srgbClr val="FF0000"/>
              </a:solidFill>
              <a:sym typeface="Symbol" pitchFamily="2" charset="2"/>
            </a:endParaRPr>
          </a:p>
          <a:p>
            <a:pPr marL="0" indent="0">
              <a:spcBef>
                <a:spcPts val="2400"/>
              </a:spcBef>
              <a:buNone/>
            </a:pPr>
            <a:r>
              <a:rPr lang="en-US" sz="2200" dirty="0">
                <a:sym typeface="Symbol" pitchFamily="2" charset="2"/>
              </a:rPr>
              <a:t>Is this derivation canonical? </a:t>
            </a:r>
          </a:p>
          <a:p>
            <a:pPr marL="0" indent="0">
              <a:spcBef>
                <a:spcPts val="600"/>
              </a:spcBef>
              <a:buNone/>
            </a:pPr>
            <a:r>
              <a:rPr lang="en-US" sz="2200" dirty="0">
                <a:sym typeface="Symbol" pitchFamily="2" charset="2"/>
              </a:rPr>
              <a:t>How does this differ from an “</a:t>
            </a:r>
            <a:r>
              <a:rPr lang="en-US" sz="2200" dirty="0" err="1">
                <a:sym typeface="Symbol" pitchFamily="2" charset="2"/>
              </a:rPr>
              <a:t>untruthy</a:t>
            </a:r>
            <a:r>
              <a:rPr lang="en-US" sz="2200" dirty="0">
                <a:sym typeface="Symbol" pitchFamily="2" charset="2"/>
              </a:rPr>
              <a:t>” mentalistic proposal?</a:t>
            </a:r>
          </a:p>
        </p:txBody>
      </p:sp>
      <p:sp>
        <p:nvSpPr>
          <p:cNvPr id="6" name="Title 1">
            <a:extLst>
              <a:ext uri="{FF2B5EF4-FFF2-40B4-BE49-F238E27FC236}">
                <a16:creationId xmlns:a16="http://schemas.microsoft.com/office/drawing/2014/main" id="{A3350562-5753-CC4C-B546-CD973D2B5CC3}"/>
              </a:ext>
            </a:extLst>
          </p:cNvPr>
          <p:cNvSpPr>
            <a:spLocks noGrp="1"/>
          </p:cNvSpPr>
          <p:nvPr>
            <p:ph type="title"/>
          </p:nvPr>
        </p:nvSpPr>
        <p:spPr>
          <a:xfrm>
            <a:off x="457200" y="0"/>
            <a:ext cx="8229600" cy="914400"/>
          </a:xfrm>
        </p:spPr>
        <p:txBody>
          <a:bodyPr>
            <a:normAutofit/>
          </a:bodyPr>
          <a:lstStyle/>
          <a:p>
            <a:r>
              <a:rPr lang="en-US" sz="3200" dirty="0"/>
              <a:t>“</a:t>
            </a:r>
            <a:r>
              <a:rPr lang="en-US" sz="3200" dirty="0" err="1"/>
              <a:t>Sensy</a:t>
            </a:r>
            <a:r>
              <a:rPr lang="en-US" sz="3200" dirty="0"/>
              <a:t>” Axioms, “</a:t>
            </a:r>
            <a:r>
              <a:rPr lang="en-US" sz="3200" dirty="0" err="1"/>
              <a:t>Sensy</a:t>
            </a:r>
            <a:r>
              <a:rPr lang="en-US" sz="3200" dirty="0"/>
              <a:t>” Derivations</a:t>
            </a:r>
          </a:p>
        </p:txBody>
      </p:sp>
    </p:spTree>
    <p:extLst>
      <p:ext uri="{BB962C8B-B14F-4D97-AF65-F5344CB8AC3E}">
        <p14:creationId xmlns:p14="http://schemas.microsoft.com/office/powerpoint/2010/main" val="15817895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198783" y="29818"/>
            <a:ext cx="8945217" cy="1143000"/>
          </a:xfrm>
        </p:spPr>
        <p:txBody>
          <a:bodyPr>
            <a:normAutofit/>
          </a:bodyPr>
          <a:lstStyle/>
          <a:p>
            <a:r>
              <a:rPr lang="en-US" sz="3200" dirty="0"/>
              <a:t>Meanings as </a:t>
            </a:r>
            <a:r>
              <a:rPr lang="en-US" sz="2800" dirty="0"/>
              <a:t>Instructions</a:t>
            </a:r>
            <a:r>
              <a:rPr lang="en-US" sz="3200" dirty="0"/>
              <a:t> for How to Build </a:t>
            </a:r>
            <a:r>
              <a:rPr lang="en-US" sz="3200" dirty="0">
                <a:solidFill>
                  <a:srgbClr val="264BFC"/>
                </a:solidFill>
              </a:rPr>
              <a:t>Concepts</a:t>
            </a:r>
            <a:endParaRPr lang="en-US" sz="3200" dirty="0"/>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15372" y="1112581"/>
            <a:ext cx="8229600" cy="5436220"/>
          </a:xfrm>
        </p:spPr>
        <p:txBody>
          <a:bodyPr>
            <a:normAutofit fontScale="92500" lnSpcReduction="10000"/>
          </a:bodyPr>
          <a:lstStyle/>
          <a:p>
            <a:pPr marL="0" indent="0">
              <a:spcBef>
                <a:spcPts val="1200"/>
              </a:spcBef>
              <a:buNone/>
            </a:pPr>
            <a:r>
              <a:rPr lang="en-US" sz="2200" dirty="0">
                <a:sym typeface="Symbol" pitchFamily="2" charset="2"/>
              </a:rPr>
              <a:t>*  </a:t>
            </a:r>
            <a:r>
              <a:rPr lang="en-US" sz="2200" i="1" dirty="0" err="1">
                <a:sym typeface="Symbol" pitchFamily="2" charset="2"/>
              </a:rPr>
              <a:t>Hesperus</a:t>
            </a:r>
            <a:r>
              <a:rPr lang="en-US" sz="2200" baseline="-25000" dirty="0" err="1"/>
              <a:t>Name</a:t>
            </a:r>
            <a:r>
              <a:rPr lang="en-US" sz="2200" dirty="0"/>
              <a:t> </a:t>
            </a:r>
            <a:r>
              <a:rPr lang="en-US" sz="2200" dirty="0">
                <a:sym typeface="Wingdings" pitchFamily="2" charset="2"/>
              </a:rPr>
              <a:t> </a:t>
            </a:r>
            <a:r>
              <a:rPr lang="en-US" sz="2200" cap="small" dirty="0">
                <a:solidFill>
                  <a:srgbClr val="264BFC"/>
                </a:solidFill>
                <a:sym typeface="Wingdings" pitchFamily="2" charset="2"/>
              </a:rPr>
              <a:t>Hesperus</a:t>
            </a:r>
            <a:r>
              <a:rPr lang="en-US" sz="2200" cap="small" dirty="0">
                <a:solidFill>
                  <a:srgbClr val="264BFC"/>
                </a:solidFill>
              </a:rPr>
              <a:t> &amp; =(</a:t>
            </a:r>
            <a:r>
              <a:rPr lang="en-US" sz="2200" cap="small" dirty="0">
                <a:solidFill>
                  <a:srgbClr val="264BFC"/>
                </a:solidFill>
                <a:sym typeface="Wingdings" pitchFamily="2" charset="2"/>
              </a:rPr>
              <a:t>Hesperus</a:t>
            </a:r>
            <a:r>
              <a:rPr lang="en-US" sz="2200" cap="small" dirty="0">
                <a:solidFill>
                  <a:srgbClr val="264BFC"/>
                </a:solidFill>
              </a:rPr>
              <a:t>, </a:t>
            </a:r>
            <a:r>
              <a:rPr lang="en-US" sz="2200" cap="small" dirty="0">
                <a:solidFill>
                  <a:srgbClr val="264BFC"/>
                </a:solidFill>
                <a:sym typeface="Wingdings" pitchFamily="2" charset="2"/>
              </a:rPr>
              <a:t>Phosphorus</a:t>
            </a:r>
            <a:r>
              <a:rPr lang="en-US" sz="2200" cap="small" dirty="0">
                <a:solidFill>
                  <a:srgbClr val="264BFC"/>
                </a:solidFill>
              </a:rPr>
              <a:t>)</a:t>
            </a:r>
          </a:p>
          <a:p>
            <a:pPr marL="0" indent="0">
              <a:spcBef>
                <a:spcPts val="1200"/>
              </a:spcBef>
              <a:buNone/>
            </a:pPr>
            <a:r>
              <a:rPr lang="en-US" sz="2200" dirty="0">
                <a:sym typeface="Symbol" pitchFamily="2" charset="2"/>
              </a:rPr>
              <a:t>*  </a:t>
            </a:r>
            <a:r>
              <a:rPr lang="en-US" sz="2200" i="1" dirty="0" err="1"/>
              <a:t>Hesperus</a:t>
            </a:r>
            <a:r>
              <a:rPr lang="en-US" sz="2200" baseline="-25000" dirty="0" err="1"/>
              <a:t>Name</a:t>
            </a:r>
            <a:r>
              <a:rPr lang="en-US" sz="2200" dirty="0"/>
              <a:t> </a:t>
            </a:r>
            <a:r>
              <a:rPr lang="en-US" sz="2200" dirty="0">
                <a:sym typeface="Wingdings" pitchFamily="2" charset="2"/>
              </a:rPr>
              <a:t> </a:t>
            </a:r>
            <a:r>
              <a:rPr lang="en-US" sz="2200" cap="small" dirty="0">
                <a:solidFill>
                  <a:srgbClr val="264BFC"/>
                </a:solidFill>
                <a:sym typeface="Wingdings" pitchFamily="2" charset="2"/>
              </a:rPr>
              <a:t>Phosphorus</a:t>
            </a:r>
          </a:p>
          <a:p>
            <a:pPr marL="0" indent="0">
              <a:spcBef>
                <a:spcPts val="1200"/>
              </a:spcBef>
              <a:buNone/>
            </a:pPr>
            <a:r>
              <a:rPr lang="en-US" sz="2200" dirty="0">
                <a:sym typeface="Symbol" pitchFamily="2" charset="2"/>
              </a:rPr>
              <a:t>✓ </a:t>
            </a:r>
            <a:r>
              <a:rPr lang="en-US" sz="2200" i="1" dirty="0" err="1">
                <a:sym typeface="Symbol" pitchFamily="2" charset="2"/>
              </a:rPr>
              <a:t>Hesperus</a:t>
            </a:r>
            <a:r>
              <a:rPr lang="en-US" sz="2200" baseline="-25000" dirty="0" err="1"/>
              <a:t>Name</a:t>
            </a:r>
            <a:r>
              <a:rPr lang="en-US" sz="2200" dirty="0"/>
              <a:t> </a:t>
            </a:r>
            <a:r>
              <a:rPr lang="en-US" sz="2200" dirty="0">
                <a:sym typeface="Wingdings" pitchFamily="2" charset="2"/>
              </a:rPr>
              <a:t> </a:t>
            </a:r>
            <a:r>
              <a:rPr lang="en-US" sz="2200" cap="small" dirty="0">
                <a:solidFill>
                  <a:srgbClr val="264BFC"/>
                </a:solidFill>
                <a:sym typeface="Wingdings" pitchFamily="2" charset="2"/>
              </a:rPr>
              <a:t>Hesperus</a:t>
            </a:r>
          </a:p>
          <a:p>
            <a:pPr marL="0" indent="0">
              <a:spcBef>
                <a:spcPts val="1200"/>
              </a:spcBef>
              <a:buNone/>
            </a:pPr>
            <a:r>
              <a:rPr lang="en-US" sz="2200" dirty="0">
                <a:sym typeface="Symbol" pitchFamily="2" charset="2"/>
              </a:rPr>
              <a:t>✓     </a:t>
            </a:r>
            <a:r>
              <a:rPr lang="en-US" sz="2200" i="1" dirty="0" err="1">
                <a:sym typeface="Symbol" pitchFamily="2" charset="2"/>
              </a:rPr>
              <a:t>France</a:t>
            </a:r>
            <a:r>
              <a:rPr lang="en-US" sz="2200" baseline="-25000" dirty="0" err="1"/>
              <a:t>Name</a:t>
            </a:r>
            <a:r>
              <a:rPr lang="en-US" sz="2200" dirty="0"/>
              <a:t> </a:t>
            </a:r>
            <a:r>
              <a:rPr lang="en-US" sz="2200" dirty="0">
                <a:sym typeface="Wingdings" pitchFamily="2" charset="2"/>
              </a:rPr>
              <a:t> </a:t>
            </a:r>
            <a:r>
              <a:rPr lang="en-US" sz="2200" cap="small" dirty="0" err="1">
                <a:solidFill>
                  <a:srgbClr val="264BFC"/>
                </a:solidFill>
                <a:sym typeface="Wingdings" pitchFamily="2" charset="2"/>
              </a:rPr>
              <a:t>France</a:t>
            </a:r>
            <a:r>
              <a:rPr lang="en-US" sz="2200" cap="small" baseline="-25000" dirty="0" err="1">
                <a:solidFill>
                  <a:srgbClr val="264BFC"/>
                </a:solidFill>
                <a:sym typeface="Wingdings" pitchFamily="2" charset="2"/>
              </a:rPr>
              <a:t>place</a:t>
            </a:r>
            <a:r>
              <a:rPr lang="en-US" sz="2200" cap="small" dirty="0">
                <a:sym typeface="Wingdings" pitchFamily="2" charset="2"/>
              </a:rPr>
              <a:t>, … ,</a:t>
            </a:r>
            <a:r>
              <a:rPr lang="en-US" sz="2200" cap="small" dirty="0">
                <a:solidFill>
                  <a:srgbClr val="264BFC"/>
                </a:solidFill>
                <a:sym typeface="Wingdings" pitchFamily="2" charset="2"/>
              </a:rPr>
              <a:t> </a:t>
            </a:r>
            <a:r>
              <a:rPr lang="en-US" sz="2200" cap="small" dirty="0" err="1">
                <a:solidFill>
                  <a:srgbClr val="264BFC"/>
                </a:solidFill>
                <a:sym typeface="Wingdings" pitchFamily="2" charset="2"/>
              </a:rPr>
              <a:t>France</a:t>
            </a:r>
            <a:r>
              <a:rPr lang="en-US" sz="2200" cap="small" baseline="-25000" dirty="0" err="1">
                <a:solidFill>
                  <a:srgbClr val="264BFC"/>
                </a:solidFill>
                <a:sym typeface="Wingdings" pitchFamily="2" charset="2"/>
              </a:rPr>
              <a:t>polis</a:t>
            </a:r>
            <a:r>
              <a:rPr lang="en-US" sz="2200" cap="small" dirty="0">
                <a:solidFill>
                  <a:srgbClr val="264BFC"/>
                </a:solidFill>
                <a:sym typeface="Wingdings" pitchFamily="2" charset="2"/>
              </a:rPr>
              <a:t> </a:t>
            </a:r>
            <a:endParaRPr lang="en-US" sz="2200" dirty="0">
              <a:sym typeface="Symbol" pitchFamily="2" charset="2"/>
            </a:endParaRPr>
          </a:p>
          <a:p>
            <a:pPr marL="0" indent="0">
              <a:lnSpc>
                <a:spcPct val="110000"/>
              </a:lnSpc>
              <a:spcBef>
                <a:spcPts val="3600"/>
              </a:spcBef>
              <a:buNone/>
            </a:pPr>
            <a:r>
              <a:rPr lang="en-US" sz="2200" dirty="0">
                <a:sym typeface="Symbol" pitchFamily="2" charset="2"/>
              </a:rPr>
              <a:t>✓ </a:t>
            </a:r>
            <a:r>
              <a:rPr lang="en-US" sz="2200" dirty="0"/>
              <a:t>[</a:t>
            </a:r>
            <a:r>
              <a:rPr lang="en-US" sz="2200" i="1" dirty="0" err="1"/>
              <a:t>France</a:t>
            </a:r>
            <a:r>
              <a:rPr lang="en-US" sz="2200" baseline="-25000" dirty="0" err="1"/>
              <a:t>Name</a:t>
            </a:r>
            <a:r>
              <a:rPr lang="en-US" sz="2200" baseline="-25000" dirty="0"/>
              <a:t>  </a:t>
            </a:r>
            <a:r>
              <a:rPr lang="en-US" sz="2200" dirty="0"/>
              <a:t> [</a:t>
            </a:r>
            <a:r>
              <a:rPr lang="en-US" sz="2200" i="1" dirty="0"/>
              <a:t>is hexagonal</a:t>
            </a:r>
            <a:r>
              <a:rPr lang="en-US" sz="2200" dirty="0"/>
              <a:t>]</a:t>
            </a:r>
            <a:r>
              <a:rPr lang="en-US" sz="2200" baseline="-25000" dirty="0" err="1"/>
              <a:t>VerbPhrase</a:t>
            </a:r>
            <a:r>
              <a:rPr lang="en-US" sz="2200" dirty="0"/>
              <a:t>]</a:t>
            </a:r>
            <a:r>
              <a:rPr lang="en-US" sz="2200" baseline="-25000" dirty="0"/>
              <a:t>Sentence </a:t>
            </a:r>
            <a:r>
              <a:rPr lang="en-US" sz="2200" dirty="0">
                <a:sym typeface="Wingdings" pitchFamily="2" charset="2"/>
              </a:rPr>
              <a:t></a:t>
            </a:r>
            <a:endParaRPr lang="en-US" sz="2200" baseline="-25000" dirty="0">
              <a:sym typeface="Wingdings" pitchFamily="2" charset="2"/>
            </a:endParaRPr>
          </a:p>
          <a:p>
            <a:pPr marL="0" indent="0">
              <a:spcBef>
                <a:spcPts val="1200"/>
              </a:spcBef>
              <a:buNone/>
            </a:pPr>
            <a:r>
              <a:rPr lang="en-US" sz="2200" cap="small" baseline="-25000" dirty="0">
                <a:sym typeface="Wingdings" pitchFamily="2" charset="2"/>
              </a:rPr>
              <a:t>		</a:t>
            </a:r>
            <a:r>
              <a:rPr lang="en-US" sz="2200" cap="small" dirty="0">
                <a:solidFill>
                  <a:srgbClr val="264BFC"/>
                </a:solidFill>
                <a:sym typeface="Symbol" pitchFamily="2" charset="2"/>
              </a:rPr>
              <a:t>x</a:t>
            </a:r>
            <a:r>
              <a:rPr lang="en-US" sz="2200" cap="small" dirty="0">
                <a:solidFill>
                  <a:srgbClr val="264BFC"/>
                </a:solidFill>
              </a:rPr>
              <a:t>[=(x, </a:t>
            </a:r>
            <a:r>
              <a:rPr lang="en-US" sz="2200" dirty="0">
                <a:sym typeface="Wingdings" pitchFamily="2" charset="2"/>
              </a:rPr>
              <a:t>{</a:t>
            </a:r>
            <a:r>
              <a:rPr lang="en-US" sz="2200" i="1" dirty="0" err="1"/>
              <a:t>France</a:t>
            </a:r>
            <a:r>
              <a:rPr lang="en-US" sz="2200" baseline="-25000" dirty="0" err="1"/>
              <a:t>Name</a:t>
            </a:r>
            <a:r>
              <a:rPr lang="en-US" sz="2200" cap="small" dirty="0">
                <a:sym typeface="Wingdings" pitchFamily="2" charset="2"/>
              </a:rPr>
              <a:t>}</a:t>
            </a:r>
            <a:r>
              <a:rPr lang="en-US" sz="2200" cap="small" dirty="0">
                <a:solidFill>
                  <a:srgbClr val="264BFC"/>
                </a:solidFill>
                <a:sym typeface="Wingdings" pitchFamily="2" charset="2"/>
              </a:rPr>
              <a:t>)</a:t>
            </a:r>
            <a:r>
              <a:rPr lang="en-US" sz="2200" cap="small" dirty="0">
                <a:solidFill>
                  <a:srgbClr val="264BFC"/>
                </a:solidFill>
              </a:rPr>
              <a:t> &amp; </a:t>
            </a:r>
            <a:r>
              <a:rPr lang="en-US" sz="2200" dirty="0">
                <a:sym typeface="Wingdings" pitchFamily="2" charset="2"/>
              </a:rPr>
              <a:t></a:t>
            </a:r>
            <a:r>
              <a:rPr lang="en-US" sz="2200" dirty="0"/>
              <a:t> [</a:t>
            </a:r>
            <a:r>
              <a:rPr lang="en-US" sz="2200" i="1" dirty="0"/>
              <a:t>is hexagonal</a:t>
            </a:r>
            <a:r>
              <a:rPr lang="en-US" sz="2200" dirty="0"/>
              <a:t>]</a:t>
            </a:r>
            <a:r>
              <a:rPr lang="en-US" sz="2200" baseline="-25000" dirty="0" err="1"/>
              <a:t>VerbPhrase</a:t>
            </a:r>
            <a:r>
              <a:rPr lang="en-US" sz="2200" cap="small" dirty="0">
                <a:solidFill>
                  <a:srgbClr val="264BFC"/>
                </a:solidFill>
                <a:sym typeface="Wingdings" pitchFamily="2" charset="2"/>
              </a:rPr>
              <a:t>(x)] </a:t>
            </a:r>
            <a:r>
              <a:rPr lang="en-US" sz="2200" cap="small" dirty="0">
                <a:sym typeface="Wingdings" pitchFamily="2" charset="2"/>
              </a:rPr>
              <a:t></a:t>
            </a:r>
            <a:r>
              <a:rPr lang="en-US" sz="2200" cap="small" dirty="0"/>
              <a:t> </a:t>
            </a:r>
          </a:p>
          <a:p>
            <a:pPr marL="0" indent="0">
              <a:buNone/>
            </a:pPr>
            <a:r>
              <a:rPr lang="en-US" sz="2200" cap="small" dirty="0">
                <a:sym typeface="Symbol" pitchFamily="2" charset="2"/>
              </a:rPr>
              <a:t>		</a:t>
            </a:r>
            <a:r>
              <a:rPr lang="en-US" sz="2200" cap="small" dirty="0">
                <a:solidFill>
                  <a:srgbClr val="264BFC"/>
                </a:solidFill>
                <a:sym typeface="Symbol" pitchFamily="2" charset="2"/>
              </a:rPr>
              <a:t></a:t>
            </a:r>
            <a:r>
              <a:rPr lang="en-US" sz="2200" cap="small" dirty="0">
                <a:solidFill>
                  <a:srgbClr val="264BFC"/>
                </a:solidFill>
              </a:rPr>
              <a:t>x[=(x, </a:t>
            </a:r>
            <a:r>
              <a:rPr lang="en-US" sz="2200" cap="small" dirty="0" err="1">
                <a:solidFill>
                  <a:srgbClr val="264BFC"/>
                </a:solidFill>
                <a:sym typeface="Wingdings" pitchFamily="2" charset="2"/>
              </a:rPr>
              <a:t>France</a:t>
            </a:r>
            <a:r>
              <a:rPr lang="en-US" sz="2200" cap="small" baseline="-25000" dirty="0" err="1">
                <a:solidFill>
                  <a:srgbClr val="264BFC"/>
                </a:solidFill>
                <a:sym typeface="Wingdings" pitchFamily="2" charset="2"/>
              </a:rPr>
              <a:t>place</a:t>
            </a:r>
            <a:r>
              <a:rPr lang="en-US" sz="2200" cap="small" dirty="0">
                <a:solidFill>
                  <a:srgbClr val="264BFC"/>
                </a:solidFill>
                <a:sym typeface="Wingdings" pitchFamily="2" charset="2"/>
              </a:rPr>
              <a:t>)</a:t>
            </a:r>
            <a:r>
              <a:rPr lang="en-US" sz="2200" cap="small" dirty="0">
                <a:solidFill>
                  <a:srgbClr val="264BFC"/>
                </a:solidFill>
              </a:rPr>
              <a:t>        &amp;                        </a:t>
            </a:r>
            <a:r>
              <a:rPr lang="en-US" sz="2200" cap="small" dirty="0">
                <a:solidFill>
                  <a:srgbClr val="264BFC"/>
                </a:solidFill>
                <a:sym typeface="Wingdings" pitchFamily="2" charset="2"/>
              </a:rPr>
              <a:t>hexagonal</a:t>
            </a:r>
            <a:r>
              <a:rPr lang="en-US" sz="2200" cap="small" dirty="0">
                <a:solidFill>
                  <a:srgbClr val="264BFC"/>
                </a:solidFill>
              </a:rPr>
              <a:t>(x)]</a:t>
            </a:r>
          </a:p>
          <a:p>
            <a:pPr marL="0" indent="0">
              <a:buNone/>
            </a:pPr>
            <a:r>
              <a:rPr lang="en-US" sz="2200" cap="small" dirty="0">
                <a:solidFill>
                  <a:srgbClr val="264BFC"/>
                </a:solidFill>
              </a:rPr>
              <a:t>	        </a:t>
            </a:r>
            <a:r>
              <a:rPr lang="en-US" sz="2200" cap="small" dirty="0">
                <a:solidFill>
                  <a:srgbClr val="264BFC"/>
                </a:solidFill>
                <a:sym typeface="Symbol" pitchFamily="2" charset="2"/>
              </a:rPr>
              <a:t></a:t>
            </a:r>
            <a:r>
              <a:rPr lang="en-US" sz="2200" cap="small" dirty="0">
                <a:solidFill>
                  <a:srgbClr val="264BFC"/>
                </a:solidFill>
              </a:rPr>
              <a:t>x[=(x, </a:t>
            </a:r>
            <a:r>
              <a:rPr lang="en-US" sz="2200" cap="small" dirty="0" err="1">
                <a:solidFill>
                  <a:srgbClr val="264BFC"/>
                </a:solidFill>
                <a:sym typeface="Wingdings" pitchFamily="2" charset="2"/>
              </a:rPr>
              <a:t>France</a:t>
            </a:r>
            <a:r>
              <a:rPr lang="en-US" sz="2200" cap="small" baseline="-25000" dirty="0" err="1">
                <a:solidFill>
                  <a:srgbClr val="264BFC"/>
                </a:solidFill>
                <a:sym typeface="Wingdings" pitchFamily="2" charset="2"/>
              </a:rPr>
              <a:t>polis</a:t>
            </a:r>
            <a:r>
              <a:rPr lang="en-US" sz="2200" cap="small" dirty="0">
                <a:solidFill>
                  <a:srgbClr val="264BFC"/>
                </a:solidFill>
                <a:sym typeface="Wingdings" pitchFamily="2" charset="2"/>
              </a:rPr>
              <a:t>)</a:t>
            </a:r>
            <a:r>
              <a:rPr lang="en-US" sz="2200" cap="small" dirty="0">
                <a:solidFill>
                  <a:srgbClr val="264BFC"/>
                </a:solidFill>
              </a:rPr>
              <a:t>        &amp;                        </a:t>
            </a:r>
            <a:r>
              <a:rPr lang="en-US" sz="2200" cap="small" dirty="0">
                <a:solidFill>
                  <a:srgbClr val="264BFC"/>
                </a:solidFill>
                <a:sym typeface="Wingdings" pitchFamily="2" charset="2"/>
              </a:rPr>
              <a:t>hexagonal</a:t>
            </a:r>
            <a:r>
              <a:rPr lang="en-US" sz="2200" cap="small" dirty="0">
                <a:solidFill>
                  <a:srgbClr val="264BFC"/>
                </a:solidFill>
              </a:rPr>
              <a:t>(x)]</a:t>
            </a:r>
          </a:p>
          <a:p>
            <a:pPr marL="0" indent="0">
              <a:lnSpc>
                <a:spcPct val="110000"/>
              </a:lnSpc>
              <a:spcBef>
                <a:spcPts val="3600"/>
              </a:spcBef>
              <a:buNone/>
            </a:pPr>
            <a:r>
              <a:rPr lang="en-US" sz="2200" cap="small" dirty="0">
                <a:solidFill>
                  <a:srgbClr val="264BFC"/>
                </a:solidFill>
              </a:rPr>
              <a:t>  </a:t>
            </a:r>
            <a:r>
              <a:rPr lang="en-US" sz="2200" dirty="0">
                <a:sym typeface="Symbol" pitchFamily="2" charset="2"/>
              </a:rPr>
              <a:t>✓ </a:t>
            </a:r>
            <a:r>
              <a:rPr lang="en-US" sz="2200" dirty="0"/>
              <a:t>[</a:t>
            </a:r>
            <a:r>
              <a:rPr lang="en-US" sz="2200" i="1" dirty="0" err="1"/>
              <a:t>France</a:t>
            </a:r>
            <a:r>
              <a:rPr lang="en-US" sz="2200" baseline="-25000" dirty="0" err="1"/>
              <a:t>Name</a:t>
            </a:r>
            <a:r>
              <a:rPr lang="en-US" sz="2200" baseline="-25000" dirty="0"/>
              <a:t>  </a:t>
            </a:r>
            <a:r>
              <a:rPr lang="en-US" sz="2200" dirty="0"/>
              <a:t> [</a:t>
            </a:r>
            <a:r>
              <a:rPr lang="en-US" sz="2200" i="1" dirty="0"/>
              <a:t>is a republic</a:t>
            </a:r>
            <a:r>
              <a:rPr lang="en-US" sz="2200" dirty="0"/>
              <a:t>]</a:t>
            </a:r>
            <a:r>
              <a:rPr lang="en-US" sz="2200" baseline="-25000" dirty="0" err="1"/>
              <a:t>VerbPhrase</a:t>
            </a:r>
            <a:r>
              <a:rPr lang="en-US" sz="2200" dirty="0"/>
              <a:t>]</a:t>
            </a:r>
            <a:r>
              <a:rPr lang="en-US" sz="2200" baseline="-25000" dirty="0"/>
              <a:t>Sentence </a:t>
            </a:r>
            <a:r>
              <a:rPr lang="en-US" sz="2200" dirty="0">
                <a:sym typeface="Wingdings" pitchFamily="2" charset="2"/>
              </a:rPr>
              <a:t></a:t>
            </a:r>
            <a:endParaRPr lang="en-US" sz="2200" baseline="-25000" dirty="0">
              <a:sym typeface="Wingdings" pitchFamily="2" charset="2"/>
            </a:endParaRPr>
          </a:p>
          <a:p>
            <a:pPr marL="0" indent="0">
              <a:spcBef>
                <a:spcPts val="1200"/>
              </a:spcBef>
              <a:buNone/>
            </a:pPr>
            <a:r>
              <a:rPr lang="en-US" sz="2200" cap="small" baseline="-25000" dirty="0">
                <a:sym typeface="Wingdings" pitchFamily="2" charset="2"/>
              </a:rPr>
              <a:t>		</a:t>
            </a:r>
            <a:r>
              <a:rPr lang="en-US" sz="2200" cap="small" dirty="0">
                <a:solidFill>
                  <a:srgbClr val="264BFC"/>
                </a:solidFill>
                <a:sym typeface="Symbol" pitchFamily="2" charset="2"/>
              </a:rPr>
              <a:t>x</a:t>
            </a:r>
            <a:r>
              <a:rPr lang="en-US" sz="2200" cap="small" dirty="0">
                <a:solidFill>
                  <a:srgbClr val="264BFC"/>
                </a:solidFill>
              </a:rPr>
              <a:t>[=(x, </a:t>
            </a:r>
            <a:r>
              <a:rPr lang="en-US" sz="2200" dirty="0">
                <a:sym typeface="Wingdings" pitchFamily="2" charset="2"/>
              </a:rPr>
              <a:t>{</a:t>
            </a:r>
            <a:r>
              <a:rPr lang="en-US" sz="2200" i="1" dirty="0" err="1"/>
              <a:t>France</a:t>
            </a:r>
            <a:r>
              <a:rPr lang="en-US" sz="2200" baseline="-25000" dirty="0" err="1"/>
              <a:t>Name</a:t>
            </a:r>
            <a:r>
              <a:rPr lang="en-US" sz="2200" cap="small" dirty="0">
                <a:sym typeface="Wingdings" pitchFamily="2" charset="2"/>
              </a:rPr>
              <a:t>}</a:t>
            </a:r>
            <a:r>
              <a:rPr lang="en-US" sz="2200" cap="small" dirty="0">
                <a:solidFill>
                  <a:srgbClr val="264BFC"/>
                </a:solidFill>
                <a:sym typeface="Wingdings" pitchFamily="2" charset="2"/>
              </a:rPr>
              <a:t>)</a:t>
            </a:r>
            <a:r>
              <a:rPr lang="en-US" sz="2200" cap="small" dirty="0">
                <a:solidFill>
                  <a:srgbClr val="264BFC"/>
                </a:solidFill>
              </a:rPr>
              <a:t> &amp; </a:t>
            </a:r>
            <a:r>
              <a:rPr lang="en-US" sz="2200" dirty="0">
                <a:sym typeface="Wingdings" pitchFamily="2" charset="2"/>
              </a:rPr>
              <a:t></a:t>
            </a:r>
            <a:r>
              <a:rPr lang="en-US" sz="2200" dirty="0"/>
              <a:t> [</a:t>
            </a:r>
            <a:r>
              <a:rPr lang="en-US" sz="2200" i="1" dirty="0"/>
              <a:t>is hexagonal</a:t>
            </a:r>
            <a:r>
              <a:rPr lang="en-US" sz="2200" dirty="0"/>
              <a:t>]</a:t>
            </a:r>
            <a:r>
              <a:rPr lang="en-US" sz="2200" baseline="-25000" dirty="0" err="1"/>
              <a:t>VerbPhrase</a:t>
            </a:r>
            <a:r>
              <a:rPr lang="en-US" sz="2200" cap="small" dirty="0">
                <a:solidFill>
                  <a:srgbClr val="264BFC"/>
                </a:solidFill>
                <a:sym typeface="Wingdings" pitchFamily="2" charset="2"/>
              </a:rPr>
              <a:t>(x)] </a:t>
            </a:r>
            <a:r>
              <a:rPr lang="en-US" sz="2200" cap="small" dirty="0">
                <a:sym typeface="Wingdings" pitchFamily="2" charset="2"/>
              </a:rPr>
              <a:t></a:t>
            </a:r>
            <a:r>
              <a:rPr lang="en-US" sz="2200" cap="small" dirty="0"/>
              <a:t> </a:t>
            </a:r>
          </a:p>
          <a:p>
            <a:pPr marL="0" indent="0">
              <a:buNone/>
            </a:pPr>
            <a:r>
              <a:rPr lang="en-US" sz="2200" cap="small" dirty="0">
                <a:sym typeface="Symbol" pitchFamily="2" charset="2"/>
              </a:rPr>
              <a:t>		</a:t>
            </a:r>
            <a:r>
              <a:rPr lang="en-US" sz="2200" cap="small" dirty="0">
                <a:solidFill>
                  <a:srgbClr val="264BFC"/>
                </a:solidFill>
                <a:sym typeface="Symbol" pitchFamily="2" charset="2"/>
              </a:rPr>
              <a:t></a:t>
            </a:r>
            <a:r>
              <a:rPr lang="en-US" sz="2200" cap="small" dirty="0">
                <a:solidFill>
                  <a:srgbClr val="264BFC"/>
                </a:solidFill>
              </a:rPr>
              <a:t>x[=(x, </a:t>
            </a:r>
            <a:r>
              <a:rPr lang="en-US" sz="2200" cap="small" dirty="0" err="1">
                <a:solidFill>
                  <a:srgbClr val="264BFC"/>
                </a:solidFill>
                <a:sym typeface="Wingdings" pitchFamily="2" charset="2"/>
              </a:rPr>
              <a:t>France</a:t>
            </a:r>
            <a:r>
              <a:rPr lang="en-US" sz="2200" cap="small" baseline="-25000" dirty="0" err="1">
                <a:solidFill>
                  <a:srgbClr val="264BFC"/>
                </a:solidFill>
                <a:sym typeface="Wingdings" pitchFamily="2" charset="2"/>
              </a:rPr>
              <a:t>place</a:t>
            </a:r>
            <a:r>
              <a:rPr lang="en-US" sz="2200" cap="small" dirty="0">
                <a:solidFill>
                  <a:srgbClr val="264BFC"/>
                </a:solidFill>
                <a:sym typeface="Wingdings" pitchFamily="2" charset="2"/>
              </a:rPr>
              <a:t>)</a:t>
            </a:r>
            <a:r>
              <a:rPr lang="en-US" sz="2200" cap="small" dirty="0">
                <a:solidFill>
                  <a:srgbClr val="264BFC"/>
                </a:solidFill>
              </a:rPr>
              <a:t>        &amp;                        </a:t>
            </a:r>
            <a:r>
              <a:rPr lang="en-US" sz="2200" cap="small" dirty="0">
                <a:solidFill>
                  <a:srgbClr val="264BFC"/>
                </a:solidFill>
                <a:sym typeface="Wingdings" pitchFamily="2" charset="2"/>
              </a:rPr>
              <a:t>republic</a:t>
            </a:r>
            <a:r>
              <a:rPr lang="en-US" sz="2200" cap="small" dirty="0">
                <a:solidFill>
                  <a:srgbClr val="264BFC"/>
                </a:solidFill>
              </a:rPr>
              <a:t>(x)]</a:t>
            </a:r>
          </a:p>
          <a:p>
            <a:pPr marL="0" indent="0">
              <a:buNone/>
            </a:pPr>
            <a:r>
              <a:rPr lang="en-US" sz="2200" cap="small" dirty="0">
                <a:solidFill>
                  <a:srgbClr val="264BFC"/>
                </a:solidFill>
              </a:rPr>
              <a:t>	        </a:t>
            </a:r>
            <a:r>
              <a:rPr lang="en-US" sz="2200" cap="small" dirty="0">
                <a:solidFill>
                  <a:srgbClr val="264BFC"/>
                </a:solidFill>
                <a:sym typeface="Symbol" pitchFamily="2" charset="2"/>
              </a:rPr>
              <a:t></a:t>
            </a:r>
            <a:r>
              <a:rPr lang="en-US" sz="2200" cap="small" dirty="0">
                <a:solidFill>
                  <a:srgbClr val="264BFC"/>
                </a:solidFill>
              </a:rPr>
              <a:t>x[=(x, </a:t>
            </a:r>
            <a:r>
              <a:rPr lang="en-US" sz="2200" cap="small" dirty="0" err="1">
                <a:solidFill>
                  <a:srgbClr val="264BFC"/>
                </a:solidFill>
                <a:sym typeface="Wingdings" pitchFamily="2" charset="2"/>
              </a:rPr>
              <a:t>France</a:t>
            </a:r>
            <a:r>
              <a:rPr lang="en-US" sz="2200" cap="small" baseline="-25000" dirty="0" err="1">
                <a:solidFill>
                  <a:srgbClr val="264BFC"/>
                </a:solidFill>
                <a:sym typeface="Wingdings" pitchFamily="2" charset="2"/>
              </a:rPr>
              <a:t>polis</a:t>
            </a:r>
            <a:r>
              <a:rPr lang="en-US" sz="2200" cap="small" dirty="0">
                <a:solidFill>
                  <a:srgbClr val="264BFC"/>
                </a:solidFill>
                <a:sym typeface="Wingdings" pitchFamily="2" charset="2"/>
              </a:rPr>
              <a:t>)</a:t>
            </a:r>
            <a:r>
              <a:rPr lang="en-US" sz="2200" cap="small" dirty="0">
                <a:solidFill>
                  <a:srgbClr val="264BFC"/>
                </a:solidFill>
              </a:rPr>
              <a:t>        &amp;                         </a:t>
            </a:r>
            <a:r>
              <a:rPr lang="en-US" sz="2200" cap="small" dirty="0">
                <a:solidFill>
                  <a:srgbClr val="264BFC"/>
                </a:solidFill>
                <a:sym typeface="Wingdings" pitchFamily="2" charset="2"/>
              </a:rPr>
              <a:t>republic</a:t>
            </a:r>
            <a:r>
              <a:rPr lang="en-US" sz="2200" cap="small" dirty="0">
                <a:solidFill>
                  <a:srgbClr val="264BFC"/>
                </a:solidFill>
              </a:rPr>
              <a:t>(x)]</a:t>
            </a:r>
            <a:endParaRPr lang="en-US" sz="2200" cap="small" dirty="0">
              <a:solidFill>
                <a:srgbClr val="264BFC"/>
              </a:solidFill>
              <a:sym typeface="Symbol" pitchFamily="2" charset="2"/>
            </a:endParaRPr>
          </a:p>
        </p:txBody>
      </p:sp>
      <p:pic>
        <p:nvPicPr>
          <p:cNvPr id="4" name="Picture 3">
            <a:extLst>
              <a:ext uri="{FF2B5EF4-FFF2-40B4-BE49-F238E27FC236}">
                <a16:creationId xmlns:a16="http://schemas.microsoft.com/office/drawing/2014/main" id="{58A2CA03-B11F-1643-8275-D6957534111C}"/>
              </a:ext>
            </a:extLst>
          </p:cNvPr>
          <p:cNvPicPr>
            <a:picLocks noChangeAspect="1"/>
          </p:cNvPicPr>
          <p:nvPr/>
        </p:nvPicPr>
        <p:blipFill>
          <a:blip r:embed="rId2"/>
          <a:stretch>
            <a:fillRect/>
          </a:stretch>
        </p:blipFill>
        <p:spPr>
          <a:xfrm>
            <a:off x="8117972" y="5343525"/>
            <a:ext cx="998055" cy="1514475"/>
          </a:xfrm>
          <a:prstGeom prst="rect">
            <a:avLst/>
          </a:prstGeom>
        </p:spPr>
      </p:pic>
      <p:sp>
        <p:nvSpPr>
          <p:cNvPr id="6" name="TextBox 5">
            <a:extLst>
              <a:ext uri="{FF2B5EF4-FFF2-40B4-BE49-F238E27FC236}">
                <a16:creationId xmlns:a16="http://schemas.microsoft.com/office/drawing/2014/main" id="{43E71245-3145-D84A-AF28-B1E0E8EF4CF8}"/>
              </a:ext>
            </a:extLst>
          </p:cNvPr>
          <p:cNvSpPr txBox="1"/>
          <p:nvPr/>
        </p:nvSpPr>
        <p:spPr>
          <a:xfrm>
            <a:off x="5985164" y="2194687"/>
            <a:ext cx="2382717" cy="646331"/>
          </a:xfrm>
          <a:prstGeom prst="rect">
            <a:avLst/>
          </a:prstGeom>
          <a:noFill/>
        </p:spPr>
        <p:txBody>
          <a:bodyPr wrap="square" rtlCol="0">
            <a:spAutoFit/>
          </a:bodyPr>
          <a:lstStyle/>
          <a:p>
            <a:r>
              <a:rPr lang="en-US" dirty="0"/>
              <a:t>London/</a:t>
            </a:r>
            <a:r>
              <a:rPr lang="en-US" dirty="0" err="1"/>
              <a:t>Londres</a:t>
            </a:r>
            <a:endParaRPr lang="en-US" dirty="0"/>
          </a:p>
          <a:p>
            <a:r>
              <a:rPr lang="en-US" dirty="0"/>
              <a:t>Jerusalem/al-Quds</a:t>
            </a:r>
          </a:p>
        </p:txBody>
      </p:sp>
      <p:pic>
        <p:nvPicPr>
          <p:cNvPr id="10" name="Picture 9" descr="chomsky.jpg">
            <a:extLst>
              <a:ext uri="{FF2B5EF4-FFF2-40B4-BE49-F238E27FC236}">
                <a16:creationId xmlns:a16="http://schemas.microsoft.com/office/drawing/2014/main" id="{F5295DD3-300E-FA4F-A8DF-AA56E3445644}"/>
              </a:ext>
            </a:extLst>
          </p:cNvPr>
          <p:cNvPicPr>
            <a:picLocks noChangeAspect="1"/>
          </p:cNvPicPr>
          <p:nvPr/>
        </p:nvPicPr>
        <p:blipFill>
          <a:blip r:embed="rId3"/>
          <a:stretch>
            <a:fillRect/>
          </a:stretch>
        </p:blipFill>
        <p:spPr>
          <a:xfrm>
            <a:off x="7879111" y="1578195"/>
            <a:ext cx="1262823" cy="1262823"/>
          </a:xfrm>
          <a:prstGeom prst="rect">
            <a:avLst/>
          </a:prstGeom>
        </p:spPr>
      </p:pic>
    </p:spTree>
    <p:extLst>
      <p:ext uri="{BB962C8B-B14F-4D97-AF65-F5344CB8AC3E}">
        <p14:creationId xmlns:p14="http://schemas.microsoft.com/office/powerpoint/2010/main" val="359068688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 fill="hold"/>
                                        <p:tgtEl>
                                          <p:spTgt spid="3">
                                            <p:txEl>
                                              <p:pRg st="6" end="6"/>
                                            </p:txEl>
                                          </p:spTgt>
                                        </p:tgtEl>
                                        <p:attrNameLst>
                                          <p:attrName>style.color</p:attrName>
                                        </p:attrNameLst>
                                      </p:cBhvr>
                                      <p:to>
                                        <a:srgbClr val="00BA3D"/>
                                      </p:to>
                                    </p:animClr>
                                  </p:childTnLst>
                                </p:cTn>
                              </p:par>
                              <p:par>
                                <p:cTn id="35" presetID="3" presetClass="emph" presetSubtype="2" fill="hold" nodeType="withEffect">
                                  <p:stCondLst>
                                    <p:cond delay="0"/>
                                  </p:stCondLst>
                                  <p:childTnLst>
                                    <p:animClr clrSpc="rgb" dir="cw">
                                      <p:cBhvr override="childStyle">
                                        <p:cTn id="36" dur="200" fill="hold"/>
                                        <p:tgtEl>
                                          <p:spTgt spid="3">
                                            <p:txEl>
                                              <p:pRg st="7" end="7"/>
                                            </p:txEl>
                                          </p:spTgt>
                                        </p:tgtEl>
                                        <p:attrNameLst>
                                          <p:attrName>style.color</p:attrName>
                                        </p:attrNameLst>
                                      </p:cBhvr>
                                      <p:to>
                                        <a:srgbClr val="EA625F"/>
                                      </p:to>
                                    </p:animClr>
                                  </p:childTnLst>
                                </p:cTn>
                              </p:par>
                              <p:par>
                                <p:cTn id="37" presetID="32" presetClass="emph" presetSubtype="0" fill="hold" nodeType="withEffect">
                                  <p:stCondLst>
                                    <p:cond delay="0"/>
                                  </p:stCondLst>
                                  <p:childTnLst>
                                    <p:animRot by="120000">
                                      <p:cBhvr>
                                        <p:cTn id="38" dur="100" fill="hold">
                                          <p:stCondLst>
                                            <p:cond delay="0"/>
                                          </p:stCondLst>
                                        </p:cTn>
                                        <p:tgtEl>
                                          <p:spTgt spid="3">
                                            <p:txEl>
                                              <p:pRg st="7" end="7"/>
                                            </p:txEl>
                                          </p:spTgt>
                                        </p:tgtEl>
                                        <p:attrNameLst>
                                          <p:attrName>r</p:attrName>
                                        </p:attrNameLst>
                                      </p:cBhvr>
                                    </p:animRot>
                                    <p:animRot by="-240000">
                                      <p:cBhvr>
                                        <p:cTn id="39" dur="200" fill="hold">
                                          <p:stCondLst>
                                            <p:cond delay="200"/>
                                          </p:stCondLst>
                                        </p:cTn>
                                        <p:tgtEl>
                                          <p:spTgt spid="3">
                                            <p:txEl>
                                              <p:pRg st="7" end="7"/>
                                            </p:txEl>
                                          </p:spTgt>
                                        </p:tgtEl>
                                        <p:attrNameLst>
                                          <p:attrName>r</p:attrName>
                                        </p:attrNameLst>
                                      </p:cBhvr>
                                    </p:animRot>
                                    <p:animRot by="240000">
                                      <p:cBhvr>
                                        <p:cTn id="40" dur="200" fill="hold">
                                          <p:stCondLst>
                                            <p:cond delay="400"/>
                                          </p:stCondLst>
                                        </p:cTn>
                                        <p:tgtEl>
                                          <p:spTgt spid="3">
                                            <p:txEl>
                                              <p:pRg st="7" end="7"/>
                                            </p:txEl>
                                          </p:spTgt>
                                        </p:tgtEl>
                                        <p:attrNameLst>
                                          <p:attrName>r</p:attrName>
                                        </p:attrNameLst>
                                      </p:cBhvr>
                                    </p:animRot>
                                    <p:animRot by="-240000">
                                      <p:cBhvr>
                                        <p:cTn id="41" dur="200" fill="hold">
                                          <p:stCondLst>
                                            <p:cond delay="600"/>
                                          </p:stCondLst>
                                        </p:cTn>
                                        <p:tgtEl>
                                          <p:spTgt spid="3">
                                            <p:txEl>
                                              <p:pRg st="7" end="7"/>
                                            </p:txEl>
                                          </p:spTgt>
                                        </p:tgtEl>
                                        <p:attrNameLst>
                                          <p:attrName>r</p:attrName>
                                        </p:attrNameLst>
                                      </p:cBhvr>
                                    </p:animRot>
                                    <p:animRot by="120000">
                                      <p:cBhvr>
                                        <p:cTn id="42" dur="200" fill="hold">
                                          <p:stCondLst>
                                            <p:cond delay="800"/>
                                          </p:stCondLst>
                                        </p:cTn>
                                        <p:tgtEl>
                                          <p:spTgt spid="3">
                                            <p:txEl>
                                              <p:pRg st="7" end="7"/>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nodeType="clickEffect">
                                  <p:stCondLst>
                                    <p:cond delay="0"/>
                                  </p:stCondLst>
                                  <p:childTnLst>
                                    <p:animClr clrSpc="rgb" dir="cw">
                                      <p:cBhvr override="childStyle">
                                        <p:cTn id="56" dur="200" fill="hold"/>
                                        <p:tgtEl>
                                          <p:spTgt spid="3">
                                            <p:txEl>
                                              <p:pRg st="10" end="10"/>
                                            </p:txEl>
                                          </p:spTgt>
                                        </p:tgtEl>
                                        <p:attrNameLst>
                                          <p:attrName>style.color</p:attrName>
                                        </p:attrNameLst>
                                      </p:cBhvr>
                                      <p:to>
                                        <a:schemeClr val="accent2"/>
                                      </p:to>
                                    </p:animClr>
                                  </p:childTnLst>
                                </p:cTn>
                              </p:par>
                              <p:par>
                                <p:cTn id="57" presetID="3" presetClass="emph" presetSubtype="2" fill="hold" nodeType="withEffect">
                                  <p:stCondLst>
                                    <p:cond delay="0"/>
                                  </p:stCondLst>
                                  <p:childTnLst>
                                    <p:animClr clrSpc="rgb" dir="cw">
                                      <p:cBhvr override="childStyle">
                                        <p:cTn id="58" dur="200" fill="hold"/>
                                        <p:tgtEl>
                                          <p:spTgt spid="3">
                                            <p:txEl>
                                              <p:pRg st="11" end="11"/>
                                            </p:txEl>
                                          </p:spTgt>
                                        </p:tgtEl>
                                        <p:attrNameLst>
                                          <p:attrName>style.color</p:attrName>
                                        </p:attrNameLst>
                                      </p:cBhvr>
                                      <p:to>
                                        <a:srgbClr val="00BA3D"/>
                                      </p:to>
                                    </p:animClr>
                                  </p:childTnLst>
                                </p:cTn>
                              </p:par>
                              <p:par>
                                <p:cTn id="59" presetID="32" presetClass="emph" presetSubtype="0" fill="hold" nodeType="withEffect">
                                  <p:stCondLst>
                                    <p:cond delay="0"/>
                                  </p:stCondLst>
                                  <p:childTnLst>
                                    <p:animRot by="120000">
                                      <p:cBhvr>
                                        <p:cTn id="60" dur="100" fill="hold">
                                          <p:stCondLst>
                                            <p:cond delay="0"/>
                                          </p:stCondLst>
                                        </p:cTn>
                                        <p:tgtEl>
                                          <p:spTgt spid="3">
                                            <p:txEl>
                                              <p:pRg st="10" end="10"/>
                                            </p:txEl>
                                          </p:spTgt>
                                        </p:tgtEl>
                                        <p:attrNameLst>
                                          <p:attrName>r</p:attrName>
                                        </p:attrNameLst>
                                      </p:cBhvr>
                                    </p:animRot>
                                    <p:animRot by="-240000">
                                      <p:cBhvr>
                                        <p:cTn id="61" dur="200" fill="hold">
                                          <p:stCondLst>
                                            <p:cond delay="200"/>
                                          </p:stCondLst>
                                        </p:cTn>
                                        <p:tgtEl>
                                          <p:spTgt spid="3">
                                            <p:txEl>
                                              <p:pRg st="10" end="10"/>
                                            </p:txEl>
                                          </p:spTgt>
                                        </p:tgtEl>
                                        <p:attrNameLst>
                                          <p:attrName>r</p:attrName>
                                        </p:attrNameLst>
                                      </p:cBhvr>
                                    </p:animRot>
                                    <p:animRot by="240000">
                                      <p:cBhvr>
                                        <p:cTn id="62" dur="200" fill="hold">
                                          <p:stCondLst>
                                            <p:cond delay="400"/>
                                          </p:stCondLst>
                                        </p:cTn>
                                        <p:tgtEl>
                                          <p:spTgt spid="3">
                                            <p:txEl>
                                              <p:pRg st="10" end="10"/>
                                            </p:txEl>
                                          </p:spTgt>
                                        </p:tgtEl>
                                        <p:attrNameLst>
                                          <p:attrName>r</p:attrName>
                                        </p:attrNameLst>
                                      </p:cBhvr>
                                    </p:animRot>
                                    <p:animRot by="-240000">
                                      <p:cBhvr>
                                        <p:cTn id="63" dur="200" fill="hold">
                                          <p:stCondLst>
                                            <p:cond delay="600"/>
                                          </p:stCondLst>
                                        </p:cTn>
                                        <p:tgtEl>
                                          <p:spTgt spid="3">
                                            <p:txEl>
                                              <p:pRg st="10" end="10"/>
                                            </p:txEl>
                                          </p:spTgt>
                                        </p:tgtEl>
                                        <p:attrNameLst>
                                          <p:attrName>r</p:attrName>
                                        </p:attrNameLst>
                                      </p:cBhvr>
                                    </p:animRot>
                                    <p:animRot by="120000">
                                      <p:cBhvr>
                                        <p:cTn id="64" dur="200" fill="hold">
                                          <p:stCondLst>
                                            <p:cond delay="800"/>
                                          </p:stCondLst>
                                        </p:cTn>
                                        <p:tgtEl>
                                          <p:spTgt spid="3">
                                            <p:txEl>
                                              <p:pRg st="10" end="10"/>
                                            </p:txEl>
                                          </p:spTgt>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198783" y="29818"/>
            <a:ext cx="8945217" cy="1143000"/>
          </a:xfrm>
        </p:spPr>
        <p:txBody>
          <a:bodyPr>
            <a:normAutofit/>
          </a:bodyPr>
          <a:lstStyle/>
          <a:p>
            <a:r>
              <a:rPr lang="en-US" sz="3200" dirty="0"/>
              <a:t>Meanings as Instructions for How to Build </a:t>
            </a:r>
            <a:r>
              <a:rPr lang="en-US" sz="3200" dirty="0">
                <a:solidFill>
                  <a:srgbClr val="264BFC"/>
                </a:solidFill>
              </a:rPr>
              <a:t>Concepts</a:t>
            </a:r>
            <a:endParaRPr lang="en-US" sz="3200" dirty="0"/>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510208" y="1275522"/>
            <a:ext cx="8229600" cy="5436220"/>
          </a:xfrm>
        </p:spPr>
        <p:txBody>
          <a:bodyPr>
            <a:normAutofit/>
          </a:bodyPr>
          <a:lstStyle/>
          <a:p>
            <a:pPr marL="0" indent="0">
              <a:spcBef>
                <a:spcPts val="1200"/>
              </a:spcBef>
              <a:buNone/>
            </a:pPr>
            <a:r>
              <a:rPr lang="en-US" sz="2200" dirty="0">
                <a:sym typeface="Symbol" pitchFamily="2" charset="2"/>
              </a:rPr>
              <a:t>*  </a:t>
            </a:r>
            <a:r>
              <a:rPr lang="en-US" sz="2200" i="1" dirty="0" err="1">
                <a:sym typeface="Symbol" pitchFamily="2" charset="2"/>
              </a:rPr>
              <a:t>Hesperus</a:t>
            </a:r>
            <a:r>
              <a:rPr lang="en-US" sz="2200" baseline="-25000" dirty="0" err="1"/>
              <a:t>Name</a:t>
            </a:r>
            <a:r>
              <a:rPr lang="en-US" sz="2200" dirty="0"/>
              <a:t> </a:t>
            </a:r>
            <a:r>
              <a:rPr lang="en-US" sz="2200" dirty="0">
                <a:sym typeface="Wingdings" pitchFamily="2" charset="2"/>
              </a:rPr>
              <a:t> </a:t>
            </a:r>
            <a:r>
              <a:rPr lang="en-US" sz="2200" cap="small" dirty="0">
                <a:solidFill>
                  <a:srgbClr val="264BFC"/>
                </a:solidFill>
                <a:sym typeface="Wingdings" pitchFamily="2" charset="2"/>
              </a:rPr>
              <a:t>Hesperus</a:t>
            </a:r>
            <a:r>
              <a:rPr lang="en-US" sz="2200" cap="small" dirty="0">
                <a:solidFill>
                  <a:srgbClr val="264BFC"/>
                </a:solidFill>
              </a:rPr>
              <a:t> &amp; =(</a:t>
            </a:r>
            <a:r>
              <a:rPr lang="en-US" sz="2200" cap="small" dirty="0">
                <a:solidFill>
                  <a:srgbClr val="264BFC"/>
                </a:solidFill>
                <a:sym typeface="Wingdings" pitchFamily="2" charset="2"/>
              </a:rPr>
              <a:t>Hesperus</a:t>
            </a:r>
            <a:r>
              <a:rPr lang="en-US" sz="2200" cap="small" dirty="0">
                <a:solidFill>
                  <a:srgbClr val="264BFC"/>
                </a:solidFill>
              </a:rPr>
              <a:t>, </a:t>
            </a:r>
            <a:r>
              <a:rPr lang="en-US" sz="2200" cap="small" dirty="0">
                <a:solidFill>
                  <a:srgbClr val="264BFC"/>
                </a:solidFill>
                <a:sym typeface="Wingdings" pitchFamily="2" charset="2"/>
              </a:rPr>
              <a:t>Phosphorus</a:t>
            </a:r>
            <a:r>
              <a:rPr lang="en-US" sz="2200" cap="small" dirty="0">
                <a:solidFill>
                  <a:srgbClr val="264BFC"/>
                </a:solidFill>
              </a:rPr>
              <a:t>)</a:t>
            </a:r>
          </a:p>
          <a:p>
            <a:pPr marL="0" indent="0">
              <a:spcBef>
                <a:spcPts val="1200"/>
              </a:spcBef>
              <a:buNone/>
            </a:pPr>
            <a:r>
              <a:rPr lang="en-US" sz="2200" dirty="0">
                <a:sym typeface="Symbol" pitchFamily="2" charset="2"/>
              </a:rPr>
              <a:t>*  </a:t>
            </a:r>
            <a:r>
              <a:rPr lang="en-US" sz="2200" i="1" dirty="0" err="1"/>
              <a:t>Hesperus</a:t>
            </a:r>
            <a:r>
              <a:rPr lang="en-US" sz="2200" baseline="-25000" dirty="0" err="1"/>
              <a:t>Name</a:t>
            </a:r>
            <a:r>
              <a:rPr lang="en-US" sz="2200" dirty="0"/>
              <a:t> </a:t>
            </a:r>
            <a:r>
              <a:rPr lang="en-US" sz="2200" dirty="0">
                <a:sym typeface="Wingdings" pitchFamily="2" charset="2"/>
              </a:rPr>
              <a:t> </a:t>
            </a:r>
            <a:r>
              <a:rPr lang="en-US" sz="2200" cap="small" dirty="0">
                <a:solidFill>
                  <a:srgbClr val="264BFC"/>
                </a:solidFill>
                <a:sym typeface="Wingdings" pitchFamily="2" charset="2"/>
              </a:rPr>
              <a:t>Phosphorus</a:t>
            </a:r>
          </a:p>
          <a:p>
            <a:pPr marL="0" indent="0">
              <a:spcBef>
                <a:spcPts val="1200"/>
              </a:spcBef>
              <a:buNone/>
            </a:pPr>
            <a:r>
              <a:rPr lang="en-US" sz="2200" dirty="0">
                <a:sym typeface="Symbol" pitchFamily="2" charset="2"/>
              </a:rPr>
              <a:t>✓ </a:t>
            </a:r>
            <a:r>
              <a:rPr lang="en-US" sz="2200" i="1" dirty="0" err="1">
                <a:sym typeface="Symbol" pitchFamily="2" charset="2"/>
              </a:rPr>
              <a:t>Hesperus</a:t>
            </a:r>
            <a:r>
              <a:rPr lang="en-US" sz="2200" baseline="-25000" dirty="0" err="1"/>
              <a:t>Name</a:t>
            </a:r>
            <a:r>
              <a:rPr lang="en-US" sz="2200" dirty="0"/>
              <a:t> </a:t>
            </a:r>
            <a:r>
              <a:rPr lang="en-US" sz="2200" dirty="0">
                <a:sym typeface="Wingdings" pitchFamily="2" charset="2"/>
              </a:rPr>
              <a:t> </a:t>
            </a:r>
            <a:r>
              <a:rPr lang="en-US" sz="2200" cap="small" dirty="0">
                <a:solidFill>
                  <a:srgbClr val="264BFC"/>
                </a:solidFill>
                <a:sym typeface="Wingdings" pitchFamily="2" charset="2"/>
              </a:rPr>
              <a:t>Hesperus</a:t>
            </a:r>
          </a:p>
          <a:p>
            <a:pPr marL="0" indent="0">
              <a:spcBef>
                <a:spcPts val="1200"/>
              </a:spcBef>
              <a:buNone/>
            </a:pPr>
            <a:r>
              <a:rPr lang="en-US" sz="2200" dirty="0">
                <a:sym typeface="Symbol" pitchFamily="2" charset="2"/>
              </a:rPr>
              <a:t>✓    </a:t>
            </a:r>
            <a:r>
              <a:rPr lang="en-US" sz="2200" i="1" dirty="0" err="1">
                <a:sym typeface="Symbol" pitchFamily="2" charset="2"/>
              </a:rPr>
              <a:t>France</a:t>
            </a:r>
            <a:r>
              <a:rPr lang="en-US" sz="2200" baseline="-25000" dirty="0" err="1"/>
              <a:t>Name</a:t>
            </a:r>
            <a:r>
              <a:rPr lang="en-US" sz="2200" dirty="0"/>
              <a:t> </a:t>
            </a:r>
            <a:r>
              <a:rPr lang="en-US" sz="2200" dirty="0">
                <a:sym typeface="Wingdings" pitchFamily="2" charset="2"/>
              </a:rPr>
              <a:t> </a:t>
            </a:r>
            <a:r>
              <a:rPr lang="en-US" sz="2200" cap="small" dirty="0" err="1">
                <a:solidFill>
                  <a:srgbClr val="264BFC"/>
                </a:solidFill>
                <a:sym typeface="Wingdings" pitchFamily="2" charset="2"/>
              </a:rPr>
              <a:t>France</a:t>
            </a:r>
            <a:r>
              <a:rPr lang="en-US" sz="2200" cap="small" baseline="-25000" dirty="0" err="1">
                <a:solidFill>
                  <a:srgbClr val="264BFC"/>
                </a:solidFill>
                <a:sym typeface="Wingdings" pitchFamily="2" charset="2"/>
              </a:rPr>
              <a:t>place</a:t>
            </a:r>
            <a:r>
              <a:rPr lang="en-US" sz="2200" cap="small" dirty="0">
                <a:sym typeface="Wingdings" pitchFamily="2" charset="2"/>
              </a:rPr>
              <a:t>, … ,</a:t>
            </a:r>
            <a:r>
              <a:rPr lang="en-US" sz="2200" cap="small" dirty="0">
                <a:solidFill>
                  <a:srgbClr val="264BFC"/>
                </a:solidFill>
                <a:sym typeface="Wingdings" pitchFamily="2" charset="2"/>
              </a:rPr>
              <a:t> </a:t>
            </a:r>
            <a:r>
              <a:rPr lang="en-US" sz="2200" cap="small" dirty="0" err="1">
                <a:solidFill>
                  <a:srgbClr val="264BFC"/>
                </a:solidFill>
                <a:sym typeface="Wingdings" pitchFamily="2" charset="2"/>
              </a:rPr>
              <a:t>France</a:t>
            </a:r>
            <a:r>
              <a:rPr lang="en-US" sz="2200" cap="small" baseline="-25000" dirty="0" err="1">
                <a:solidFill>
                  <a:srgbClr val="264BFC"/>
                </a:solidFill>
                <a:sym typeface="Wingdings" pitchFamily="2" charset="2"/>
              </a:rPr>
              <a:t>polis</a:t>
            </a:r>
            <a:r>
              <a:rPr lang="en-US" sz="2200" cap="small" dirty="0">
                <a:solidFill>
                  <a:srgbClr val="264BFC"/>
                </a:solidFill>
                <a:sym typeface="Wingdings" pitchFamily="2" charset="2"/>
              </a:rPr>
              <a:t> </a:t>
            </a:r>
            <a:endParaRPr lang="en-US" sz="2200" dirty="0">
              <a:sym typeface="Symbol" pitchFamily="2" charset="2"/>
            </a:endParaRPr>
          </a:p>
          <a:p>
            <a:pPr marL="0" indent="0">
              <a:spcBef>
                <a:spcPts val="1200"/>
              </a:spcBef>
              <a:buNone/>
            </a:pPr>
            <a:endParaRPr lang="en-US" sz="2200" cap="small" dirty="0">
              <a:solidFill>
                <a:srgbClr val="264BFC"/>
              </a:solidFill>
            </a:endParaRPr>
          </a:p>
          <a:p>
            <a:pPr marL="0" indent="0">
              <a:spcBef>
                <a:spcPts val="3000"/>
              </a:spcBef>
              <a:buNone/>
            </a:pPr>
            <a:r>
              <a:rPr lang="en-US" sz="2200" dirty="0">
                <a:sym typeface="Symbol" pitchFamily="2" charset="2"/>
              </a:rPr>
              <a:t>✓ </a:t>
            </a:r>
            <a:r>
              <a:rPr lang="en-US" sz="2200" dirty="0"/>
              <a:t>[</a:t>
            </a:r>
            <a:r>
              <a:rPr lang="en-US" sz="2200" i="1" dirty="0"/>
              <a:t>what</a:t>
            </a:r>
            <a:r>
              <a:rPr lang="en-US" sz="2200" i="1" baseline="-25000" dirty="0"/>
              <a:t>1 </a:t>
            </a:r>
            <a:r>
              <a:rPr lang="en-US" sz="2200" baseline="-25000" dirty="0"/>
              <a:t> </a:t>
            </a:r>
            <a:r>
              <a:rPr lang="en-US" sz="2200" dirty="0"/>
              <a:t>[</a:t>
            </a:r>
            <a:r>
              <a:rPr lang="en-US" sz="2200" i="1" dirty="0"/>
              <a:t>Bert saw </a:t>
            </a:r>
            <a:r>
              <a:rPr lang="en-US" sz="2200" dirty="0"/>
              <a:t>t</a:t>
            </a:r>
            <a:r>
              <a:rPr lang="en-US" sz="2200" i="1" baseline="-25000" dirty="0"/>
              <a:t>1</a:t>
            </a:r>
            <a:r>
              <a:rPr lang="en-US" sz="2200" dirty="0"/>
              <a:t>]</a:t>
            </a:r>
            <a:r>
              <a:rPr lang="en-US" sz="2200" baseline="-25000" dirty="0"/>
              <a:t>Sentence</a:t>
            </a:r>
            <a:r>
              <a:rPr lang="en-US" sz="2200" dirty="0"/>
              <a:t>]</a:t>
            </a:r>
            <a:r>
              <a:rPr lang="en-US" sz="2200" baseline="-25000" dirty="0" err="1"/>
              <a:t>RelClause</a:t>
            </a:r>
            <a:r>
              <a:rPr lang="en-US" sz="2200" dirty="0"/>
              <a:t> </a:t>
            </a:r>
            <a:r>
              <a:rPr lang="en-US" sz="2200" dirty="0">
                <a:sym typeface="Wingdings" pitchFamily="2" charset="2"/>
              </a:rPr>
              <a:t>  … </a:t>
            </a:r>
            <a:r>
              <a:rPr lang="en-US" sz="2200" cap="small" dirty="0">
                <a:sym typeface="Wingdings" pitchFamily="2" charset="2"/>
              </a:rPr>
              <a:t></a:t>
            </a:r>
            <a:endParaRPr lang="en-US" sz="2200" cap="small" dirty="0">
              <a:solidFill>
                <a:srgbClr val="264BFC"/>
              </a:solidFill>
              <a:sym typeface="Symbol" pitchFamily="2" charset="2"/>
            </a:endParaRPr>
          </a:p>
          <a:p>
            <a:pPr marL="0" indent="0">
              <a:spcBef>
                <a:spcPts val="900"/>
              </a:spcBef>
              <a:buNone/>
            </a:pPr>
            <a:r>
              <a:rPr lang="en-US" sz="2200" cap="small" dirty="0">
                <a:solidFill>
                  <a:srgbClr val="264BFC"/>
                </a:solidFill>
                <a:sym typeface="Symbol" pitchFamily="2" charset="2"/>
              </a:rPr>
              <a:t>		e</a:t>
            </a:r>
            <a:r>
              <a:rPr lang="en-US" sz="2200" cap="small" dirty="0">
                <a:solidFill>
                  <a:srgbClr val="264BFC"/>
                </a:solidFill>
              </a:rPr>
              <a:t>[before(e, </a:t>
            </a:r>
            <a:r>
              <a:rPr lang="en-US" sz="2200" cap="small" dirty="0">
                <a:solidFill>
                  <a:srgbClr val="264BFC"/>
                </a:solidFill>
                <a:sym typeface="Symbol" pitchFamily="2" charset="2"/>
              </a:rPr>
              <a:t>A(</a:t>
            </a:r>
            <a:r>
              <a:rPr lang="en-US" sz="2200" i="1" cap="small" dirty="0">
                <a:solidFill>
                  <a:srgbClr val="264BFC"/>
                </a:solidFill>
                <a:sym typeface="Symbol" pitchFamily="2" charset="2"/>
              </a:rPr>
              <a:t>time</a:t>
            </a:r>
            <a:r>
              <a:rPr lang="en-US" sz="2200" cap="small" dirty="0">
                <a:solidFill>
                  <a:srgbClr val="264BFC"/>
                </a:solidFill>
                <a:sym typeface="Symbol" pitchFamily="2" charset="2"/>
              </a:rPr>
              <a:t>)) &amp; </a:t>
            </a:r>
            <a:r>
              <a:rPr lang="en-US" sz="2200" cap="small" dirty="0" err="1">
                <a:solidFill>
                  <a:srgbClr val="264BFC"/>
                </a:solidFill>
                <a:sym typeface="Symbol" pitchFamily="2" charset="2"/>
              </a:rPr>
              <a:t>SeeingByOf</a:t>
            </a:r>
            <a:r>
              <a:rPr lang="en-US" sz="2200" cap="small" dirty="0">
                <a:solidFill>
                  <a:srgbClr val="264BFC"/>
                </a:solidFill>
                <a:sym typeface="Symbol" pitchFamily="2" charset="2"/>
              </a:rPr>
              <a:t>(e, </a:t>
            </a:r>
            <a:r>
              <a:rPr lang="en-US" sz="2200" cap="small" dirty="0" err="1">
                <a:solidFill>
                  <a:srgbClr val="264BFC"/>
                </a:solidFill>
                <a:sym typeface="Symbol" pitchFamily="2" charset="2"/>
              </a:rPr>
              <a:t>bert</a:t>
            </a:r>
            <a:r>
              <a:rPr lang="en-US" sz="2200" cap="small" dirty="0">
                <a:solidFill>
                  <a:srgbClr val="264BFC"/>
                </a:solidFill>
                <a:sym typeface="Symbol" pitchFamily="2" charset="2"/>
              </a:rPr>
              <a:t>, x)]</a:t>
            </a:r>
          </a:p>
        </p:txBody>
      </p:sp>
      <p:sp>
        <p:nvSpPr>
          <p:cNvPr id="5" name="TextBox 4">
            <a:extLst>
              <a:ext uri="{FF2B5EF4-FFF2-40B4-BE49-F238E27FC236}">
                <a16:creationId xmlns:a16="http://schemas.microsoft.com/office/drawing/2014/main" id="{7B5C6BEE-D748-1447-9FB7-B2901FFB5337}"/>
              </a:ext>
            </a:extLst>
          </p:cNvPr>
          <p:cNvSpPr txBox="1"/>
          <p:nvPr/>
        </p:nvSpPr>
        <p:spPr>
          <a:xfrm>
            <a:off x="6886296" y="1275522"/>
            <a:ext cx="2310712" cy="1061829"/>
          </a:xfrm>
          <a:prstGeom prst="rect">
            <a:avLst/>
          </a:prstGeom>
          <a:noFill/>
        </p:spPr>
        <p:txBody>
          <a:bodyPr wrap="square" rtlCol="0">
            <a:spAutoFit/>
          </a:bodyPr>
          <a:lstStyle/>
          <a:p>
            <a:r>
              <a:rPr lang="en-US" sz="2100" dirty="0">
                <a:solidFill>
                  <a:srgbClr val="264BFC"/>
                </a:solidFill>
              </a:rPr>
              <a:t>  </a:t>
            </a:r>
            <a:r>
              <a:rPr lang="en-US" sz="2100" dirty="0">
                <a:solidFill>
                  <a:srgbClr val="FF0000"/>
                </a:solidFill>
              </a:rPr>
              <a:t>You can stipulate  </a:t>
            </a:r>
          </a:p>
          <a:p>
            <a:r>
              <a:rPr lang="en-US" sz="2100" dirty="0">
                <a:solidFill>
                  <a:srgbClr val="FF0000"/>
                </a:solidFill>
              </a:rPr>
              <a:t>     that this isn’t a    </a:t>
            </a:r>
          </a:p>
          <a:p>
            <a:r>
              <a:rPr lang="en-US" sz="2100" dirty="0">
                <a:solidFill>
                  <a:srgbClr val="FF0000"/>
                </a:solidFill>
              </a:rPr>
              <a:t>   “real semantics”</a:t>
            </a:r>
          </a:p>
        </p:txBody>
      </p:sp>
      <p:pic>
        <p:nvPicPr>
          <p:cNvPr id="7" name="Picture 6">
            <a:extLst>
              <a:ext uri="{FF2B5EF4-FFF2-40B4-BE49-F238E27FC236}">
                <a16:creationId xmlns:a16="http://schemas.microsoft.com/office/drawing/2014/main" id="{B34C2BD0-F74F-774D-A6E8-D587B7E13BA4}"/>
              </a:ext>
            </a:extLst>
          </p:cNvPr>
          <p:cNvPicPr>
            <a:picLocks noChangeAspect="1"/>
          </p:cNvPicPr>
          <p:nvPr/>
        </p:nvPicPr>
        <p:blipFill>
          <a:blip r:embed="rId2"/>
          <a:stretch>
            <a:fillRect/>
          </a:stretch>
        </p:blipFill>
        <p:spPr>
          <a:xfrm>
            <a:off x="7542624" y="2399518"/>
            <a:ext cx="1074638" cy="1332816"/>
          </a:xfrm>
          <a:prstGeom prst="rect">
            <a:avLst/>
          </a:prstGeom>
        </p:spPr>
      </p:pic>
      <p:sp>
        <p:nvSpPr>
          <p:cNvPr id="9" name="TextBox 8">
            <a:extLst>
              <a:ext uri="{FF2B5EF4-FFF2-40B4-BE49-F238E27FC236}">
                <a16:creationId xmlns:a16="http://schemas.microsoft.com/office/drawing/2014/main" id="{BAB52DCE-438C-A641-B8EE-2BAC697B899C}"/>
              </a:ext>
            </a:extLst>
          </p:cNvPr>
          <p:cNvSpPr txBox="1"/>
          <p:nvPr/>
        </p:nvSpPr>
        <p:spPr>
          <a:xfrm>
            <a:off x="6749712" y="3812272"/>
            <a:ext cx="2447296" cy="1384995"/>
          </a:xfrm>
          <a:prstGeom prst="rect">
            <a:avLst/>
          </a:prstGeom>
          <a:noFill/>
        </p:spPr>
        <p:txBody>
          <a:bodyPr wrap="square" rtlCol="0">
            <a:spAutoFit/>
          </a:bodyPr>
          <a:lstStyle/>
          <a:p>
            <a:pPr algn="ctr"/>
            <a:r>
              <a:rPr lang="en-US" sz="2100" dirty="0">
                <a:solidFill>
                  <a:srgbClr val="FF0000"/>
                </a:solidFill>
              </a:rPr>
              <a:t>But then maybe </a:t>
            </a:r>
          </a:p>
          <a:p>
            <a:pPr algn="ctr"/>
            <a:r>
              <a:rPr lang="en-US" sz="2100" dirty="0">
                <a:solidFill>
                  <a:srgbClr val="FF0000"/>
                </a:solidFill>
              </a:rPr>
              <a:t>a theory of meaning </a:t>
            </a:r>
          </a:p>
          <a:p>
            <a:pPr algn="ctr"/>
            <a:r>
              <a:rPr lang="en-US" sz="2100" dirty="0">
                <a:solidFill>
                  <a:srgbClr val="FF0000"/>
                </a:solidFill>
              </a:rPr>
              <a:t>(for a Slang) isn’t a </a:t>
            </a:r>
          </a:p>
          <a:p>
            <a:pPr algn="ctr"/>
            <a:r>
              <a:rPr lang="en-US" sz="2100" dirty="0">
                <a:solidFill>
                  <a:srgbClr val="FF0000"/>
                </a:solidFill>
              </a:rPr>
              <a:t>    “real semantics”</a:t>
            </a:r>
          </a:p>
        </p:txBody>
      </p:sp>
      <p:sp>
        <p:nvSpPr>
          <p:cNvPr id="8" name="TextBox 7">
            <a:extLst>
              <a:ext uri="{FF2B5EF4-FFF2-40B4-BE49-F238E27FC236}">
                <a16:creationId xmlns:a16="http://schemas.microsoft.com/office/drawing/2014/main" id="{A48F6353-BE6E-9642-8540-7F97AB478AD9}"/>
              </a:ext>
            </a:extLst>
          </p:cNvPr>
          <p:cNvSpPr txBox="1"/>
          <p:nvPr/>
        </p:nvSpPr>
        <p:spPr>
          <a:xfrm>
            <a:off x="451642" y="5362098"/>
            <a:ext cx="8484540" cy="1061829"/>
          </a:xfrm>
          <a:prstGeom prst="rect">
            <a:avLst/>
          </a:prstGeom>
          <a:noFill/>
        </p:spPr>
        <p:txBody>
          <a:bodyPr wrap="square" rtlCol="0">
            <a:spAutoFit/>
          </a:bodyPr>
          <a:lstStyle/>
          <a:p>
            <a:r>
              <a:rPr lang="en-US" sz="2100" dirty="0">
                <a:solidFill>
                  <a:srgbClr val="FF0000"/>
                </a:solidFill>
              </a:rPr>
              <a:t>if </a:t>
            </a:r>
            <a:r>
              <a:rPr lang="en-US" sz="2100" dirty="0" err="1">
                <a:solidFill>
                  <a:srgbClr val="FF0000"/>
                </a:solidFill>
              </a:rPr>
              <a:t>Davidsonians</a:t>
            </a:r>
            <a:r>
              <a:rPr lang="en-US" sz="2100" dirty="0">
                <a:solidFill>
                  <a:srgbClr val="FF0000"/>
                </a:solidFill>
              </a:rPr>
              <a:t> reject this mentalistic conception of meaning as inadequate,</a:t>
            </a:r>
          </a:p>
          <a:p>
            <a:r>
              <a:rPr lang="en-US" sz="2100" dirty="0">
                <a:solidFill>
                  <a:srgbClr val="FF0000"/>
                </a:solidFill>
              </a:rPr>
              <a:t>	they need to say how insisting on “one word, one extension” </a:t>
            </a:r>
          </a:p>
          <a:p>
            <a:r>
              <a:rPr lang="en-US" sz="2100" dirty="0">
                <a:solidFill>
                  <a:srgbClr val="FF0000"/>
                </a:solidFill>
              </a:rPr>
              <a:t>		with “</a:t>
            </a:r>
            <a:r>
              <a:rPr lang="en-US" sz="2100" dirty="0" err="1">
                <a:solidFill>
                  <a:srgbClr val="FF0000"/>
                </a:solidFill>
              </a:rPr>
              <a:t>sensy</a:t>
            </a:r>
            <a:r>
              <a:rPr lang="en-US" sz="2100" dirty="0">
                <a:solidFill>
                  <a:srgbClr val="FF0000"/>
                </a:solidFill>
              </a:rPr>
              <a:t>” axioms and canonical derivations is </a:t>
            </a:r>
            <a:r>
              <a:rPr lang="en-US" sz="2100" i="1" u="sng" dirty="0">
                <a:solidFill>
                  <a:srgbClr val="FF0000"/>
                </a:solidFill>
              </a:rPr>
              <a:t>better</a:t>
            </a:r>
            <a:r>
              <a:rPr lang="en-US" sz="2100" dirty="0">
                <a:solidFill>
                  <a:srgbClr val="FF0000"/>
                </a:solidFill>
              </a:rPr>
              <a:t>.</a:t>
            </a:r>
          </a:p>
        </p:txBody>
      </p:sp>
    </p:spTree>
    <p:extLst>
      <p:ext uri="{BB962C8B-B14F-4D97-AF65-F5344CB8AC3E}">
        <p14:creationId xmlns:p14="http://schemas.microsoft.com/office/powerpoint/2010/main" val="213477251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9"/>
                                        </p:tgtEl>
                                        <p:attrNameLst>
                                          <p:attrName>ppt_x</p:attrName>
                                        </p:attrNameLst>
                                      </p:cBhvr>
                                      <p:tavLst>
                                        <p:tav tm="0">
                                          <p:val>
                                            <p:strVal val="ppt_x"/>
                                          </p:val>
                                        </p:tav>
                                        <p:tav tm="100000">
                                          <p:val>
                                            <p:strVal val="ppt_x"/>
                                          </p:val>
                                        </p:tav>
                                      </p:tavLst>
                                    </p:anim>
                                    <p:anim calcmode="lin" valueType="num">
                                      <p:cBhvr additive="base">
                                        <p:cTn id="27" dur="500"/>
                                        <p:tgtEl>
                                          <p:spTgt spid="9"/>
                                        </p:tgtEl>
                                        <p:attrNameLst>
                                          <p:attrName>ppt_y</p:attrName>
                                        </p:attrNameLst>
                                      </p:cBhvr>
                                      <p:tavLst>
                                        <p:tav tm="0">
                                          <p:val>
                                            <p:strVal val="ppt_y"/>
                                          </p:val>
                                        </p:tav>
                                        <p:tav tm="100000">
                                          <p:val>
                                            <p:strVal val="1+ppt_h/2"/>
                                          </p:val>
                                        </p:tav>
                                      </p:tavLst>
                                    </p:anim>
                                    <p:set>
                                      <p:cBhvr>
                                        <p:cTn id="28" dur="1" fill="hold">
                                          <p:stCondLst>
                                            <p:cond delay="499"/>
                                          </p:stCondLst>
                                        </p:cTn>
                                        <p:tgtEl>
                                          <p:spTgt spid="9"/>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9614-AB6F-6746-A659-D662DA150DDC}"/>
              </a:ext>
            </a:extLst>
          </p:cNvPr>
          <p:cNvSpPr>
            <a:spLocks noGrp="1"/>
          </p:cNvSpPr>
          <p:nvPr>
            <p:ph idx="1"/>
          </p:nvPr>
        </p:nvSpPr>
        <p:spPr>
          <a:xfrm>
            <a:off x="457199" y="1043954"/>
            <a:ext cx="8594204" cy="5455997"/>
          </a:xfrm>
        </p:spPr>
        <p:txBody>
          <a:bodyPr>
            <a:noAutofit/>
          </a:bodyPr>
          <a:lstStyle/>
          <a:p>
            <a:pPr marL="0">
              <a:spcBef>
                <a:spcPts val="0"/>
              </a:spcBef>
              <a:buNone/>
            </a:pPr>
            <a:r>
              <a:rPr lang="en-US" sz="2100" i="1" u="sng" dirty="0"/>
              <a:t>if</a:t>
            </a:r>
            <a:r>
              <a:rPr lang="en-US" sz="2100" dirty="0"/>
              <a:t> a Slang sentence </a:t>
            </a:r>
            <a:r>
              <a:rPr lang="en-US" sz="2100" i="1" dirty="0"/>
              <a:t>S</a:t>
            </a:r>
            <a:r>
              <a:rPr lang="en-US" sz="2100" dirty="0"/>
              <a:t> has the truth-theoretic property ascribed </a:t>
            </a:r>
          </a:p>
          <a:p>
            <a:pPr marL="0">
              <a:spcBef>
                <a:spcPts val="0"/>
              </a:spcBef>
              <a:buNone/>
            </a:pPr>
            <a:r>
              <a:rPr lang="en-US" sz="2100" dirty="0"/>
              <a:t>	by a </a:t>
            </a:r>
            <a:r>
              <a:rPr lang="en-US" sz="2100" dirty="0" err="1"/>
              <a:t>Davidsonian</a:t>
            </a:r>
            <a:r>
              <a:rPr lang="en-US" sz="2100" dirty="0"/>
              <a:t> “T-sentence,” </a:t>
            </a:r>
            <a:r>
              <a:rPr lang="en-US" sz="2100" i="1" u="sng" dirty="0"/>
              <a:t>then given some truths</a:t>
            </a:r>
            <a:r>
              <a:rPr lang="en-US" sz="2100" dirty="0"/>
              <a:t>,</a:t>
            </a:r>
          </a:p>
          <a:p>
            <a:pPr marL="0">
              <a:spcBef>
                <a:spcPts val="0"/>
              </a:spcBef>
              <a:buNone/>
            </a:pPr>
            <a:r>
              <a:rPr lang="en-US" sz="2100" dirty="0"/>
              <a:t>		</a:t>
            </a:r>
            <a:r>
              <a:rPr lang="en-US" sz="2100" i="1" dirty="0"/>
              <a:t>S</a:t>
            </a:r>
            <a:r>
              <a:rPr lang="en-US" sz="2100" dirty="0"/>
              <a:t> has the truth-theoretic properties ascribed by </a:t>
            </a:r>
            <a:r>
              <a:rPr lang="en-US" sz="2100" i="1" u="sng" dirty="0"/>
              <a:t>other</a:t>
            </a:r>
            <a:r>
              <a:rPr lang="en-US" sz="2100" dirty="0"/>
              <a:t> T-sentences</a:t>
            </a:r>
          </a:p>
          <a:p>
            <a:pPr marL="0">
              <a:spcBef>
                <a:spcPts val="0"/>
              </a:spcBef>
              <a:buNone/>
            </a:pPr>
            <a:endParaRPr lang="en-US" sz="2100" dirty="0"/>
          </a:p>
          <a:p>
            <a:pPr marL="0">
              <a:spcBef>
                <a:spcPts val="0"/>
              </a:spcBef>
              <a:buNone/>
            </a:pPr>
            <a:r>
              <a:rPr lang="en-US" sz="2100" dirty="0">
                <a:solidFill>
                  <a:srgbClr val="FF0000"/>
                </a:solidFill>
              </a:rPr>
              <a:t>In some cases, it seems clear that if </a:t>
            </a:r>
            <a:r>
              <a:rPr lang="en-US" sz="2100" i="1" dirty="0">
                <a:solidFill>
                  <a:srgbClr val="FF0000"/>
                </a:solidFill>
              </a:rPr>
              <a:t>S</a:t>
            </a:r>
            <a:r>
              <a:rPr lang="en-US" sz="2100" dirty="0">
                <a:solidFill>
                  <a:srgbClr val="FF0000"/>
                </a:solidFill>
              </a:rPr>
              <a:t> has a </a:t>
            </a:r>
            <a:r>
              <a:rPr lang="en-US" sz="2100" dirty="0" err="1">
                <a:solidFill>
                  <a:srgbClr val="FF0000"/>
                </a:solidFill>
              </a:rPr>
              <a:t>Davidsonian</a:t>
            </a:r>
            <a:r>
              <a:rPr lang="en-US" sz="2100" dirty="0">
                <a:solidFill>
                  <a:srgbClr val="FF0000"/>
                </a:solidFill>
              </a:rPr>
              <a:t> property,</a:t>
            </a:r>
          </a:p>
          <a:p>
            <a:pPr marL="0">
              <a:spcBef>
                <a:spcPts val="0"/>
              </a:spcBef>
              <a:buNone/>
            </a:pPr>
            <a:r>
              <a:rPr lang="en-US" sz="2100" dirty="0">
                <a:solidFill>
                  <a:srgbClr val="FF0000"/>
                </a:solidFill>
              </a:rPr>
              <a:t>then </a:t>
            </a:r>
            <a:r>
              <a:rPr lang="en-US" sz="2100" i="1" dirty="0">
                <a:solidFill>
                  <a:srgbClr val="FF0000"/>
                </a:solidFill>
              </a:rPr>
              <a:t>S</a:t>
            </a:r>
            <a:r>
              <a:rPr lang="en-US" sz="2100" dirty="0">
                <a:solidFill>
                  <a:srgbClr val="FF0000"/>
                </a:solidFill>
              </a:rPr>
              <a:t> has properties that are logically incompatible.</a:t>
            </a:r>
          </a:p>
          <a:p>
            <a:pPr marL="0">
              <a:spcBef>
                <a:spcPts val="0"/>
              </a:spcBef>
              <a:buNone/>
            </a:pPr>
            <a:endParaRPr lang="en-US" sz="2100" dirty="0">
              <a:solidFill>
                <a:srgbClr val="FF0000"/>
              </a:solidFill>
            </a:endParaRPr>
          </a:p>
          <a:p>
            <a:pPr marL="0">
              <a:spcBef>
                <a:spcPts val="0"/>
              </a:spcBef>
              <a:buNone/>
            </a:pPr>
            <a:r>
              <a:rPr lang="en-US" sz="2100" dirty="0">
                <a:solidFill>
                  <a:srgbClr val="FF0000"/>
                </a:solidFill>
              </a:rPr>
              <a:t>For any truth theory that initially looks plausible as a theory of meaning, endlessly many equally true theories are implausible as theories of meaning.</a:t>
            </a:r>
            <a:endParaRPr lang="en-US" sz="2100" dirty="0"/>
          </a:p>
          <a:p>
            <a:pPr marL="0">
              <a:spcBef>
                <a:spcPts val="1800"/>
              </a:spcBef>
              <a:spcAft>
                <a:spcPts val="1800"/>
              </a:spcAft>
              <a:buNone/>
            </a:pPr>
            <a:r>
              <a:rPr lang="en-US" sz="2100" dirty="0"/>
              <a:t>In short, </a:t>
            </a:r>
            <a:r>
              <a:rPr lang="en-US" sz="2100" dirty="0" err="1"/>
              <a:t>Davidsonians</a:t>
            </a:r>
            <a:r>
              <a:rPr lang="en-US" sz="2100" dirty="0"/>
              <a:t> need a “logic” for deriving theorems that is…</a:t>
            </a:r>
          </a:p>
          <a:p>
            <a:pPr marL="0">
              <a:spcBef>
                <a:spcPts val="0"/>
              </a:spcBef>
              <a:buNone/>
            </a:pPr>
            <a:r>
              <a:rPr lang="en-US" sz="2100" dirty="0">
                <a:solidFill>
                  <a:srgbClr val="FF0000"/>
                </a:solidFill>
              </a:rPr>
              <a:t>Clever Enough to not yield contradictions given Liar Sentences, and yet</a:t>
            </a:r>
          </a:p>
          <a:p>
            <a:pPr marL="0">
              <a:spcBef>
                <a:spcPts val="0"/>
              </a:spcBef>
              <a:buNone/>
            </a:pPr>
            <a:r>
              <a:rPr lang="en-US" sz="2100" dirty="0">
                <a:solidFill>
                  <a:srgbClr val="FF0000"/>
                </a:solidFill>
              </a:rPr>
              <a:t>Dumb Enough to not generate theorems that trigger Foster’s Problem</a:t>
            </a:r>
          </a:p>
        </p:txBody>
      </p:sp>
      <p:sp>
        <p:nvSpPr>
          <p:cNvPr id="6" name="Rectangle 2">
            <a:extLst>
              <a:ext uri="{FF2B5EF4-FFF2-40B4-BE49-F238E27FC236}">
                <a16:creationId xmlns:a16="http://schemas.microsoft.com/office/drawing/2014/main" id="{28AAD806-5AA7-6D45-A492-243F7FE783DD}"/>
              </a:ext>
            </a:extLst>
          </p:cNvPr>
          <p:cNvSpPr>
            <a:spLocks noGrp="1" noChangeArrowheads="1"/>
          </p:cNvSpPr>
          <p:nvPr>
            <p:ph type="title"/>
          </p:nvPr>
        </p:nvSpPr>
        <p:spPr>
          <a:xfrm>
            <a:off x="457200" y="88136"/>
            <a:ext cx="8229600" cy="955819"/>
          </a:xfrm>
        </p:spPr>
        <p:txBody>
          <a:bodyPr>
            <a:normAutofit/>
          </a:bodyPr>
          <a:lstStyle/>
          <a:p>
            <a:r>
              <a:rPr lang="en-US" sz="3200" dirty="0">
                <a:solidFill>
                  <a:srgbClr val="FF0000"/>
                </a:solidFill>
              </a:rPr>
              <a:t>Recall: Two Sides of a Major Problem</a:t>
            </a:r>
          </a:p>
        </p:txBody>
      </p:sp>
    </p:spTree>
    <p:extLst>
      <p:ext uri="{BB962C8B-B14F-4D97-AF65-F5344CB8AC3E}">
        <p14:creationId xmlns:p14="http://schemas.microsoft.com/office/powerpoint/2010/main" val="299528665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9614-AB6F-6746-A659-D662DA150DDC}"/>
              </a:ext>
            </a:extLst>
          </p:cNvPr>
          <p:cNvSpPr>
            <a:spLocks noGrp="1"/>
          </p:cNvSpPr>
          <p:nvPr>
            <p:ph idx="1"/>
          </p:nvPr>
        </p:nvSpPr>
        <p:spPr>
          <a:xfrm>
            <a:off x="457199" y="1043954"/>
            <a:ext cx="8594204" cy="5455997"/>
          </a:xfrm>
        </p:spPr>
        <p:txBody>
          <a:bodyPr>
            <a:noAutofit/>
          </a:bodyPr>
          <a:lstStyle/>
          <a:p>
            <a:pPr marL="0">
              <a:spcBef>
                <a:spcPts val="0"/>
              </a:spcBef>
              <a:buNone/>
            </a:pPr>
            <a:r>
              <a:rPr lang="en-US" sz="2100" i="1" u="sng" dirty="0"/>
              <a:t>if</a:t>
            </a:r>
            <a:r>
              <a:rPr lang="en-US" sz="2100" dirty="0"/>
              <a:t> a Slang sentence </a:t>
            </a:r>
            <a:r>
              <a:rPr lang="en-US" sz="2100" i="1" dirty="0"/>
              <a:t>S</a:t>
            </a:r>
            <a:r>
              <a:rPr lang="en-US" sz="2100" dirty="0"/>
              <a:t> has the truth-theoretic property ascribed </a:t>
            </a:r>
          </a:p>
          <a:p>
            <a:pPr marL="0">
              <a:spcBef>
                <a:spcPts val="0"/>
              </a:spcBef>
              <a:buNone/>
            </a:pPr>
            <a:r>
              <a:rPr lang="en-US" sz="2100" dirty="0"/>
              <a:t>	by a </a:t>
            </a:r>
            <a:r>
              <a:rPr lang="en-US" sz="2100" dirty="0" err="1"/>
              <a:t>Davidsonian</a:t>
            </a:r>
            <a:r>
              <a:rPr lang="en-US" sz="2100" dirty="0"/>
              <a:t> “T-sentence,” </a:t>
            </a:r>
            <a:r>
              <a:rPr lang="en-US" sz="2100" i="1" u="sng" dirty="0"/>
              <a:t>then given some truths</a:t>
            </a:r>
            <a:r>
              <a:rPr lang="en-US" sz="2100" dirty="0"/>
              <a:t>,</a:t>
            </a:r>
          </a:p>
          <a:p>
            <a:pPr marL="0">
              <a:spcBef>
                <a:spcPts val="0"/>
              </a:spcBef>
              <a:buNone/>
            </a:pPr>
            <a:r>
              <a:rPr lang="en-US" sz="2100" dirty="0"/>
              <a:t>		</a:t>
            </a:r>
            <a:r>
              <a:rPr lang="en-US" sz="2100" i="1" dirty="0"/>
              <a:t>S</a:t>
            </a:r>
            <a:r>
              <a:rPr lang="en-US" sz="2100" dirty="0"/>
              <a:t> has the truth-theoretic properties ascribed by </a:t>
            </a:r>
            <a:r>
              <a:rPr lang="en-US" sz="2100" i="1" u="sng" dirty="0"/>
              <a:t>other</a:t>
            </a:r>
            <a:r>
              <a:rPr lang="en-US" sz="2100" dirty="0"/>
              <a:t> T-sentences</a:t>
            </a:r>
          </a:p>
          <a:p>
            <a:pPr marL="0">
              <a:spcBef>
                <a:spcPts val="0"/>
              </a:spcBef>
              <a:buNone/>
            </a:pPr>
            <a:endParaRPr lang="en-US" sz="2100" dirty="0"/>
          </a:p>
          <a:p>
            <a:pPr marL="0">
              <a:spcBef>
                <a:spcPts val="0"/>
              </a:spcBef>
              <a:buNone/>
            </a:pPr>
            <a:r>
              <a:rPr lang="en-US" sz="2100" dirty="0">
                <a:solidFill>
                  <a:srgbClr val="FF0000"/>
                </a:solidFill>
              </a:rPr>
              <a:t>In some cases, it seems clear that if </a:t>
            </a:r>
            <a:r>
              <a:rPr lang="en-US" sz="2100" i="1" dirty="0">
                <a:solidFill>
                  <a:srgbClr val="FF0000"/>
                </a:solidFill>
              </a:rPr>
              <a:t>S</a:t>
            </a:r>
            <a:r>
              <a:rPr lang="en-US" sz="2100" dirty="0">
                <a:solidFill>
                  <a:srgbClr val="FF0000"/>
                </a:solidFill>
              </a:rPr>
              <a:t> has a </a:t>
            </a:r>
            <a:r>
              <a:rPr lang="en-US" sz="2100" dirty="0" err="1">
                <a:solidFill>
                  <a:srgbClr val="FF0000"/>
                </a:solidFill>
              </a:rPr>
              <a:t>Davidsonian</a:t>
            </a:r>
            <a:r>
              <a:rPr lang="en-US" sz="2100" dirty="0">
                <a:solidFill>
                  <a:srgbClr val="FF0000"/>
                </a:solidFill>
              </a:rPr>
              <a:t> property,</a:t>
            </a:r>
          </a:p>
          <a:p>
            <a:pPr marL="0">
              <a:spcBef>
                <a:spcPts val="0"/>
              </a:spcBef>
              <a:buNone/>
            </a:pPr>
            <a:r>
              <a:rPr lang="en-US" sz="2100" dirty="0">
                <a:solidFill>
                  <a:srgbClr val="FF0000"/>
                </a:solidFill>
              </a:rPr>
              <a:t>then </a:t>
            </a:r>
            <a:r>
              <a:rPr lang="en-US" sz="2100" i="1" dirty="0">
                <a:solidFill>
                  <a:srgbClr val="FF0000"/>
                </a:solidFill>
              </a:rPr>
              <a:t>S</a:t>
            </a:r>
            <a:r>
              <a:rPr lang="en-US" sz="2100" dirty="0">
                <a:solidFill>
                  <a:srgbClr val="FF0000"/>
                </a:solidFill>
              </a:rPr>
              <a:t> has properties that are logically incompatible.</a:t>
            </a:r>
          </a:p>
          <a:p>
            <a:pPr marL="0">
              <a:spcBef>
                <a:spcPts val="1800"/>
              </a:spcBef>
              <a:buNone/>
            </a:pPr>
            <a:r>
              <a:rPr lang="en-US" sz="2100" dirty="0"/>
              <a:t>        (1) The first numbered sentence is not true.</a:t>
            </a:r>
          </a:p>
          <a:p>
            <a:pPr marL="0">
              <a:spcBef>
                <a:spcPts val="600"/>
              </a:spcBef>
              <a:buNone/>
            </a:pPr>
            <a:r>
              <a:rPr lang="en-US" sz="2100" dirty="0"/>
              <a:t>        (1a) relative to any context C,</a:t>
            </a:r>
          </a:p>
          <a:p>
            <a:pPr marL="0">
              <a:spcBef>
                <a:spcPts val="0"/>
              </a:spcBef>
              <a:buNone/>
            </a:pPr>
            <a:r>
              <a:rPr lang="en-US" sz="2100" dirty="0"/>
              <a:t>		 True[(1)] ≡ ~True[the first numbered sentence in C]</a:t>
            </a:r>
          </a:p>
          <a:p>
            <a:pPr marL="0">
              <a:spcBef>
                <a:spcPts val="600"/>
              </a:spcBef>
              <a:buNone/>
            </a:pPr>
            <a:r>
              <a:rPr lang="en-US" sz="2100" dirty="0"/>
              <a:t>	(1b) relative to the actual context C*, </a:t>
            </a:r>
          </a:p>
          <a:p>
            <a:pPr marL="0">
              <a:spcBef>
                <a:spcPts val="0"/>
              </a:spcBef>
              <a:buNone/>
            </a:pPr>
            <a:r>
              <a:rPr lang="en-US" sz="2100" dirty="0"/>
              <a:t>		 True[(1)] ≡ ~True[the first numbered sentence in C*]</a:t>
            </a:r>
          </a:p>
          <a:p>
            <a:pPr marL="0">
              <a:spcBef>
                <a:spcPts val="0"/>
              </a:spcBef>
              <a:buNone/>
            </a:pPr>
            <a:r>
              <a:rPr lang="en-US" sz="2100" dirty="0"/>
              <a:t>		</a:t>
            </a:r>
            <a:r>
              <a:rPr lang="en-US" sz="2100" u="sng" dirty="0"/>
              <a:t>				  the first numbered sentence in C* = (1)</a:t>
            </a:r>
          </a:p>
          <a:p>
            <a:pPr marL="0">
              <a:spcBef>
                <a:spcPts val="0"/>
              </a:spcBef>
              <a:buNone/>
            </a:pPr>
            <a:r>
              <a:rPr lang="en-US" sz="2100" dirty="0"/>
              <a:t>		 True[(1)] ≡ ~True[(1)]</a:t>
            </a:r>
            <a:endParaRPr lang="en-US" sz="2100" dirty="0">
              <a:solidFill>
                <a:srgbClr val="0070C0"/>
              </a:solidFill>
            </a:endParaRPr>
          </a:p>
          <a:p>
            <a:pPr marL="0">
              <a:spcBef>
                <a:spcPts val="1800"/>
              </a:spcBef>
              <a:buNone/>
            </a:pPr>
            <a:r>
              <a:rPr lang="en-US" sz="2100" dirty="0">
                <a:solidFill>
                  <a:srgbClr val="FF0000"/>
                </a:solidFill>
              </a:rPr>
              <a:t>That’s not a </a:t>
            </a:r>
            <a:r>
              <a:rPr lang="en-US" sz="2100" i="1" u="sng" dirty="0">
                <a:solidFill>
                  <a:srgbClr val="FF0000"/>
                </a:solidFill>
              </a:rPr>
              <a:t>paradox</a:t>
            </a:r>
            <a:r>
              <a:rPr lang="en-US" sz="2100" dirty="0">
                <a:solidFill>
                  <a:srgbClr val="FF0000"/>
                </a:solidFill>
              </a:rPr>
              <a:t>. It’s an argument that (1a) is false.</a:t>
            </a:r>
          </a:p>
          <a:p>
            <a:pPr marL="0">
              <a:spcBef>
                <a:spcPts val="0"/>
              </a:spcBef>
              <a:buNone/>
            </a:pPr>
            <a:r>
              <a:rPr lang="en-US" sz="2100" dirty="0">
                <a:solidFill>
                  <a:srgbClr val="FF0000"/>
                </a:solidFill>
              </a:rPr>
              <a:t>And if (1) is not true, then my/your/our </a:t>
            </a:r>
            <a:r>
              <a:rPr lang="en-US" sz="2100" i="1" u="sng" dirty="0">
                <a:solidFill>
                  <a:srgbClr val="FF0000"/>
                </a:solidFill>
              </a:rPr>
              <a:t>thought</a:t>
            </a:r>
            <a:r>
              <a:rPr lang="en-US" sz="2100" dirty="0">
                <a:solidFill>
                  <a:srgbClr val="FF0000"/>
                </a:solidFill>
              </a:rPr>
              <a:t> that (1) is not true </a:t>
            </a:r>
            <a:r>
              <a:rPr lang="en-US" sz="2100" i="1" u="sng" dirty="0">
                <a:solidFill>
                  <a:srgbClr val="FF0000"/>
                </a:solidFill>
              </a:rPr>
              <a:t>is true</a:t>
            </a:r>
            <a:r>
              <a:rPr lang="en-US" sz="2100" dirty="0">
                <a:solidFill>
                  <a:srgbClr val="FF0000"/>
                </a:solidFill>
              </a:rPr>
              <a:t>.</a:t>
            </a:r>
          </a:p>
        </p:txBody>
      </p:sp>
      <p:sp>
        <p:nvSpPr>
          <p:cNvPr id="6" name="Rectangle 2">
            <a:extLst>
              <a:ext uri="{FF2B5EF4-FFF2-40B4-BE49-F238E27FC236}">
                <a16:creationId xmlns:a16="http://schemas.microsoft.com/office/drawing/2014/main" id="{28AAD806-5AA7-6D45-A492-243F7FE783DD}"/>
              </a:ext>
            </a:extLst>
          </p:cNvPr>
          <p:cNvSpPr>
            <a:spLocks noGrp="1" noChangeArrowheads="1"/>
          </p:cNvSpPr>
          <p:nvPr>
            <p:ph type="title"/>
          </p:nvPr>
        </p:nvSpPr>
        <p:spPr>
          <a:xfrm>
            <a:off x="457200" y="88136"/>
            <a:ext cx="8229600" cy="955819"/>
          </a:xfrm>
        </p:spPr>
        <p:txBody>
          <a:bodyPr>
            <a:normAutofit/>
          </a:bodyPr>
          <a:lstStyle/>
          <a:p>
            <a:r>
              <a:rPr lang="en-US" sz="3200" dirty="0">
                <a:solidFill>
                  <a:srgbClr val="FF0000"/>
                </a:solidFill>
              </a:rPr>
              <a:t>Back to the First Side of a Major Problem</a:t>
            </a:r>
          </a:p>
        </p:txBody>
      </p:sp>
    </p:spTree>
    <p:extLst>
      <p:ext uri="{BB962C8B-B14F-4D97-AF65-F5344CB8AC3E}">
        <p14:creationId xmlns:p14="http://schemas.microsoft.com/office/powerpoint/2010/main" val="122059512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9614-AB6F-6746-A659-D662DA150DDC}"/>
              </a:ext>
            </a:extLst>
          </p:cNvPr>
          <p:cNvSpPr>
            <a:spLocks noGrp="1"/>
          </p:cNvSpPr>
          <p:nvPr>
            <p:ph idx="1"/>
          </p:nvPr>
        </p:nvSpPr>
        <p:spPr>
          <a:xfrm>
            <a:off x="457199" y="1043954"/>
            <a:ext cx="8594204" cy="5814046"/>
          </a:xfrm>
        </p:spPr>
        <p:txBody>
          <a:bodyPr>
            <a:noAutofit/>
          </a:bodyPr>
          <a:lstStyle/>
          <a:p>
            <a:pPr marL="0">
              <a:spcBef>
                <a:spcPts val="0"/>
              </a:spcBef>
              <a:buNone/>
            </a:pPr>
            <a:r>
              <a:rPr lang="en-US" sz="2100" i="1" u="sng" dirty="0"/>
              <a:t>if</a:t>
            </a:r>
            <a:r>
              <a:rPr lang="en-US" sz="2100" dirty="0"/>
              <a:t> a Slang sentence </a:t>
            </a:r>
            <a:r>
              <a:rPr lang="en-US" sz="2100" i="1" dirty="0"/>
              <a:t>S</a:t>
            </a:r>
            <a:r>
              <a:rPr lang="en-US" sz="2100" dirty="0"/>
              <a:t> has the truth-theoretic property ascribed </a:t>
            </a:r>
          </a:p>
          <a:p>
            <a:pPr marL="0">
              <a:spcBef>
                <a:spcPts val="0"/>
              </a:spcBef>
              <a:buNone/>
            </a:pPr>
            <a:r>
              <a:rPr lang="en-US" sz="2100" dirty="0"/>
              <a:t>	by a </a:t>
            </a:r>
            <a:r>
              <a:rPr lang="en-US" sz="2100" dirty="0" err="1"/>
              <a:t>Davidsonian</a:t>
            </a:r>
            <a:r>
              <a:rPr lang="en-US" sz="2100" dirty="0"/>
              <a:t> “T-sentence,” </a:t>
            </a:r>
            <a:r>
              <a:rPr lang="en-US" sz="2100" i="1" u="sng" dirty="0"/>
              <a:t>then given some truths</a:t>
            </a:r>
            <a:r>
              <a:rPr lang="en-US" sz="2100" dirty="0"/>
              <a:t>,</a:t>
            </a:r>
          </a:p>
          <a:p>
            <a:pPr marL="0">
              <a:spcBef>
                <a:spcPts val="0"/>
              </a:spcBef>
              <a:buNone/>
            </a:pPr>
            <a:r>
              <a:rPr lang="en-US" sz="2100" dirty="0"/>
              <a:t>		</a:t>
            </a:r>
            <a:r>
              <a:rPr lang="en-US" sz="2100" i="1" dirty="0"/>
              <a:t>S</a:t>
            </a:r>
            <a:r>
              <a:rPr lang="en-US" sz="2100" dirty="0"/>
              <a:t> has the truth-theoretic properties ascribed by </a:t>
            </a:r>
            <a:r>
              <a:rPr lang="en-US" sz="2100" i="1" u="sng" dirty="0"/>
              <a:t>other</a:t>
            </a:r>
            <a:r>
              <a:rPr lang="en-US" sz="2100" dirty="0"/>
              <a:t> T-sentences</a:t>
            </a:r>
          </a:p>
          <a:p>
            <a:pPr marL="0">
              <a:spcBef>
                <a:spcPts val="0"/>
              </a:spcBef>
              <a:buNone/>
            </a:pPr>
            <a:endParaRPr lang="en-US" sz="2100" dirty="0"/>
          </a:p>
          <a:p>
            <a:pPr marL="0">
              <a:spcBef>
                <a:spcPts val="0"/>
              </a:spcBef>
              <a:buNone/>
            </a:pPr>
            <a:r>
              <a:rPr lang="en-US" sz="2100" dirty="0">
                <a:solidFill>
                  <a:srgbClr val="FF0000"/>
                </a:solidFill>
              </a:rPr>
              <a:t>In some cases, it seems clear that if </a:t>
            </a:r>
            <a:r>
              <a:rPr lang="en-US" sz="2100" i="1" dirty="0">
                <a:solidFill>
                  <a:srgbClr val="FF0000"/>
                </a:solidFill>
              </a:rPr>
              <a:t>S</a:t>
            </a:r>
            <a:r>
              <a:rPr lang="en-US" sz="2100" dirty="0">
                <a:solidFill>
                  <a:srgbClr val="FF0000"/>
                </a:solidFill>
              </a:rPr>
              <a:t> has a </a:t>
            </a:r>
            <a:r>
              <a:rPr lang="en-US" sz="2100" dirty="0" err="1">
                <a:solidFill>
                  <a:srgbClr val="FF0000"/>
                </a:solidFill>
              </a:rPr>
              <a:t>Davidsonian</a:t>
            </a:r>
            <a:r>
              <a:rPr lang="en-US" sz="2100" dirty="0">
                <a:solidFill>
                  <a:srgbClr val="FF0000"/>
                </a:solidFill>
              </a:rPr>
              <a:t> property,</a:t>
            </a:r>
          </a:p>
          <a:p>
            <a:pPr marL="0">
              <a:spcBef>
                <a:spcPts val="0"/>
              </a:spcBef>
              <a:buNone/>
            </a:pPr>
            <a:r>
              <a:rPr lang="en-US" sz="2100" dirty="0">
                <a:solidFill>
                  <a:srgbClr val="FF0000"/>
                </a:solidFill>
              </a:rPr>
              <a:t>then </a:t>
            </a:r>
            <a:r>
              <a:rPr lang="en-US" sz="2100" i="1" dirty="0">
                <a:solidFill>
                  <a:srgbClr val="FF0000"/>
                </a:solidFill>
              </a:rPr>
              <a:t>S</a:t>
            </a:r>
            <a:r>
              <a:rPr lang="en-US" sz="2100" dirty="0">
                <a:solidFill>
                  <a:srgbClr val="FF0000"/>
                </a:solidFill>
              </a:rPr>
              <a:t> has properties that are logically incompatible.</a:t>
            </a:r>
          </a:p>
          <a:p>
            <a:pPr marL="0">
              <a:spcBef>
                <a:spcPts val="1800"/>
              </a:spcBef>
              <a:buNone/>
            </a:pPr>
            <a:r>
              <a:rPr lang="en-US" sz="2100" dirty="0"/>
              <a:t>        (2) My favorite sentence is not true.</a:t>
            </a:r>
          </a:p>
          <a:p>
            <a:pPr marL="0">
              <a:spcBef>
                <a:spcPts val="600"/>
              </a:spcBef>
              <a:buNone/>
            </a:pPr>
            <a:r>
              <a:rPr lang="en-US" sz="2100" dirty="0"/>
              <a:t>        (2a) relative to any context C,								       </a:t>
            </a:r>
            <a:r>
              <a:rPr lang="en-US" sz="2100" dirty="0">
                <a:solidFill>
                  <a:srgbClr val="264BFC"/>
                </a:solidFill>
              </a:rPr>
              <a:t>truthy</a:t>
            </a:r>
            <a:endParaRPr lang="en-US" sz="2100" dirty="0"/>
          </a:p>
          <a:p>
            <a:pPr marL="0">
              <a:spcBef>
                <a:spcPts val="0"/>
              </a:spcBef>
              <a:buNone/>
            </a:pPr>
            <a:r>
              <a:rPr lang="en-US" sz="2100" dirty="0"/>
              <a:t>		 True[(2)] ≡ ~True[the favorite sentence of C(speaker)]     </a:t>
            </a:r>
            <a:r>
              <a:rPr lang="en-US" sz="2100" dirty="0">
                <a:solidFill>
                  <a:srgbClr val="264BFC"/>
                </a:solidFill>
              </a:rPr>
              <a:t>conjecture</a:t>
            </a:r>
          </a:p>
          <a:p>
            <a:pPr marL="0">
              <a:spcBef>
                <a:spcPts val="600"/>
              </a:spcBef>
              <a:buNone/>
            </a:pPr>
            <a:r>
              <a:rPr lang="en-US" sz="2100" dirty="0"/>
              <a:t>	(2b) relative to the actual context C*, </a:t>
            </a:r>
          </a:p>
          <a:p>
            <a:pPr marL="0">
              <a:spcBef>
                <a:spcPts val="0"/>
              </a:spcBef>
              <a:buNone/>
            </a:pPr>
            <a:r>
              <a:rPr lang="en-US" sz="2100" dirty="0"/>
              <a:t>		 True[(2)] ≡ ~True[the favorite sentence of C*(speaker)]	</a:t>
            </a:r>
            <a:r>
              <a:rPr lang="en-US" sz="2100" dirty="0">
                <a:solidFill>
                  <a:srgbClr val="264BFC"/>
                </a:solidFill>
              </a:rPr>
              <a:t>(2a)</a:t>
            </a:r>
            <a:endParaRPr lang="en-US" sz="2100" dirty="0"/>
          </a:p>
          <a:p>
            <a:pPr marL="0">
              <a:spcBef>
                <a:spcPts val="0"/>
              </a:spcBef>
              <a:buNone/>
            </a:pPr>
            <a:r>
              <a:rPr lang="en-US" sz="2100" dirty="0"/>
              <a:t>		</a:t>
            </a:r>
            <a:r>
              <a:rPr lang="en-US" sz="2100" u="sng" dirty="0"/>
              <a:t>           (2) = the favorite sentence of C*(speaker)</a:t>
            </a:r>
            <a:r>
              <a:rPr lang="en-US" sz="2100" dirty="0">
                <a:solidFill>
                  <a:srgbClr val="264BFC"/>
                </a:solidFill>
              </a:rPr>
              <a:t> 			(fact)</a:t>
            </a:r>
            <a:endParaRPr lang="en-US" sz="2100" u="sng" dirty="0"/>
          </a:p>
          <a:p>
            <a:pPr marL="0">
              <a:spcBef>
                <a:spcPts val="0"/>
              </a:spcBef>
              <a:buNone/>
            </a:pPr>
            <a:r>
              <a:rPr lang="en-US" sz="2100" dirty="0"/>
              <a:t>		 True[(2)] ≡ ~True[(2)]									  </a:t>
            </a:r>
            <a:r>
              <a:rPr lang="en-US" sz="2100" dirty="0">
                <a:solidFill>
                  <a:srgbClr val="264BFC"/>
                </a:solidFill>
              </a:rPr>
              <a:t> ⊥</a:t>
            </a:r>
            <a:endParaRPr lang="en-US" sz="2100" dirty="0">
              <a:solidFill>
                <a:srgbClr val="0070C0"/>
              </a:solidFill>
            </a:endParaRPr>
          </a:p>
          <a:p>
            <a:pPr marL="0">
              <a:spcBef>
                <a:spcPts val="1800"/>
              </a:spcBef>
              <a:buNone/>
            </a:pPr>
            <a:r>
              <a:rPr lang="en-US" sz="2100" dirty="0">
                <a:solidFill>
                  <a:srgbClr val="FF0000"/>
                </a:solidFill>
              </a:rPr>
              <a:t>That’s not a </a:t>
            </a:r>
            <a:r>
              <a:rPr lang="en-US" sz="2100" i="1" u="sng" dirty="0">
                <a:solidFill>
                  <a:srgbClr val="FF0000"/>
                </a:solidFill>
              </a:rPr>
              <a:t>paradox</a:t>
            </a:r>
            <a:r>
              <a:rPr lang="en-US" sz="2100" dirty="0">
                <a:solidFill>
                  <a:srgbClr val="FF0000"/>
                </a:solidFill>
              </a:rPr>
              <a:t>. It’s an argument that (2a) is false.</a:t>
            </a:r>
          </a:p>
        </p:txBody>
      </p:sp>
      <p:sp>
        <p:nvSpPr>
          <p:cNvPr id="6" name="Rectangle 2">
            <a:extLst>
              <a:ext uri="{FF2B5EF4-FFF2-40B4-BE49-F238E27FC236}">
                <a16:creationId xmlns:a16="http://schemas.microsoft.com/office/drawing/2014/main" id="{28AAD806-5AA7-6D45-A492-243F7FE783DD}"/>
              </a:ext>
            </a:extLst>
          </p:cNvPr>
          <p:cNvSpPr>
            <a:spLocks noGrp="1" noChangeArrowheads="1"/>
          </p:cNvSpPr>
          <p:nvPr>
            <p:ph type="title"/>
          </p:nvPr>
        </p:nvSpPr>
        <p:spPr>
          <a:xfrm>
            <a:off x="457200" y="88136"/>
            <a:ext cx="8229600" cy="955819"/>
          </a:xfrm>
        </p:spPr>
        <p:txBody>
          <a:bodyPr>
            <a:normAutofit/>
          </a:bodyPr>
          <a:lstStyle/>
          <a:p>
            <a:r>
              <a:rPr lang="en-US" sz="3200" dirty="0">
                <a:solidFill>
                  <a:srgbClr val="FF0000"/>
                </a:solidFill>
              </a:rPr>
              <a:t>Back to the First Side of a Major Problem</a:t>
            </a:r>
          </a:p>
        </p:txBody>
      </p:sp>
    </p:spTree>
    <p:extLst>
      <p:ext uri="{BB962C8B-B14F-4D97-AF65-F5344CB8AC3E}">
        <p14:creationId xmlns:p14="http://schemas.microsoft.com/office/powerpoint/2010/main" val="410802166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9614-AB6F-6746-A659-D662DA150DDC}"/>
              </a:ext>
            </a:extLst>
          </p:cNvPr>
          <p:cNvSpPr>
            <a:spLocks noGrp="1"/>
          </p:cNvSpPr>
          <p:nvPr>
            <p:ph idx="1"/>
          </p:nvPr>
        </p:nvSpPr>
        <p:spPr>
          <a:xfrm>
            <a:off x="457199" y="1043954"/>
            <a:ext cx="8594204" cy="5455997"/>
          </a:xfrm>
        </p:spPr>
        <p:txBody>
          <a:bodyPr>
            <a:noAutofit/>
          </a:bodyPr>
          <a:lstStyle/>
          <a:p>
            <a:pPr marL="0">
              <a:spcBef>
                <a:spcPts val="900"/>
              </a:spcBef>
              <a:buNone/>
            </a:pPr>
            <a:r>
              <a:rPr lang="en-US" sz="2100" dirty="0"/>
              <a:t>(6) Most of the sentences in there</a:t>
            </a:r>
            <a:r>
              <a:rPr lang="en-US" sz="2100" baseline="-25000" dirty="0"/>
              <a:t>1</a:t>
            </a:r>
            <a:r>
              <a:rPr lang="en-US" sz="2100" dirty="0"/>
              <a:t> are not true.</a:t>
            </a:r>
          </a:p>
          <a:p>
            <a:pPr marL="0">
              <a:spcBef>
                <a:spcPts val="900"/>
              </a:spcBef>
              <a:buNone/>
            </a:pPr>
            <a:r>
              <a:rPr lang="en-US" sz="2100" dirty="0"/>
              <a:t>(7) Most of the sentences in Boxy are not true.</a:t>
            </a:r>
          </a:p>
          <a:p>
            <a:pPr marL="0">
              <a:spcBef>
                <a:spcPts val="2400"/>
              </a:spcBef>
              <a:buNone/>
            </a:pPr>
            <a:r>
              <a:rPr lang="en-US" sz="2100" dirty="0"/>
              <a:t>      (D) relative to any context C,								  </a:t>
            </a:r>
          </a:p>
          <a:p>
            <a:pPr marL="0">
              <a:spcBef>
                <a:spcPts val="0"/>
              </a:spcBef>
              <a:buNone/>
            </a:pPr>
            <a:r>
              <a:rPr lang="en-US" sz="2100" dirty="0"/>
              <a:t>	     	True[(6)] ≡ Most of the sentences in C(1) are not true</a:t>
            </a:r>
          </a:p>
          <a:p>
            <a:pPr marL="0">
              <a:spcBef>
                <a:spcPts val="0"/>
              </a:spcBef>
              <a:buNone/>
            </a:pPr>
            <a:r>
              <a:rPr lang="en-US" sz="2100" dirty="0"/>
              <a:t>		True[(7)] ≡ Most of the sentences in Boxy are not true</a:t>
            </a:r>
          </a:p>
          <a:p>
            <a:pPr marL="0">
              <a:spcBef>
                <a:spcPts val="1800"/>
              </a:spcBef>
              <a:buNone/>
            </a:pPr>
            <a:r>
              <a:rPr lang="en-US" sz="2100" dirty="0"/>
              <a:t>      (K) relative to the actual context C*, </a:t>
            </a:r>
          </a:p>
          <a:p>
            <a:pPr marL="0">
              <a:spcBef>
                <a:spcPts val="0"/>
              </a:spcBef>
              <a:buNone/>
            </a:pPr>
            <a:r>
              <a:rPr lang="en-US" sz="2100" dirty="0"/>
              <a:t>		--C*(1) is a box that contains nine sentences:</a:t>
            </a:r>
          </a:p>
          <a:p>
            <a:pPr marL="0">
              <a:spcBef>
                <a:spcPts val="0"/>
              </a:spcBef>
              <a:buNone/>
            </a:pPr>
            <a:r>
              <a:rPr lang="en-US" sz="2100" dirty="0"/>
              <a:t>				four true ones (e.g., ‘1 =1’)</a:t>
            </a:r>
          </a:p>
          <a:p>
            <a:pPr marL="0">
              <a:spcBef>
                <a:spcPts val="0"/>
              </a:spcBef>
              <a:buNone/>
            </a:pPr>
            <a:r>
              <a:rPr lang="en-US" sz="2100" dirty="0"/>
              <a:t>				four false ones (e.g., ‘1 =2’)	</a:t>
            </a:r>
          </a:p>
          <a:p>
            <a:pPr marL="0">
              <a:spcBef>
                <a:spcPts val="0"/>
              </a:spcBef>
              <a:buNone/>
            </a:pPr>
            <a:r>
              <a:rPr lang="en-US" sz="2100" dirty="0"/>
              <a:t>				‘Most of the sentences in Boxy are not true’</a:t>
            </a:r>
          </a:p>
          <a:p>
            <a:pPr marL="0">
              <a:spcBef>
                <a:spcPts val="600"/>
              </a:spcBef>
              <a:buNone/>
            </a:pPr>
            <a:r>
              <a:rPr lang="en-US" sz="2100" dirty="0"/>
              <a:t>	       --so given (D), True[(6)] ≡ ~True[(7)]</a:t>
            </a:r>
          </a:p>
          <a:p>
            <a:pPr marL="0">
              <a:spcBef>
                <a:spcPts val="600"/>
              </a:spcBef>
              <a:buNone/>
            </a:pPr>
            <a:r>
              <a:rPr lang="en-US" sz="2100" dirty="0"/>
              <a:t>	       --C*(1) = Boxy</a:t>
            </a:r>
          </a:p>
          <a:p>
            <a:pPr marL="0">
              <a:spcBef>
                <a:spcPts val="600"/>
              </a:spcBef>
              <a:buNone/>
            </a:pPr>
            <a:r>
              <a:rPr lang="en-US" sz="2100" dirty="0"/>
              <a:t>	       --so given (D), True[(6)] ≡ True[(7)]</a:t>
            </a:r>
          </a:p>
          <a:p>
            <a:pPr marL="0">
              <a:spcBef>
                <a:spcPts val="1800"/>
              </a:spcBef>
              <a:buNone/>
            </a:pPr>
            <a:r>
              <a:rPr lang="en-US" sz="2100" dirty="0">
                <a:solidFill>
                  <a:srgbClr val="FF0000"/>
                </a:solidFill>
              </a:rPr>
              <a:t>That’s not a </a:t>
            </a:r>
            <a:r>
              <a:rPr lang="en-US" sz="2100" i="1" u="sng" dirty="0">
                <a:solidFill>
                  <a:srgbClr val="FF0000"/>
                </a:solidFill>
              </a:rPr>
              <a:t>paradox</a:t>
            </a:r>
            <a:r>
              <a:rPr lang="en-US" sz="2100" dirty="0">
                <a:solidFill>
                  <a:srgbClr val="FF0000"/>
                </a:solidFill>
              </a:rPr>
              <a:t>. It’s an argument that hypothesis (D) is false. </a:t>
            </a:r>
          </a:p>
        </p:txBody>
      </p:sp>
      <p:sp>
        <p:nvSpPr>
          <p:cNvPr id="6" name="Rectangle 2">
            <a:extLst>
              <a:ext uri="{FF2B5EF4-FFF2-40B4-BE49-F238E27FC236}">
                <a16:creationId xmlns:a16="http://schemas.microsoft.com/office/drawing/2014/main" id="{28AAD806-5AA7-6D45-A492-243F7FE783DD}"/>
              </a:ext>
            </a:extLst>
          </p:cNvPr>
          <p:cNvSpPr>
            <a:spLocks noGrp="1" noChangeArrowheads="1"/>
          </p:cNvSpPr>
          <p:nvPr>
            <p:ph type="title"/>
          </p:nvPr>
        </p:nvSpPr>
        <p:spPr>
          <a:xfrm>
            <a:off x="457200" y="88136"/>
            <a:ext cx="8229600" cy="955819"/>
          </a:xfrm>
        </p:spPr>
        <p:txBody>
          <a:bodyPr>
            <a:normAutofit/>
          </a:bodyPr>
          <a:lstStyle/>
          <a:p>
            <a:r>
              <a:rPr lang="en-US" sz="3200" dirty="0">
                <a:solidFill>
                  <a:srgbClr val="FF0000"/>
                </a:solidFill>
              </a:rPr>
              <a:t>Pervasive Liars</a:t>
            </a:r>
          </a:p>
        </p:txBody>
      </p:sp>
      <p:pic>
        <p:nvPicPr>
          <p:cNvPr id="4" name="Picture 3">
            <a:extLst>
              <a:ext uri="{FF2B5EF4-FFF2-40B4-BE49-F238E27FC236}">
                <a16:creationId xmlns:a16="http://schemas.microsoft.com/office/drawing/2014/main" id="{470DAC4A-6E59-4D4B-B61D-ED5EBB4F592D}"/>
              </a:ext>
            </a:extLst>
          </p:cNvPr>
          <p:cNvPicPr>
            <a:picLocks noChangeAspect="1"/>
          </p:cNvPicPr>
          <p:nvPr/>
        </p:nvPicPr>
        <p:blipFill>
          <a:blip r:embed="rId3"/>
          <a:stretch>
            <a:fillRect/>
          </a:stretch>
        </p:blipFill>
        <p:spPr>
          <a:xfrm>
            <a:off x="8184828" y="4068417"/>
            <a:ext cx="977717" cy="1325219"/>
          </a:xfrm>
          <a:prstGeom prst="rect">
            <a:avLst/>
          </a:prstGeom>
        </p:spPr>
      </p:pic>
      <p:pic>
        <p:nvPicPr>
          <p:cNvPr id="7" name="Picture 6">
            <a:extLst>
              <a:ext uri="{FF2B5EF4-FFF2-40B4-BE49-F238E27FC236}">
                <a16:creationId xmlns:a16="http://schemas.microsoft.com/office/drawing/2014/main" id="{CD52470E-E9F7-4547-B576-4A65FAFA8253}"/>
              </a:ext>
            </a:extLst>
          </p:cNvPr>
          <p:cNvPicPr>
            <a:picLocks noChangeAspect="1"/>
          </p:cNvPicPr>
          <p:nvPr/>
        </p:nvPicPr>
        <p:blipFill>
          <a:blip r:embed="rId4"/>
          <a:stretch>
            <a:fillRect/>
          </a:stretch>
        </p:blipFill>
        <p:spPr>
          <a:xfrm>
            <a:off x="8197941" y="1944298"/>
            <a:ext cx="951493" cy="1319989"/>
          </a:xfrm>
          <a:prstGeom prst="rect">
            <a:avLst/>
          </a:prstGeom>
        </p:spPr>
      </p:pic>
    </p:spTree>
    <p:extLst>
      <p:ext uri="{BB962C8B-B14F-4D97-AF65-F5344CB8AC3E}">
        <p14:creationId xmlns:p14="http://schemas.microsoft.com/office/powerpoint/2010/main" val="228294205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par>
                                <p:cTn id="49" presetID="3" presetClass="emph" presetSubtype="2" fill="hold" nodeType="withEffect">
                                  <p:stCondLst>
                                    <p:cond delay="0"/>
                                  </p:stCondLst>
                                  <p:childTnLst>
                                    <p:animClr clrSpc="rgb" dir="cw">
                                      <p:cBhvr override="childStyle">
                                        <p:cTn id="50" dur="500" fill="hold"/>
                                        <p:tgtEl>
                                          <p:spTgt spid="3">
                                            <p:txEl>
                                              <p:pRg st="2" end="2"/>
                                            </p:txEl>
                                          </p:spTgt>
                                        </p:tgtEl>
                                        <p:attrNameLst>
                                          <p:attrName>style.color</p:attrName>
                                        </p:attrNameLst>
                                      </p:cBhvr>
                                      <p:to>
                                        <a:srgbClr val="EE4630"/>
                                      </p:to>
                                    </p:animClr>
                                  </p:childTnLst>
                                </p:cTn>
                              </p:par>
                              <p:par>
                                <p:cTn id="51" presetID="3" presetClass="emph" presetSubtype="2" fill="hold" nodeType="withEffect">
                                  <p:stCondLst>
                                    <p:cond delay="0"/>
                                  </p:stCondLst>
                                  <p:childTnLst>
                                    <p:animClr clrSpc="rgb" dir="cw">
                                      <p:cBhvr override="childStyle">
                                        <p:cTn id="52" dur="500" fill="hold"/>
                                        <p:tgtEl>
                                          <p:spTgt spid="3">
                                            <p:txEl>
                                              <p:pRg st="3" end="3"/>
                                            </p:txEl>
                                          </p:spTgt>
                                        </p:tgtEl>
                                        <p:attrNameLst>
                                          <p:attrName>style.color</p:attrName>
                                        </p:attrNameLst>
                                      </p:cBhvr>
                                      <p:to>
                                        <a:srgbClr val="EE4530"/>
                                      </p:to>
                                    </p:animClr>
                                  </p:childTnLst>
                                </p:cTn>
                              </p:par>
                              <p:par>
                                <p:cTn id="53" presetID="3" presetClass="emph" presetSubtype="2" fill="hold" nodeType="withEffect">
                                  <p:stCondLst>
                                    <p:cond delay="0"/>
                                  </p:stCondLst>
                                  <p:childTnLst>
                                    <p:animClr clrSpc="rgb" dir="cw">
                                      <p:cBhvr override="childStyle">
                                        <p:cTn id="54" dur="500" fill="hold"/>
                                        <p:tgtEl>
                                          <p:spTgt spid="3">
                                            <p:txEl>
                                              <p:pRg st="4" end="4"/>
                                            </p:txEl>
                                          </p:spTgt>
                                        </p:tgtEl>
                                        <p:attrNameLst>
                                          <p:attrName>style.color</p:attrName>
                                        </p:attrNameLst>
                                      </p:cBhvr>
                                      <p:to>
                                        <a:srgbClr val="EE45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normAutofit/>
          </a:bodyPr>
          <a:lstStyle/>
          <a:p>
            <a:r>
              <a:rPr lang="en-US" dirty="0"/>
              <a:t>Sophisticated Axioms and Clever Rules?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200" y="1143000"/>
            <a:ext cx="8229600" cy="5436220"/>
          </a:xfrm>
        </p:spPr>
        <p:txBody>
          <a:bodyPr>
            <a:noAutofit/>
          </a:bodyPr>
          <a:lstStyle/>
          <a:p>
            <a:pPr marL="0" indent="0">
              <a:spcBef>
                <a:spcPts val="1200"/>
              </a:spcBef>
              <a:spcAft>
                <a:spcPts val="600"/>
              </a:spcAft>
              <a:buNone/>
            </a:pPr>
            <a:r>
              <a:rPr lang="en-US" sz="2100" dirty="0">
                <a:sym typeface="Symbol" pitchFamily="2" charset="2"/>
              </a:rPr>
              <a:t>You can hypothesize that </a:t>
            </a:r>
            <a:r>
              <a:rPr lang="en-US" sz="2100" i="1" dirty="0">
                <a:sym typeface="Symbol" pitchFamily="2" charset="2"/>
              </a:rPr>
              <a:t>true</a:t>
            </a:r>
            <a:r>
              <a:rPr lang="en-US" sz="2100" dirty="0">
                <a:sym typeface="Symbol" pitchFamily="2" charset="2"/>
              </a:rPr>
              <a:t> isn’t like </a:t>
            </a:r>
            <a:r>
              <a:rPr lang="en-US" sz="2100" i="1" dirty="0">
                <a:sym typeface="Symbol" pitchFamily="2" charset="2"/>
              </a:rPr>
              <a:t>blue</a:t>
            </a:r>
          </a:p>
          <a:p>
            <a:pPr marL="0" indent="0">
              <a:spcBef>
                <a:spcPts val="1200"/>
              </a:spcBef>
              <a:buNone/>
            </a:pPr>
            <a:r>
              <a:rPr lang="en-US" sz="2100" dirty="0">
                <a:sym typeface="Symbol" pitchFamily="2" charset="2"/>
              </a:rPr>
              <a:t>    </a:t>
            </a:r>
            <a:r>
              <a:rPr lang="en-US" sz="2100" dirty="0"/>
              <a:t>x[</a:t>
            </a:r>
            <a:r>
              <a:rPr lang="en-US" sz="2100" dirty="0" err="1"/>
              <a:t>TrueOf</a:t>
            </a:r>
            <a:r>
              <a:rPr lang="en-US" sz="2100" dirty="0"/>
              <a:t>(</a:t>
            </a:r>
            <a:r>
              <a:rPr lang="en-US" sz="2100" i="1" dirty="0" err="1"/>
              <a:t>blue</a:t>
            </a:r>
            <a:r>
              <a:rPr lang="en-US" sz="2100" baseline="-25000" dirty="0" err="1"/>
              <a:t>Adjective</a:t>
            </a:r>
            <a:r>
              <a:rPr lang="en-US" sz="2100" dirty="0"/>
              <a:t>, x) ≡ Blue(x)]	</a:t>
            </a:r>
            <a:endParaRPr lang="en-US" sz="2100" dirty="0">
              <a:solidFill>
                <a:srgbClr val="00B050"/>
              </a:solidFill>
              <a:sym typeface="Symbol" pitchFamily="2" charset="2"/>
            </a:endParaRPr>
          </a:p>
          <a:p>
            <a:pPr marL="0" indent="0">
              <a:spcBef>
                <a:spcPts val="1200"/>
              </a:spcBef>
              <a:buNone/>
            </a:pPr>
            <a:r>
              <a:rPr lang="en-US" sz="2100" dirty="0">
                <a:sym typeface="Symbol" pitchFamily="2" charset="2"/>
              </a:rPr>
              <a:t>  ~</a:t>
            </a:r>
            <a:r>
              <a:rPr lang="en-US" sz="2100" dirty="0"/>
              <a:t>x[</a:t>
            </a:r>
            <a:r>
              <a:rPr lang="en-US" sz="2100" dirty="0" err="1"/>
              <a:t>TrueOf</a:t>
            </a:r>
            <a:r>
              <a:rPr lang="en-US" sz="2100" dirty="0"/>
              <a:t>(</a:t>
            </a:r>
            <a:r>
              <a:rPr lang="en-US" sz="2100" i="1" dirty="0" err="1"/>
              <a:t>true</a:t>
            </a:r>
            <a:r>
              <a:rPr lang="en-US" sz="2100" baseline="-25000" dirty="0" err="1"/>
              <a:t>Adjective</a:t>
            </a:r>
            <a:r>
              <a:rPr lang="en-US" sz="2100" dirty="0"/>
              <a:t>, x) ≡ True(x)]		</a:t>
            </a:r>
          </a:p>
          <a:p>
            <a:pPr marL="0" indent="0">
              <a:spcBef>
                <a:spcPts val="1200"/>
              </a:spcBef>
              <a:buNone/>
            </a:pPr>
            <a:r>
              <a:rPr lang="en-US" sz="2100" dirty="0"/>
              <a:t>		--</a:t>
            </a:r>
            <a:r>
              <a:rPr lang="en-US" sz="2100" dirty="0" err="1"/>
              <a:t>Kripke</a:t>
            </a:r>
            <a:r>
              <a:rPr lang="en-US" sz="2100" dirty="0"/>
              <a:t>-style Hierarchies with Fixed Points</a:t>
            </a:r>
          </a:p>
          <a:p>
            <a:pPr marL="0" indent="0">
              <a:buNone/>
            </a:pPr>
            <a:r>
              <a:rPr lang="en-US" sz="2100" dirty="0"/>
              <a:t>		--Gupta-</a:t>
            </a:r>
            <a:r>
              <a:rPr lang="en-US" sz="2100" dirty="0" err="1"/>
              <a:t>Belnap</a:t>
            </a:r>
            <a:r>
              <a:rPr lang="en-US" sz="2100" dirty="0"/>
              <a:t> Revisions</a:t>
            </a:r>
          </a:p>
          <a:p>
            <a:pPr marL="0" indent="0">
              <a:buNone/>
            </a:pPr>
            <a:r>
              <a:rPr lang="en-US" sz="2100" dirty="0"/>
              <a:t>		--Your Favorite Proposal here: </a:t>
            </a:r>
            <a:r>
              <a:rPr lang="en-US" sz="2100" dirty="0">
                <a:solidFill>
                  <a:srgbClr val="264BFC"/>
                </a:solidFill>
              </a:rPr>
              <a:t>for any sentence </a:t>
            </a:r>
            <a:r>
              <a:rPr lang="en-US" sz="2100" i="1" dirty="0">
                <a:solidFill>
                  <a:srgbClr val="264BFC"/>
                </a:solidFill>
              </a:rPr>
              <a:t>S</a:t>
            </a:r>
            <a:r>
              <a:rPr lang="en-US" sz="2100" dirty="0">
                <a:solidFill>
                  <a:srgbClr val="264BFC"/>
                </a:solidFill>
              </a:rPr>
              <a:t>, True(</a:t>
            </a:r>
            <a:r>
              <a:rPr lang="en-US" sz="2100" i="1" dirty="0">
                <a:solidFill>
                  <a:srgbClr val="264BFC"/>
                </a:solidFill>
              </a:rPr>
              <a:t>S</a:t>
            </a:r>
            <a:r>
              <a:rPr lang="en-US" sz="2100" dirty="0">
                <a:solidFill>
                  <a:srgbClr val="264BFC"/>
                </a:solidFill>
              </a:rPr>
              <a:t>) ≡ …</a:t>
            </a:r>
          </a:p>
          <a:p>
            <a:pPr marL="0" indent="0">
              <a:spcBef>
                <a:spcPts val="1800"/>
              </a:spcBef>
              <a:buNone/>
            </a:pPr>
            <a:r>
              <a:rPr lang="en-US" sz="2100" dirty="0">
                <a:solidFill>
                  <a:srgbClr val="FF0000"/>
                </a:solidFill>
              </a:rPr>
              <a:t>But why think the axioms and rules for deriving theorems will be</a:t>
            </a:r>
          </a:p>
          <a:p>
            <a:pPr marL="0" indent="0">
              <a:spcBef>
                <a:spcPts val="0"/>
              </a:spcBef>
              <a:buNone/>
            </a:pPr>
            <a:r>
              <a:rPr lang="en-US" sz="2100" dirty="0">
                <a:solidFill>
                  <a:srgbClr val="FF0000"/>
                </a:solidFill>
              </a:rPr>
              <a:t>	suitably “</a:t>
            </a:r>
            <a:r>
              <a:rPr lang="en-US" sz="2100" dirty="0" err="1">
                <a:solidFill>
                  <a:srgbClr val="FF0000"/>
                </a:solidFill>
              </a:rPr>
              <a:t>sensy</a:t>
            </a:r>
            <a:r>
              <a:rPr lang="en-US" sz="2100" dirty="0">
                <a:solidFill>
                  <a:srgbClr val="FF0000"/>
                </a:solidFill>
              </a:rPr>
              <a:t>” and yield canonical (meaning –specifying) theorems?</a:t>
            </a:r>
          </a:p>
          <a:p>
            <a:pPr marL="0" indent="0">
              <a:spcBef>
                <a:spcPts val="1800"/>
              </a:spcBef>
              <a:buNone/>
            </a:pPr>
            <a:r>
              <a:rPr lang="en-US" sz="2100" dirty="0"/>
              <a:t>Moreover, the Slang adjective </a:t>
            </a:r>
            <a:r>
              <a:rPr lang="en-US" sz="2100" i="1" dirty="0">
                <a:sym typeface="Symbol" pitchFamily="2" charset="2"/>
              </a:rPr>
              <a:t>true </a:t>
            </a:r>
            <a:r>
              <a:rPr lang="en-US" sz="2100" dirty="0"/>
              <a:t>is not a sentential </a:t>
            </a:r>
            <a:r>
              <a:rPr lang="en-US" sz="2100" u="sng" dirty="0"/>
              <a:t>operator</a:t>
            </a:r>
            <a:r>
              <a:rPr lang="en-US" sz="2100" dirty="0"/>
              <a:t> like ‘</a:t>
            </a:r>
            <a:r>
              <a:rPr lang="en-US" dirty="0">
                <a:sym typeface="Wingdings 2" pitchFamily="2" charset="2"/>
              </a:rPr>
              <a:t>’</a:t>
            </a:r>
            <a:endParaRPr lang="en-US" sz="2100" dirty="0"/>
          </a:p>
          <a:p>
            <a:pPr marL="0" indent="0">
              <a:spcBef>
                <a:spcPts val="1200"/>
              </a:spcBef>
              <a:buNone/>
            </a:pPr>
            <a:r>
              <a:rPr lang="en-US" sz="2100" dirty="0"/>
              <a:t>	</a:t>
            </a:r>
            <a:r>
              <a:rPr lang="en-US" sz="2000" u="sng" dirty="0"/>
              <a:t>P   </a:t>
            </a:r>
            <a:r>
              <a:rPr lang="en-US" sz="2000" u="sng" dirty="0">
                <a:sym typeface="Wingdings 2" pitchFamily="2" charset="2"/>
              </a:rPr>
              <a:t>P  </a:t>
            </a:r>
            <a:r>
              <a:rPr lang="en-US" sz="2000" u="sng" dirty="0"/>
              <a:t>~P</a:t>
            </a:r>
            <a:r>
              <a:rPr lang="en-US" sz="2000" dirty="0"/>
              <a:t>							 </a:t>
            </a:r>
          </a:p>
          <a:p>
            <a:pPr marL="0" indent="0">
              <a:buNone/>
            </a:pPr>
            <a:r>
              <a:rPr lang="en-US" sz="2000" dirty="0"/>
              <a:t>	1     1     0</a:t>
            </a:r>
          </a:p>
          <a:p>
            <a:pPr marL="0" indent="0">
              <a:buNone/>
            </a:pPr>
            <a:r>
              <a:rPr lang="en-US" sz="2000" dirty="0"/>
              <a:t>	0     0     1             </a:t>
            </a:r>
          </a:p>
          <a:p>
            <a:pPr marL="0" indent="0">
              <a:spcBef>
                <a:spcPts val="1200"/>
              </a:spcBef>
              <a:buNone/>
            </a:pPr>
            <a:r>
              <a:rPr lang="en-US" sz="2100" dirty="0"/>
              <a:t>				</a:t>
            </a:r>
          </a:p>
          <a:p>
            <a:pPr marL="0" indent="0">
              <a:spcBef>
                <a:spcPts val="1200"/>
              </a:spcBef>
              <a:buNone/>
            </a:pPr>
            <a:r>
              <a:rPr lang="en-US" sz="2100" dirty="0"/>
              <a:t> 	</a:t>
            </a:r>
            <a:endParaRPr lang="en-US" sz="2100" dirty="0">
              <a:solidFill>
                <a:srgbClr val="264BFC"/>
              </a:solidFill>
            </a:endParaRPr>
          </a:p>
        </p:txBody>
      </p:sp>
      <p:sp>
        <p:nvSpPr>
          <p:cNvPr id="4" name="TextBox 3">
            <a:extLst>
              <a:ext uri="{FF2B5EF4-FFF2-40B4-BE49-F238E27FC236}">
                <a16:creationId xmlns:a16="http://schemas.microsoft.com/office/drawing/2014/main" id="{C8ED984B-C1B3-CC4D-BFBB-6EE02E26FEB6}"/>
              </a:ext>
            </a:extLst>
          </p:cNvPr>
          <p:cNvSpPr txBox="1"/>
          <p:nvPr/>
        </p:nvSpPr>
        <p:spPr>
          <a:xfrm>
            <a:off x="2716041" y="5380093"/>
            <a:ext cx="5460712" cy="1061829"/>
          </a:xfrm>
          <a:prstGeom prst="rect">
            <a:avLst/>
          </a:prstGeom>
          <a:noFill/>
        </p:spPr>
        <p:txBody>
          <a:bodyPr wrap="square" rtlCol="0">
            <a:spAutoFit/>
          </a:bodyPr>
          <a:lstStyle/>
          <a:p>
            <a:r>
              <a:rPr lang="en-US" sz="2100" dirty="0"/>
              <a:t>Not even </a:t>
            </a:r>
            <a:r>
              <a:rPr lang="en-US" sz="2100" i="1" dirty="0"/>
              <a:t>not</a:t>
            </a:r>
            <a:r>
              <a:rPr lang="en-US" sz="2100" dirty="0"/>
              <a:t> is a sentential operator</a:t>
            </a:r>
          </a:p>
          <a:p>
            <a:r>
              <a:rPr lang="en-US" sz="2100" dirty="0"/>
              <a:t>	(8) It is true that snow </a:t>
            </a:r>
            <a:r>
              <a:rPr lang="en-US" sz="2100" i="1" dirty="0"/>
              <a:t>is not </a:t>
            </a:r>
            <a:r>
              <a:rPr lang="en-US" sz="2100" dirty="0"/>
              <a:t>green. </a:t>
            </a:r>
          </a:p>
          <a:p>
            <a:r>
              <a:rPr lang="en-US" sz="2100" dirty="0"/>
              <a:t>	(9) It </a:t>
            </a:r>
            <a:r>
              <a:rPr lang="en-US" sz="2100" i="1" dirty="0"/>
              <a:t>isn’t </a:t>
            </a:r>
            <a:r>
              <a:rPr lang="en-US" sz="2100" dirty="0"/>
              <a:t>true</a:t>
            </a:r>
            <a:r>
              <a:rPr lang="en-US" sz="2100" i="1" dirty="0"/>
              <a:t> </a:t>
            </a:r>
            <a:r>
              <a:rPr lang="en-US" sz="2100" dirty="0"/>
              <a:t>that snow is green.</a:t>
            </a:r>
            <a:endParaRPr lang="en-US" sz="2100" dirty="0">
              <a:solidFill>
                <a:srgbClr val="FF0000"/>
              </a:solidFill>
            </a:endParaRPr>
          </a:p>
        </p:txBody>
      </p:sp>
    </p:spTree>
    <p:extLst>
      <p:ext uri="{BB962C8B-B14F-4D97-AF65-F5344CB8AC3E}">
        <p14:creationId xmlns:p14="http://schemas.microsoft.com/office/powerpoint/2010/main" val="52865008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6D28-68FE-D644-9B4C-61254159DBA3}"/>
              </a:ext>
            </a:extLst>
          </p:cNvPr>
          <p:cNvSpPr>
            <a:spLocks noGrp="1"/>
          </p:cNvSpPr>
          <p:nvPr>
            <p:ph type="title"/>
          </p:nvPr>
        </p:nvSpPr>
        <p:spPr>
          <a:xfrm>
            <a:off x="457200" y="0"/>
            <a:ext cx="8229600" cy="1143000"/>
          </a:xfrm>
        </p:spPr>
        <p:txBody>
          <a:bodyPr>
            <a:normAutofit/>
          </a:bodyPr>
          <a:lstStyle/>
          <a:p>
            <a:r>
              <a:rPr lang="en-US" dirty="0"/>
              <a:t>Sophisticated Axioms and Clever Rules?</a:t>
            </a:r>
          </a:p>
        </p:txBody>
      </p:sp>
      <p:sp>
        <p:nvSpPr>
          <p:cNvPr id="3" name="Content Placeholder 2">
            <a:extLst>
              <a:ext uri="{FF2B5EF4-FFF2-40B4-BE49-F238E27FC236}">
                <a16:creationId xmlns:a16="http://schemas.microsoft.com/office/drawing/2014/main" id="{DBCF3E3E-2576-F141-AD8F-4D9BB340488E}"/>
              </a:ext>
            </a:extLst>
          </p:cNvPr>
          <p:cNvSpPr>
            <a:spLocks noGrp="1"/>
          </p:cNvSpPr>
          <p:nvPr>
            <p:ph idx="1"/>
          </p:nvPr>
        </p:nvSpPr>
        <p:spPr>
          <a:xfrm>
            <a:off x="457199" y="1143000"/>
            <a:ext cx="8229601" cy="5436220"/>
          </a:xfrm>
        </p:spPr>
        <p:txBody>
          <a:bodyPr>
            <a:noAutofit/>
          </a:bodyPr>
          <a:lstStyle/>
          <a:p>
            <a:pPr marL="0" indent="0">
              <a:spcBef>
                <a:spcPts val="1200"/>
              </a:spcBef>
              <a:buNone/>
            </a:pPr>
            <a:r>
              <a:rPr lang="en-US" sz="2100" dirty="0"/>
              <a:t>There are endlessly many sentences like (2) and (10).</a:t>
            </a:r>
          </a:p>
          <a:p>
            <a:pPr marL="0" indent="0">
              <a:spcBef>
                <a:spcPts val="600"/>
              </a:spcBef>
              <a:buNone/>
            </a:pPr>
            <a:r>
              <a:rPr lang="en-US" sz="2100" dirty="0"/>
              <a:t>		(10) That sentence </a:t>
            </a:r>
            <a:r>
              <a:rPr lang="en-US" sz="2100" dirty="0">
                <a:solidFill>
                  <a:srgbClr val="FF0000"/>
                </a:solidFill>
              </a:rPr>
              <a:t>is true</a:t>
            </a:r>
            <a:r>
              <a:rPr lang="en-US" sz="2100" dirty="0"/>
              <a:t>.</a:t>
            </a:r>
          </a:p>
          <a:p>
            <a:pPr marL="0">
              <a:spcBef>
                <a:spcPts val="600"/>
              </a:spcBef>
              <a:buNone/>
            </a:pPr>
            <a:r>
              <a:rPr lang="en-US" sz="2100" dirty="0"/>
              <a:t>		(11) No </a:t>
            </a:r>
            <a:r>
              <a:rPr lang="en-US" sz="2100" dirty="0">
                <a:solidFill>
                  <a:srgbClr val="FF0000"/>
                </a:solidFill>
              </a:rPr>
              <a:t>true sentence</a:t>
            </a:r>
            <a:r>
              <a:rPr lang="en-US" sz="2100" dirty="0"/>
              <a:t> in that box contains nine words.</a:t>
            </a:r>
          </a:p>
          <a:p>
            <a:pPr marL="0">
              <a:spcBef>
                <a:spcPts val="600"/>
              </a:spcBef>
              <a:buNone/>
            </a:pPr>
            <a:endParaRPr lang="en-US" sz="2100" dirty="0"/>
          </a:p>
          <a:p>
            <a:pPr marL="0" indent="0">
              <a:buNone/>
            </a:pPr>
            <a:r>
              <a:rPr lang="en-US" sz="2100" dirty="0"/>
              <a:t>So we still need Foster-appropriate axioms of some kind.</a:t>
            </a:r>
          </a:p>
          <a:p>
            <a:pPr marL="0" indent="0">
              <a:spcBef>
                <a:spcPts val="1200"/>
              </a:spcBef>
              <a:buNone/>
            </a:pPr>
            <a:r>
              <a:rPr lang="en-US" sz="2100" dirty="0">
                <a:sym typeface="Symbol" pitchFamily="2" charset="2"/>
              </a:rPr>
              <a:t>		</a:t>
            </a:r>
            <a:r>
              <a:rPr lang="en-US" sz="2100" dirty="0"/>
              <a:t>x[</a:t>
            </a:r>
            <a:r>
              <a:rPr lang="en-US" sz="2100" dirty="0" err="1"/>
              <a:t>TrueOf</a:t>
            </a:r>
            <a:r>
              <a:rPr lang="en-US" sz="2100" dirty="0"/>
              <a:t>(</a:t>
            </a:r>
            <a:r>
              <a:rPr lang="en-US" sz="2100" i="1" dirty="0" err="1"/>
              <a:t>blue</a:t>
            </a:r>
            <a:r>
              <a:rPr lang="en-US" sz="2100" baseline="-25000" dirty="0" err="1"/>
              <a:t>Adjective</a:t>
            </a:r>
            <a:r>
              <a:rPr lang="en-US" sz="2100" baseline="-25000" dirty="0"/>
              <a:t> </a:t>
            </a:r>
            <a:r>
              <a:rPr lang="en-US" sz="2100" dirty="0"/>
              <a:t>, x) ≡ Blue(x)]</a:t>
            </a:r>
          </a:p>
          <a:p>
            <a:pPr marL="0" indent="0">
              <a:spcBef>
                <a:spcPts val="1200"/>
              </a:spcBef>
              <a:buNone/>
            </a:pPr>
            <a:r>
              <a:rPr lang="en-US" sz="2100" dirty="0"/>
              <a:t>		</a:t>
            </a:r>
            <a:r>
              <a:rPr lang="en-US" sz="2100" dirty="0">
                <a:sym typeface="Symbol" pitchFamily="2" charset="2"/>
              </a:rPr>
              <a:t></a:t>
            </a:r>
            <a:r>
              <a:rPr lang="en-US" sz="2100" dirty="0"/>
              <a:t>x[</a:t>
            </a:r>
            <a:r>
              <a:rPr lang="en-US" sz="2100" dirty="0" err="1"/>
              <a:t>TrueOf</a:t>
            </a:r>
            <a:r>
              <a:rPr lang="en-US" sz="2100" dirty="0"/>
              <a:t>([</a:t>
            </a:r>
            <a:r>
              <a:rPr lang="en-US" sz="2100" i="1" dirty="0"/>
              <a:t>is</a:t>
            </a:r>
            <a:r>
              <a:rPr lang="en-US" sz="2100" dirty="0"/>
              <a:t> </a:t>
            </a:r>
            <a:r>
              <a:rPr lang="en-US" sz="2100" i="1" dirty="0"/>
              <a:t>…</a:t>
            </a:r>
            <a:r>
              <a:rPr lang="en-US" sz="2100" baseline="-25000" dirty="0"/>
              <a:t>Adjective</a:t>
            </a:r>
            <a:r>
              <a:rPr lang="en-US" sz="2100" dirty="0"/>
              <a:t>]</a:t>
            </a:r>
            <a:r>
              <a:rPr lang="en-US" sz="2100" baseline="-25000" dirty="0" err="1"/>
              <a:t>VerbPhrase</a:t>
            </a:r>
            <a:r>
              <a:rPr lang="en-US" sz="2100" baseline="-25000" dirty="0"/>
              <a:t> </a:t>
            </a:r>
            <a:r>
              <a:rPr lang="en-US" sz="2100" dirty="0"/>
              <a:t>, x) ≡ </a:t>
            </a:r>
            <a:r>
              <a:rPr lang="en-US" sz="2100" dirty="0" err="1"/>
              <a:t>TrueOf</a:t>
            </a:r>
            <a:r>
              <a:rPr lang="en-US" sz="2100" dirty="0"/>
              <a:t>(</a:t>
            </a:r>
            <a:r>
              <a:rPr lang="en-US" sz="2100" i="1" dirty="0"/>
              <a:t>…</a:t>
            </a:r>
            <a:r>
              <a:rPr lang="en-US" sz="2100" baseline="-25000" dirty="0"/>
              <a:t>Adjective </a:t>
            </a:r>
            <a:r>
              <a:rPr lang="en-US" sz="2100" dirty="0"/>
              <a:t>, x)]</a:t>
            </a:r>
          </a:p>
          <a:p>
            <a:pPr marL="0" indent="0">
              <a:spcBef>
                <a:spcPts val="1200"/>
              </a:spcBef>
              <a:buNone/>
            </a:pPr>
            <a:r>
              <a:rPr lang="en-US" sz="2100" dirty="0">
                <a:solidFill>
                  <a:srgbClr val="FF0000"/>
                </a:solidFill>
              </a:rPr>
              <a:t>		</a:t>
            </a:r>
            <a:r>
              <a:rPr lang="en-US" sz="2100" dirty="0">
                <a:solidFill>
                  <a:srgbClr val="FF0000"/>
                </a:solidFill>
                <a:sym typeface="Symbol" pitchFamily="2" charset="2"/>
              </a:rPr>
              <a:t></a:t>
            </a:r>
            <a:r>
              <a:rPr lang="en-US" sz="2100" dirty="0">
                <a:solidFill>
                  <a:srgbClr val="FF0000"/>
                </a:solidFill>
              </a:rPr>
              <a:t>x[</a:t>
            </a:r>
            <a:r>
              <a:rPr lang="en-US" sz="2100" dirty="0" err="1">
                <a:solidFill>
                  <a:srgbClr val="FF0000"/>
                </a:solidFill>
              </a:rPr>
              <a:t>TrueOf</a:t>
            </a:r>
            <a:r>
              <a:rPr lang="en-US" sz="2100" dirty="0">
                <a:solidFill>
                  <a:srgbClr val="FF0000"/>
                </a:solidFill>
              </a:rPr>
              <a:t>([</a:t>
            </a:r>
            <a:r>
              <a:rPr lang="en-US" sz="2100" i="1" dirty="0">
                <a:solidFill>
                  <a:srgbClr val="FF0000"/>
                </a:solidFill>
              </a:rPr>
              <a:t>is true</a:t>
            </a:r>
            <a:r>
              <a:rPr lang="en-US" sz="2100" baseline="-25000" dirty="0">
                <a:solidFill>
                  <a:srgbClr val="FF0000"/>
                </a:solidFill>
              </a:rPr>
              <a:t>???</a:t>
            </a:r>
            <a:r>
              <a:rPr lang="en-US" sz="2100" dirty="0">
                <a:solidFill>
                  <a:srgbClr val="FF0000"/>
                </a:solidFill>
              </a:rPr>
              <a:t>]</a:t>
            </a:r>
            <a:r>
              <a:rPr lang="en-US" sz="2100" baseline="-25000" dirty="0" err="1">
                <a:solidFill>
                  <a:srgbClr val="FF0000"/>
                </a:solidFill>
              </a:rPr>
              <a:t>VerbPhrase</a:t>
            </a:r>
            <a:r>
              <a:rPr lang="en-US" sz="2100" baseline="-25000" dirty="0">
                <a:solidFill>
                  <a:srgbClr val="FF0000"/>
                </a:solidFill>
              </a:rPr>
              <a:t> </a:t>
            </a:r>
            <a:r>
              <a:rPr lang="en-US" sz="2100" dirty="0">
                <a:solidFill>
                  <a:srgbClr val="FF0000"/>
                </a:solidFill>
              </a:rPr>
              <a:t>, x) </a:t>
            </a:r>
            <a:r>
              <a:rPr lang="en-US" sz="2100" baseline="-25000" dirty="0">
                <a:solidFill>
                  <a:srgbClr val="FF0000"/>
                </a:solidFill>
              </a:rPr>
              <a:t> </a:t>
            </a:r>
            <a:r>
              <a:rPr lang="en-US" sz="2100" dirty="0">
                <a:solidFill>
                  <a:srgbClr val="FF0000"/>
                </a:solidFill>
              </a:rPr>
              <a:t>≡ ???]</a:t>
            </a:r>
            <a:endParaRPr lang="en-US" sz="2100" dirty="0"/>
          </a:p>
          <a:p>
            <a:pPr marL="0" indent="0">
              <a:spcBef>
                <a:spcPts val="2400"/>
              </a:spcBef>
              <a:buNone/>
            </a:pPr>
            <a:r>
              <a:rPr lang="en-US" sz="2100" dirty="0">
                <a:sym typeface="Symbol" pitchFamily="2" charset="2"/>
              </a:rPr>
              <a:t></a:t>
            </a:r>
            <a:r>
              <a:rPr lang="en-US" sz="2100" dirty="0"/>
              <a:t>x[</a:t>
            </a:r>
            <a:r>
              <a:rPr lang="en-US" sz="2100" dirty="0" err="1"/>
              <a:t>TrueOf</a:t>
            </a:r>
            <a:r>
              <a:rPr lang="en-US" sz="2100" dirty="0"/>
              <a:t>([…</a:t>
            </a:r>
            <a:r>
              <a:rPr lang="en-US" sz="2100" baseline="-25000" dirty="0" err="1"/>
              <a:t>Adj</a:t>
            </a:r>
            <a:r>
              <a:rPr lang="en-US" sz="2100" baseline="-25000" dirty="0"/>
              <a:t> </a:t>
            </a:r>
            <a:r>
              <a:rPr lang="en-US" sz="2100" dirty="0"/>
              <a:t>…</a:t>
            </a:r>
            <a:r>
              <a:rPr lang="en-US" sz="2100" baseline="-25000" dirty="0"/>
              <a:t>Noun</a:t>
            </a:r>
            <a:r>
              <a:rPr lang="en-US" sz="2100" dirty="0"/>
              <a:t>]</a:t>
            </a:r>
            <a:r>
              <a:rPr lang="en-US" sz="2100" baseline="-25000" dirty="0" err="1"/>
              <a:t>NounPhrase</a:t>
            </a:r>
            <a:r>
              <a:rPr lang="en-US" sz="2100" dirty="0"/>
              <a:t>), x) ≡ </a:t>
            </a:r>
            <a:r>
              <a:rPr lang="en-US" sz="2100" dirty="0" err="1"/>
              <a:t>TrueOf</a:t>
            </a:r>
            <a:r>
              <a:rPr lang="en-US" sz="2100" dirty="0"/>
              <a:t>(…</a:t>
            </a:r>
            <a:r>
              <a:rPr lang="en-US" sz="2100" baseline="-25000" dirty="0"/>
              <a:t>Noun</a:t>
            </a:r>
            <a:r>
              <a:rPr lang="en-US" sz="2100" dirty="0"/>
              <a:t>, x)] &amp; </a:t>
            </a:r>
            <a:r>
              <a:rPr lang="en-US" sz="2100" dirty="0" err="1"/>
              <a:t>TrueOf</a:t>
            </a:r>
            <a:r>
              <a:rPr lang="en-US" sz="2100" dirty="0"/>
              <a:t>(…</a:t>
            </a:r>
            <a:r>
              <a:rPr lang="en-US" sz="2100" baseline="-25000" dirty="0" err="1"/>
              <a:t>Adj</a:t>
            </a:r>
            <a:r>
              <a:rPr lang="en-US" sz="2100" baseline="-25000" dirty="0"/>
              <a:t> </a:t>
            </a:r>
            <a:r>
              <a:rPr lang="en-US" sz="2100" dirty="0"/>
              <a:t>, x) </a:t>
            </a:r>
            <a:r>
              <a:rPr lang="en-US" sz="2100" dirty="0">
                <a:solidFill>
                  <a:srgbClr val="FF0000"/>
                </a:solidFill>
              </a:rPr>
              <a:t>	      </a:t>
            </a:r>
          </a:p>
          <a:p>
            <a:pPr marL="0" indent="0">
              <a:spcBef>
                <a:spcPts val="1200"/>
              </a:spcBef>
              <a:buNone/>
            </a:pPr>
            <a:r>
              <a:rPr lang="en-US" sz="2100" dirty="0">
                <a:solidFill>
                  <a:srgbClr val="FF0000"/>
                </a:solidFill>
                <a:sym typeface="Symbol" pitchFamily="2" charset="2"/>
              </a:rPr>
              <a:t></a:t>
            </a:r>
            <a:r>
              <a:rPr lang="en-US" sz="2100" dirty="0">
                <a:solidFill>
                  <a:srgbClr val="FF0000"/>
                </a:solidFill>
              </a:rPr>
              <a:t>x[</a:t>
            </a:r>
            <a:r>
              <a:rPr lang="en-US" sz="2100" dirty="0" err="1">
                <a:solidFill>
                  <a:srgbClr val="FF0000"/>
                </a:solidFill>
              </a:rPr>
              <a:t>TrueOf</a:t>
            </a:r>
            <a:r>
              <a:rPr lang="en-US" sz="2100" dirty="0">
                <a:solidFill>
                  <a:srgbClr val="FF0000"/>
                </a:solidFill>
              </a:rPr>
              <a:t>([</a:t>
            </a:r>
            <a:r>
              <a:rPr lang="en-US" sz="2100" i="1" dirty="0">
                <a:solidFill>
                  <a:srgbClr val="FF0000"/>
                </a:solidFill>
              </a:rPr>
              <a:t>true</a:t>
            </a:r>
            <a:r>
              <a:rPr lang="en-US" sz="2100" baseline="-25000" dirty="0">
                <a:solidFill>
                  <a:srgbClr val="FF0000"/>
                </a:solidFill>
              </a:rPr>
              <a:t>??? </a:t>
            </a:r>
            <a:r>
              <a:rPr lang="en-US" sz="2100" dirty="0">
                <a:solidFill>
                  <a:srgbClr val="FF0000"/>
                </a:solidFill>
              </a:rPr>
              <a:t>…</a:t>
            </a:r>
            <a:r>
              <a:rPr lang="en-US" sz="2100" baseline="-25000" dirty="0">
                <a:solidFill>
                  <a:srgbClr val="FF0000"/>
                </a:solidFill>
              </a:rPr>
              <a:t>Noun</a:t>
            </a:r>
            <a:r>
              <a:rPr lang="en-US" sz="2100" dirty="0">
                <a:solidFill>
                  <a:srgbClr val="FF0000"/>
                </a:solidFill>
              </a:rPr>
              <a:t>]</a:t>
            </a:r>
            <a:r>
              <a:rPr lang="en-US" sz="2100" baseline="-25000" dirty="0" err="1">
                <a:solidFill>
                  <a:srgbClr val="FF0000"/>
                </a:solidFill>
              </a:rPr>
              <a:t>NounPhrase</a:t>
            </a:r>
            <a:r>
              <a:rPr lang="en-US" sz="2100" dirty="0">
                <a:solidFill>
                  <a:srgbClr val="FF0000"/>
                </a:solidFill>
              </a:rPr>
              <a:t>, x) ≡ </a:t>
            </a:r>
            <a:r>
              <a:rPr lang="en-US" sz="2100" dirty="0" err="1">
                <a:solidFill>
                  <a:srgbClr val="FF0000"/>
                </a:solidFill>
              </a:rPr>
              <a:t>TrueOf</a:t>
            </a:r>
            <a:r>
              <a:rPr lang="en-US" sz="2100" dirty="0">
                <a:solidFill>
                  <a:srgbClr val="FF0000"/>
                </a:solidFill>
              </a:rPr>
              <a:t>(…</a:t>
            </a:r>
            <a:r>
              <a:rPr lang="en-US" sz="2100" baseline="-25000" dirty="0">
                <a:solidFill>
                  <a:srgbClr val="FF0000"/>
                </a:solidFill>
              </a:rPr>
              <a:t>Noun</a:t>
            </a:r>
            <a:r>
              <a:rPr lang="en-US" sz="2100" dirty="0">
                <a:solidFill>
                  <a:srgbClr val="FF0000"/>
                </a:solidFill>
              </a:rPr>
              <a:t>, x)  &amp; ??? ]</a:t>
            </a:r>
            <a:endParaRPr lang="en-US" sz="2100" baseline="-25000" dirty="0">
              <a:solidFill>
                <a:srgbClr val="FF0000"/>
              </a:solidFill>
            </a:endParaRPr>
          </a:p>
        </p:txBody>
      </p:sp>
    </p:spTree>
    <p:extLst>
      <p:ext uri="{BB962C8B-B14F-4D97-AF65-F5344CB8AC3E}">
        <p14:creationId xmlns:p14="http://schemas.microsoft.com/office/powerpoint/2010/main" val="228629891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C3CDF-FD0F-924E-93A8-76C42AA171D6}"/>
              </a:ext>
            </a:extLst>
          </p:cNvPr>
          <p:cNvSpPr>
            <a:spLocks noGrp="1"/>
          </p:cNvSpPr>
          <p:nvPr>
            <p:ph idx="1"/>
          </p:nvPr>
        </p:nvSpPr>
        <p:spPr>
          <a:xfrm>
            <a:off x="457200" y="1448548"/>
            <a:ext cx="8423564" cy="4979961"/>
          </a:xfrm>
        </p:spPr>
        <p:txBody>
          <a:bodyPr>
            <a:noAutofit/>
          </a:bodyPr>
          <a:lstStyle/>
          <a:p>
            <a:r>
              <a:rPr lang="en-US" sz="2100" dirty="0"/>
              <a:t>A full response would require a discussion of what Slangs are. But in any case, why think the ordinary words </a:t>
            </a:r>
            <a:r>
              <a:rPr lang="en-US" sz="2100" i="1" dirty="0">
                <a:solidFill>
                  <a:srgbClr val="264BFC"/>
                </a:solidFill>
              </a:rPr>
              <a:t>blue</a:t>
            </a:r>
            <a:r>
              <a:rPr lang="en-US" sz="2100" dirty="0"/>
              <a:t> and </a:t>
            </a:r>
            <a:r>
              <a:rPr lang="en-US" sz="2100" i="1" dirty="0">
                <a:solidFill>
                  <a:srgbClr val="FF0000"/>
                </a:solidFill>
              </a:rPr>
              <a:t>true</a:t>
            </a:r>
            <a:r>
              <a:rPr lang="en-US" sz="2100" i="1" dirty="0"/>
              <a:t> </a:t>
            </a:r>
            <a:r>
              <a:rPr lang="en-US" sz="2100" dirty="0"/>
              <a:t>differ in kind?</a:t>
            </a:r>
          </a:p>
          <a:p>
            <a:pPr lvl="1">
              <a:spcBef>
                <a:spcPts val="1200"/>
              </a:spcBef>
            </a:pPr>
            <a:r>
              <a:rPr lang="en-US" sz="2100" dirty="0"/>
              <a:t>we can use </a:t>
            </a:r>
            <a:r>
              <a:rPr lang="en-US" sz="2100" i="1" dirty="0"/>
              <a:t>true </a:t>
            </a:r>
            <a:r>
              <a:rPr lang="en-US" sz="2100" dirty="0"/>
              <a:t>to vividly illustrate a certain objection to the VBC</a:t>
            </a:r>
          </a:p>
          <a:p>
            <a:pPr lvl="1">
              <a:spcBef>
                <a:spcPts val="300"/>
              </a:spcBef>
            </a:pPr>
            <a:r>
              <a:rPr lang="en-US" sz="2100" dirty="0"/>
              <a:t>examples with </a:t>
            </a:r>
            <a:r>
              <a:rPr lang="en-US" sz="2100" i="1" dirty="0"/>
              <a:t>blue</a:t>
            </a:r>
            <a:r>
              <a:rPr lang="en-US" sz="2100" dirty="0"/>
              <a:t> don’t illustrate the objection in the same way</a:t>
            </a:r>
          </a:p>
          <a:p>
            <a:pPr lvl="1">
              <a:spcBef>
                <a:spcPts val="300"/>
              </a:spcBef>
            </a:pPr>
            <a:r>
              <a:rPr lang="en-US" sz="2100" dirty="0"/>
              <a:t>but don’t confuse epistemology with conclusions</a:t>
            </a:r>
          </a:p>
          <a:p>
            <a:pPr>
              <a:spcBef>
                <a:spcPts val="1800"/>
              </a:spcBef>
            </a:pPr>
            <a:r>
              <a:rPr lang="en-US" sz="2100" dirty="0"/>
              <a:t>an impoverished lexicon will fail to </a:t>
            </a:r>
            <a:r>
              <a:rPr lang="en-US" sz="2100" i="1" u="sng" dirty="0"/>
              <a:t>illustrate</a:t>
            </a:r>
            <a:r>
              <a:rPr lang="en-US" sz="2100" dirty="0"/>
              <a:t> many problems for the VBC</a:t>
            </a:r>
          </a:p>
          <a:p>
            <a:pPr lvl="1">
              <a:spcBef>
                <a:spcPts val="1200"/>
              </a:spcBef>
            </a:pPr>
            <a:r>
              <a:rPr lang="en-US" sz="2100" dirty="0"/>
              <a:t>but why think that with regard to meaning/understanding, </a:t>
            </a:r>
          </a:p>
          <a:p>
            <a:pPr marL="457200" lvl="1" indent="0">
              <a:spcBef>
                <a:spcPts val="0"/>
              </a:spcBef>
              <a:buNone/>
            </a:pPr>
            <a:r>
              <a:rPr lang="en-US" sz="2100" dirty="0"/>
              <a:t>	</a:t>
            </a:r>
            <a:r>
              <a:rPr lang="en-US" sz="2100" dirty="0">
                <a:solidFill>
                  <a:srgbClr val="FF0000"/>
                </a:solidFill>
              </a:rPr>
              <a:t>    </a:t>
            </a:r>
            <a:r>
              <a:rPr lang="en-US" sz="2100" i="1" dirty="0">
                <a:solidFill>
                  <a:srgbClr val="FF0000"/>
                </a:solidFill>
              </a:rPr>
              <a:t>is true </a:t>
            </a:r>
            <a:r>
              <a:rPr lang="en-US" sz="2100" dirty="0"/>
              <a:t>and </a:t>
            </a:r>
            <a:r>
              <a:rPr lang="en-US" sz="2100" i="1" dirty="0">
                <a:solidFill>
                  <a:srgbClr val="FF0000"/>
                </a:solidFill>
              </a:rPr>
              <a:t>true sentence </a:t>
            </a:r>
            <a:r>
              <a:rPr lang="en-US" sz="2100" dirty="0"/>
              <a:t>are special, compared with</a:t>
            </a:r>
          </a:p>
          <a:p>
            <a:pPr marL="457200" lvl="1" indent="0">
              <a:spcBef>
                <a:spcPts val="0"/>
              </a:spcBef>
              <a:buNone/>
            </a:pPr>
            <a:r>
              <a:rPr lang="en-US" sz="2100" dirty="0"/>
              <a:t>	    </a:t>
            </a:r>
            <a:r>
              <a:rPr lang="en-US" sz="2100" i="1" dirty="0">
                <a:solidFill>
                  <a:srgbClr val="264BFC"/>
                </a:solidFill>
              </a:rPr>
              <a:t>is blue </a:t>
            </a:r>
            <a:r>
              <a:rPr lang="en-US" sz="2100" dirty="0"/>
              <a:t>and </a:t>
            </a:r>
            <a:r>
              <a:rPr lang="en-US" sz="2100" i="1" dirty="0">
                <a:solidFill>
                  <a:srgbClr val="264BFC"/>
                </a:solidFill>
              </a:rPr>
              <a:t>blue string</a:t>
            </a:r>
            <a:r>
              <a:rPr lang="en-US" sz="2100" dirty="0"/>
              <a:t>?</a:t>
            </a:r>
          </a:p>
          <a:p>
            <a:pPr lvl="1">
              <a:spcBef>
                <a:spcPts val="900"/>
              </a:spcBef>
            </a:pPr>
            <a:r>
              <a:rPr lang="en-US" sz="2100" dirty="0"/>
              <a:t>if we bracket </a:t>
            </a:r>
            <a:r>
              <a:rPr lang="en-US" sz="2100" i="1" dirty="0"/>
              <a:t>fake diamond </a:t>
            </a:r>
            <a:r>
              <a:rPr lang="en-US" sz="2100" dirty="0"/>
              <a:t>and </a:t>
            </a:r>
            <a:r>
              <a:rPr lang="en-US" sz="2100" i="1" dirty="0"/>
              <a:t>thinks that Venus is Phosphorus,  	   	    </a:t>
            </a:r>
            <a:r>
              <a:rPr lang="en-US" sz="2100" dirty="0"/>
              <a:t>we owe reasons for treating these </a:t>
            </a:r>
            <a:r>
              <a:rPr lang="en-US" sz="2100" u="sng" dirty="0"/>
              <a:t>constructions</a:t>
            </a:r>
            <a:r>
              <a:rPr lang="en-US" sz="2100" dirty="0"/>
              <a:t> as special</a:t>
            </a:r>
          </a:p>
          <a:p>
            <a:pPr lvl="1">
              <a:spcBef>
                <a:spcPts val="900"/>
              </a:spcBef>
            </a:pPr>
            <a:r>
              <a:rPr lang="en-US" sz="2100" dirty="0"/>
              <a:t>ignoring </a:t>
            </a:r>
            <a:r>
              <a:rPr lang="en-US" sz="2100" u="sng" dirty="0"/>
              <a:t>words that illustrate</a:t>
            </a:r>
            <a:r>
              <a:rPr lang="en-US" sz="2100" dirty="0"/>
              <a:t> objections is no </a:t>
            </a:r>
            <a:r>
              <a:rPr lang="en-US" sz="2100" u="sng" dirty="0"/>
              <a:t>defense</a:t>
            </a:r>
            <a:r>
              <a:rPr lang="en-US" sz="2100" dirty="0"/>
              <a:t> of the VBC</a:t>
            </a:r>
            <a:endParaRPr lang="en-US" sz="2100" u="sng" dirty="0"/>
          </a:p>
          <a:p>
            <a:pPr lvl="1">
              <a:spcBef>
                <a:spcPts val="900"/>
              </a:spcBef>
            </a:pPr>
            <a:r>
              <a:rPr lang="en-US" sz="2100" dirty="0"/>
              <a:t>to evaluate </a:t>
            </a:r>
            <a:r>
              <a:rPr lang="en-US" sz="2100" u="sng" dirty="0"/>
              <a:t>combinatorial</a:t>
            </a:r>
            <a:r>
              <a:rPr lang="en-US" sz="2100" dirty="0"/>
              <a:t> axioms, we need to see what they </a:t>
            </a:r>
            <a:r>
              <a:rPr lang="en-US" sz="2100" u="sng" dirty="0"/>
              <a:t>imply</a:t>
            </a:r>
          </a:p>
        </p:txBody>
      </p:sp>
      <p:sp>
        <p:nvSpPr>
          <p:cNvPr id="4" name="Title 1">
            <a:extLst>
              <a:ext uri="{FF2B5EF4-FFF2-40B4-BE49-F238E27FC236}">
                <a16:creationId xmlns:a16="http://schemas.microsoft.com/office/drawing/2014/main" id="{5C471184-DCC1-EE41-A3E3-49DE81B8CDE5}"/>
              </a:ext>
            </a:extLst>
          </p:cNvPr>
          <p:cNvSpPr>
            <a:spLocks noGrp="1"/>
          </p:cNvSpPr>
          <p:nvPr>
            <p:ph type="title"/>
          </p:nvPr>
        </p:nvSpPr>
        <p:spPr>
          <a:xfrm>
            <a:off x="457200" y="89287"/>
            <a:ext cx="8229600" cy="1143000"/>
          </a:xfrm>
        </p:spPr>
        <p:txBody>
          <a:bodyPr>
            <a:normAutofit fontScale="90000"/>
          </a:bodyPr>
          <a:lstStyle/>
          <a:p>
            <a:r>
              <a:rPr lang="en-US" sz="2800" dirty="0">
                <a:solidFill>
                  <a:srgbClr val="FF0000"/>
                </a:solidFill>
              </a:rPr>
              <a:t>Radical Reply 1 (time permitting): “Don’t Worry about Liars”</a:t>
            </a:r>
            <a:br>
              <a:rPr lang="en-US" sz="2800" dirty="0">
                <a:solidFill>
                  <a:srgbClr val="FF0000"/>
                </a:solidFill>
              </a:rPr>
            </a:br>
            <a:r>
              <a:rPr lang="en-US" sz="2800" i="1" dirty="0">
                <a:solidFill>
                  <a:srgbClr val="FF0000"/>
                </a:solidFill>
              </a:rPr>
              <a:t>a Truth Theory </a:t>
            </a:r>
            <a:r>
              <a:rPr lang="en-US" sz="2800" i="1" u="sng" dirty="0">
                <a:solidFill>
                  <a:srgbClr val="FF0000"/>
                </a:solidFill>
              </a:rPr>
              <a:t>for a Fragment of a Slang</a:t>
            </a:r>
            <a:r>
              <a:rPr lang="en-US" sz="2800" i="1" dirty="0">
                <a:solidFill>
                  <a:srgbClr val="FF0000"/>
                </a:solidFill>
              </a:rPr>
              <a:t> can be good enough</a:t>
            </a:r>
          </a:p>
        </p:txBody>
      </p:sp>
    </p:spTree>
    <p:extLst>
      <p:ext uri="{BB962C8B-B14F-4D97-AF65-F5344CB8AC3E}">
        <p14:creationId xmlns:p14="http://schemas.microsoft.com/office/powerpoint/2010/main" val="301323865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261" y="382759"/>
            <a:ext cx="8432800" cy="5561854"/>
          </a:xfrm>
        </p:spPr>
        <p:txBody>
          <a:bodyPr>
            <a:noAutofit/>
          </a:bodyPr>
          <a:lstStyle/>
          <a:p>
            <a:pPr>
              <a:buNone/>
            </a:pPr>
            <a:r>
              <a:rPr lang="en-US" sz="2100" dirty="0"/>
              <a:t>Languages: connect interpretations of some kind with signals of some kind</a:t>
            </a:r>
          </a:p>
          <a:p>
            <a:pPr>
              <a:buNone/>
            </a:pPr>
            <a:r>
              <a:rPr lang="en-US" sz="2100" dirty="0"/>
              <a:t>	  Slangs: spoken/signed languages that children can naturally acquire</a:t>
            </a:r>
          </a:p>
          <a:p>
            <a:pPr>
              <a:buNone/>
            </a:pPr>
            <a:endParaRPr lang="en-US" sz="2100" dirty="0"/>
          </a:p>
          <a:p>
            <a:pPr>
              <a:spcBef>
                <a:spcPts val="0"/>
              </a:spcBef>
              <a:buNone/>
            </a:pPr>
            <a:r>
              <a:rPr lang="en-US" sz="2100" dirty="0">
                <a:solidFill>
                  <a:srgbClr val="0000FF"/>
                </a:solidFill>
              </a:rPr>
              <a:t>	 	</a:t>
            </a:r>
            <a:r>
              <a:rPr lang="en-US" sz="2100" i="1" dirty="0">
                <a:solidFill>
                  <a:srgbClr val="264BFC"/>
                </a:solidFill>
              </a:rPr>
              <a:t>			</a:t>
            </a:r>
            <a:r>
              <a:rPr lang="en-US" sz="2100" dirty="0">
                <a:solidFill>
                  <a:srgbClr val="0000FF"/>
                </a:solidFill>
              </a:rPr>
              <a:t>	</a:t>
            </a:r>
            <a:r>
              <a:rPr lang="en-US" sz="2100" dirty="0">
                <a:solidFill>
                  <a:srgbClr val="264BFC"/>
                </a:solidFill>
              </a:rPr>
              <a:t>Slangs connect meanings with pronunciations in ways</a:t>
            </a:r>
          </a:p>
          <a:p>
            <a:pPr>
              <a:buNone/>
            </a:pPr>
            <a:r>
              <a:rPr lang="en-US" sz="2100" dirty="0">
                <a:solidFill>
                  <a:srgbClr val="264BFC"/>
                </a:solidFill>
              </a:rPr>
              <a:t>	 					that are </a:t>
            </a:r>
            <a:r>
              <a:rPr lang="en-US" sz="2100" i="1" u="sng" dirty="0">
                <a:solidFill>
                  <a:srgbClr val="264BFC"/>
                </a:solidFill>
              </a:rPr>
              <a:t>unbounded</a:t>
            </a:r>
            <a:r>
              <a:rPr lang="en-US" sz="2100" dirty="0">
                <a:solidFill>
                  <a:srgbClr val="264BFC"/>
                </a:solidFill>
              </a:rPr>
              <a:t> but also interestingly </a:t>
            </a:r>
            <a:r>
              <a:rPr lang="en-US" sz="2100" i="1" u="sng" dirty="0">
                <a:solidFill>
                  <a:srgbClr val="264BFC"/>
                </a:solidFill>
              </a:rPr>
              <a:t>constrained</a:t>
            </a:r>
            <a:r>
              <a:rPr lang="en-US" sz="2100" dirty="0">
                <a:solidFill>
                  <a:srgbClr val="264BFC"/>
                </a:solidFill>
              </a:rPr>
              <a:t>.</a:t>
            </a:r>
            <a:endParaRPr lang="en-US" sz="2100" b="1" dirty="0">
              <a:solidFill>
                <a:srgbClr val="264BFC"/>
              </a:solidFill>
            </a:endParaRPr>
          </a:p>
          <a:p>
            <a:pPr>
              <a:spcBef>
                <a:spcPts val="1200"/>
              </a:spcBef>
              <a:buNone/>
            </a:pPr>
            <a:r>
              <a:rPr lang="en-US" sz="2100" dirty="0"/>
              <a:t>  </a:t>
            </a:r>
          </a:p>
          <a:p>
            <a:pPr defTabSz="456514">
              <a:spcBef>
                <a:spcPts val="1200"/>
              </a:spcBef>
            </a:pPr>
            <a:r>
              <a:rPr lang="en-US" sz="2100" dirty="0">
                <a:latin typeface="Calibri" panose="020F0502020204030204" pitchFamily="34" charset="0"/>
                <a:ea typeface="Helvetica" charset="0"/>
                <a:cs typeface="Calibri" panose="020F0502020204030204" pitchFamily="34" charset="0"/>
                <a:sym typeface="Helvetica" charset="0"/>
              </a:rPr>
              <a:t>the duck is ready to eat</a:t>
            </a:r>
            <a:endParaRPr lang="en-US" sz="2100" b="1" dirty="0">
              <a:latin typeface="Calibri" panose="020F0502020204030204" pitchFamily="34" charset="0"/>
              <a:ea typeface="Helvetica" charset="0"/>
              <a:cs typeface="Calibri" panose="020F0502020204030204" pitchFamily="34" charset="0"/>
              <a:sym typeface="Helvetica" charset="0"/>
            </a:endParaRPr>
          </a:p>
          <a:p>
            <a:pPr marL="0" indent="0" defTabSz="456514">
              <a:buNone/>
            </a:pPr>
            <a:r>
              <a:rPr lang="en-US" sz="2100" b="1" dirty="0">
                <a:solidFill>
                  <a:srgbClr val="00B050"/>
                </a:solidFill>
                <a:latin typeface="Calibri" panose="020F0502020204030204" pitchFamily="34" charset="0"/>
                <a:ea typeface="Helvetica" charset="0"/>
                <a:cs typeface="Calibri" panose="020F0502020204030204" pitchFamily="34" charset="0"/>
                <a:sym typeface="Helvetica" charset="0"/>
              </a:rPr>
              <a:t>	 </a:t>
            </a: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the duck is ready to dine</a:t>
            </a:r>
          </a:p>
          <a:p>
            <a:pPr marL="0" indent="0" defTabSz="456514">
              <a:buNone/>
            </a:pPr>
            <a:r>
              <a:rPr lang="en-US" sz="2100" dirty="0">
                <a:solidFill>
                  <a:srgbClr val="FF0000"/>
                </a:solidFill>
                <a:latin typeface="Calibri" panose="020F0502020204030204" pitchFamily="34" charset="0"/>
                <a:ea typeface="Helvetica" charset="0"/>
                <a:cs typeface="Calibri" panose="020F0502020204030204" pitchFamily="34" charset="0"/>
                <a:sym typeface="Helvetica" charset="0"/>
              </a:rPr>
              <a:t>	 </a:t>
            </a: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the duck is </a:t>
            </a:r>
            <a:r>
              <a:rPr lang="en-US" sz="2100" i="1" dirty="0" err="1">
                <a:solidFill>
                  <a:srgbClr val="00B050"/>
                </a:solidFill>
                <a:latin typeface="Calibri" panose="020F0502020204030204" pitchFamily="34" charset="0"/>
                <a:ea typeface="Helvetica" charset="0"/>
                <a:cs typeface="Calibri" panose="020F0502020204030204" pitchFamily="34" charset="0"/>
                <a:sym typeface="Helvetica" charset="0"/>
              </a:rPr>
              <a:t>pret</a:t>
            </a:r>
            <a:r>
              <a:rPr lang="en-US" sz="2100" i="1" dirty="0">
                <a:solidFill>
                  <a:srgbClr val="00B050"/>
                </a:solidFill>
                <a:latin typeface="Calibri" panose="020F0502020204030204" pitchFamily="34" charset="0"/>
                <a:ea typeface="Helvetica" charset="0"/>
                <a:cs typeface="Calibri" panose="020F0502020204030204" pitchFamily="34" charset="0"/>
                <a:sym typeface="Helvetica" charset="0"/>
              </a:rPr>
              <a:t>-a-manger</a:t>
            </a: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 </a:t>
            </a:r>
            <a:endParaRPr lang="en-US" sz="2100" dirty="0">
              <a:solidFill>
                <a:srgbClr val="FF0000"/>
              </a:solidFill>
              <a:latin typeface="Calibri" panose="020F0502020204030204" pitchFamily="34" charset="0"/>
              <a:ea typeface="Helvetica" charset="0"/>
              <a:cs typeface="Calibri" panose="020F0502020204030204" pitchFamily="34" charset="0"/>
              <a:sym typeface="Helvetica" charset="0"/>
            </a:endParaRPr>
          </a:p>
          <a:p>
            <a:pPr defTabSz="456514">
              <a:spcBef>
                <a:spcPts val="1800"/>
              </a:spcBef>
            </a:pPr>
            <a:r>
              <a:rPr lang="en-US" sz="2100" dirty="0">
                <a:latin typeface="Calibri" panose="020F0502020204030204" pitchFamily="34" charset="0"/>
                <a:ea typeface="Helvetica" charset="0"/>
                <a:cs typeface="Calibri" panose="020F0502020204030204" pitchFamily="34" charset="0"/>
                <a:sym typeface="Helvetica" charset="0"/>
              </a:rPr>
              <a:t>the duck is eager to eat</a:t>
            </a:r>
            <a:endParaRPr lang="en-US" sz="2100" b="1" dirty="0">
              <a:latin typeface="Calibri" panose="020F0502020204030204" pitchFamily="34" charset="0"/>
              <a:ea typeface="Helvetica" charset="0"/>
              <a:cs typeface="Calibri" panose="020F0502020204030204" pitchFamily="34" charset="0"/>
              <a:sym typeface="Helvetica" charset="0"/>
            </a:endParaRPr>
          </a:p>
          <a:p>
            <a:pPr marL="0" indent="0" defTabSz="456514">
              <a:buNone/>
            </a:pPr>
            <a:r>
              <a:rPr lang="en-US" sz="2100" b="1" dirty="0">
                <a:solidFill>
                  <a:srgbClr val="00B050"/>
                </a:solidFill>
                <a:latin typeface="Calibri" panose="020F0502020204030204" pitchFamily="34" charset="0"/>
                <a:ea typeface="Helvetica" charset="0"/>
                <a:cs typeface="Calibri" panose="020F0502020204030204" pitchFamily="34" charset="0"/>
                <a:sym typeface="Helvetica" charset="0"/>
              </a:rPr>
              <a:t>	 </a:t>
            </a: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the duck is eager to be one who eats</a:t>
            </a:r>
          </a:p>
          <a:p>
            <a:pPr marL="0" indent="0" defTabSz="456514">
              <a:buNone/>
            </a:pPr>
            <a:r>
              <a:rPr lang="en-US" sz="2100" dirty="0">
                <a:solidFill>
                  <a:srgbClr val="FF0000"/>
                </a:solidFill>
                <a:latin typeface="Calibri" panose="020F0502020204030204" pitchFamily="34" charset="0"/>
                <a:ea typeface="Helvetica" charset="0"/>
                <a:cs typeface="Calibri" panose="020F0502020204030204" pitchFamily="34" charset="0"/>
                <a:sym typeface="Helvetica" charset="0"/>
              </a:rPr>
              <a:t>    #  the duck is eager to be one who is eaten</a:t>
            </a:r>
          </a:p>
          <a:p>
            <a:pPr defTabSz="456514">
              <a:spcBef>
                <a:spcPts val="2400"/>
              </a:spcBef>
            </a:pPr>
            <a:r>
              <a:rPr lang="en-US" sz="2100" dirty="0">
                <a:latin typeface="Calibri" panose="020F0502020204030204" pitchFamily="34" charset="0"/>
                <a:ea typeface="Helvetica" charset="0"/>
                <a:cs typeface="Calibri" panose="020F0502020204030204" pitchFamily="34" charset="0"/>
                <a:sym typeface="Helvetica" charset="0"/>
              </a:rPr>
              <a:t>the duck is easy to eat</a:t>
            </a:r>
          </a:p>
          <a:p>
            <a:pPr marL="0" indent="0" defTabSz="456514">
              <a:buNone/>
            </a:pPr>
            <a:r>
              <a:rPr lang="en-US" sz="2100" dirty="0">
                <a:solidFill>
                  <a:srgbClr val="FF0000"/>
                </a:solidFill>
                <a:latin typeface="Calibri" panose="020F0502020204030204" pitchFamily="34" charset="0"/>
                <a:ea typeface="Helvetica" charset="0"/>
                <a:cs typeface="Calibri" panose="020F0502020204030204" pitchFamily="34" charset="0"/>
                <a:sym typeface="Helvetica" charset="0"/>
              </a:rPr>
              <a:t>    # It is easy for the duck to eat (some food)</a:t>
            </a:r>
          </a:p>
          <a:p>
            <a:pPr marL="0" indent="0" defTabSz="456514">
              <a:buNone/>
            </a:pP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	It is easy (for us) to eat the duck</a:t>
            </a:r>
            <a:endParaRPr lang="en-US" sz="2100" dirty="0">
              <a:latin typeface="Calibri" panose="020F0502020204030204" pitchFamily="34" charset="0"/>
              <a:cs typeface="Calibri" panose="020F0502020204030204" pitchFamily="34" charset="0"/>
            </a:endParaRPr>
          </a:p>
        </p:txBody>
      </p:sp>
      <p:pic>
        <p:nvPicPr>
          <p:cNvPr id="8" name="Picture 7" descr="chomsky.jpg">
            <a:extLst>
              <a:ext uri="{FF2B5EF4-FFF2-40B4-BE49-F238E27FC236}">
                <a16:creationId xmlns:a16="http://schemas.microsoft.com/office/drawing/2014/main" id="{551A8E70-1B8F-5C49-B919-502FCC71CAEC}"/>
              </a:ext>
            </a:extLst>
          </p:cNvPr>
          <p:cNvPicPr>
            <a:picLocks noChangeAspect="1"/>
          </p:cNvPicPr>
          <p:nvPr/>
        </p:nvPicPr>
        <p:blipFill>
          <a:blip r:embed="rId3"/>
          <a:stretch>
            <a:fillRect/>
          </a:stretch>
        </p:blipFill>
        <p:spPr>
          <a:xfrm>
            <a:off x="7667145" y="2764905"/>
            <a:ext cx="1354772" cy="1354772"/>
          </a:xfrm>
          <a:prstGeom prst="rect">
            <a:avLst/>
          </a:prstGeom>
        </p:spPr>
      </p:pic>
      <p:sp>
        <p:nvSpPr>
          <p:cNvPr id="2" name="TextBox 1">
            <a:extLst>
              <a:ext uri="{FF2B5EF4-FFF2-40B4-BE49-F238E27FC236}">
                <a16:creationId xmlns:a16="http://schemas.microsoft.com/office/drawing/2014/main" id="{232D59AC-A30C-D541-8EBE-DA60C101B5E7}"/>
              </a:ext>
            </a:extLst>
          </p:cNvPr>
          <p:cNvSpPr txBox="1"/>
          <p:nvPr/>
        </p:nvSpPr>
        <p:spPr>
          <a:xfrm>
            <a:off x="5048631" y="2915477"/>
            <a:ext cx="2618514" cy="1061829"/>
          </a:xfrm>
          <a:prstGeom prst="rect">
            <a:avLst/>
          </a:prstGeom>
          <a:noFill/>
        </p:spPr>
        <p:txBody>
          <a:bodyPr wrap="square" rtlCol="0">
            <a:spAutoFit/>
          </a:bodyPr>
          <a:lstStyle/>
          <a:p>
            <a:r>
              <a:rPr lang="en-US" sz="2100" dirty="0"/>
              <a:t>   one pronunciation,</a:t>
            </a:r>
          </a:p>
          <a:p>
            <a:r>
              <a:rPr lang="en-US" sz="2100" dirty="0"/>
              <a:t>         two ways of</a:t>
            </a:r>
          </a:p>
          <a:p>
            <a:r>
              <a:rPr lang="en-US" sz="2100" dirty="0"/>
              <a:t>     understanding it</a:t>
            </a:r>
          </a:p>
        </p:txBody>
      </p:sp>
      <p:sp>
        <p:nvSpPr>
          <p:cNvPr id="5" name="TextBox 4">
            <a:extLst>
              <a:ext uri="{FF2B5EF4-FFF2-40B4-BE49-F238E27FC236}">
                <a16:creationId xmlns:a16="http://schemas.microsoft.com/office/drawing/2014/main" id="{64007430-940B-C043-A6E1-1BEB5C165343}"/>
              </a:ext>
            </a:extLst>
          </p:cNvPr>
          <p:cNvSpPr txBox="1"/>
          <p:nvPr/>
        </p:nvSpPr>
        <p:spPr>
          <a:xfrm>
            <a:off x="5772432" y="4339045"/>
            <a:ext cx="1744195" cy="802784"/>
          </a:xfrm>
          <a:prstGeom prst="rect">
            <a:avLst/>
          </a:prstGeom>
          <a:noFill/>
        </p:spPr>
        <p:txBody>
          <a:bodyPr wrap="none" rtlCol="0">
            <a:spAutoFit/>
          </a:bodyPr>
          <a:lstStyle/>
          <a:p>
            <a:r>
              <a:rPr lang="en-US" sz="2100" dirty="0"/>
              <a:t>one meaning, </a:t>
            </a:r>
          </a:p>
          <a:p>
            <a:pPr>
              <a:spcBef>
                <a:spcPts val="300"/>
              </a:spcBef>
            </a:pPr>
            <a:r>
              <a:rPr lang="en-US" sz="2100" dirty="0"/>
              <a:t>     not two</a:t>
            </a:r>
          </a:p>
        </p:txBody>
      </p:sp>
      <p:sp>
        <p:nvSpPr>
          <p:cNvPr id="6" name="TextBox 5">
            <a:extLst>
              <a:ext uri="{FF2B5EF4-FFF2-40B4-BE49-F238E27FC236}">
                <a16:creationId xmlns:a16="http://schemas.microsoft.com/office/drawing/2014/main" id="{1E22B4B5-1943-674B-94F1-1322F495D816}"/>
              </a:ext>
            </a:extLst>
          </p:cNvPr>
          <p:cNvSpPr txBox="1"/>
          <p:nvPr/>
        </p:nvSpPr>
        <p:spPr>
          <a:xfrm>
            <a:off x="6253697" y="5652383"/>
            <a:ext cx="1744195" cy="802784"/>
          </a:xfrm>
          <a:prstGeom prst="rect">
            <a:avLst/>
          </a:prstGeom>
          <a:noFill/>
        </p:spPr>
        <p:txBody>
          <a:bodyPr wrap="none" rtlCol="0">
            <a:spAutoFit/>
          </a:bodyPr>
          <a:lstStyle/>
          <a:p>
            <a:r>
              <a:rPr lang="en-US" sz="2100" dirty="0"/>
              <a:t>one meaning, </a:t>
            </a:r>
          </a:p>
          <a:p>
            <a:pPr>
              <a:spcBef>
                <a:spcPts val="300"/>
              </a:spcBef>
            </a:pPr>
            <a:r>
              <a:rPr lang="en-US" sz="2100" dirty="0"/>
              <a:t>     not two</a:t>
            </a:r>
          </a:p>
        </p:txBody>
      </p:sp>
      <p:sp>
        <p:nvSpPr>
          <p:cNvPr id="7" name="Rounded Rectangle 6">
            <a:extLst>
              <a:ext uri="{FF2B5EF4-FFF2-40B4-BE49-F238E27FC236}">
                <a16:creationId xmlns:a16="http://schemas.microsoft.com/office/drawing/2014/main" id="{0D40CDCA-8D0B-1045-B4CC-5875D6E0CD9B}"/>
              </a:ext>
            </a:extLst>
          </p:cNvPr>
          <p:cNvSpPr/>
          <p:nvPr/>
        </p:nvSpPr>
        <p:spPr>
          <a:xfrm>
            <a:off x="675861" y="1338470"/>
            <a:ext cx="1696278" cy="1046921"/>
          </a:xfrm>
          <a:prstGeom prst="roundRect">
            <a:avLst/>
          </a:prstGeom>
          <a:noFill/>
          <a:ln w="12700">
            <a:solidFill>
              <a:srgbClr val="264BFC"/>
            </a:solidFill>
          </a:ln>
          <a:effectLst>
            <a:outerShdw sx="1000" sy="1000" rotWithShape="0">
              <a:srgbClr val="264BFC"/>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ln w="0"/>
                <a:solidFill>
                  <a:srgbClr val="264BFC"/>
                </a:solidFill>
                <a:effectLst>
                  <a:outerShdw blurRad="38100" dist="19050" dir="2700000" algn="tl" rotWithShape="0">
                    <a:schemeClr val="dk1">
                      <a:alpha val="40000"/>
                    </a:schemeClr>
                  </a:outerShdw>
                </a:effectLst>
              </a:rPr>
              <a:t>Languages</a:t>
            </a:r>
          </a:p>
        </p:txBody>
      </p:sp>
      <p:sp>
        <p:nvSpPr>
          <p:cNvPr id="10" name="Rounded Rectangle 9">
            <a:extLst>
              <a:ext uri="{FF2B5EF4-FFF2-40B4-BE49-F238E27FC236}">
                <a16:creationId xmlns:a16="http://schemas.microsoft.com/office/drawing/2014/main" id="{938782E8-5360-F249-BAB0-97222491F48A}"/>
              </a:ext>
            </a:extLst>
          </p:cNvPr>
          <p:cNvSpPr/>
          <p:nvPr/>
        </p:nvSpPr>
        <p:spPr>
          <a:xfrm>
            <a:off x="1166190" y="1842052"/>
            <a:ext cx="1040295" cy="367282"/>
          </a:xfrm>
          <a:prstGeom prst="roundRect">
            <a:avLst/>
          </a:prstGeom>
          <a:noFill/>
          <a:ln w="10795">
            <a:solidFill>
              <a:srgbClr val="264BFC"/>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rgbClr val="264BFC"/>
                </a:solidFill>
                <a:effectLst>
                  <a:outerShdw blurRad="38100" dist="25400" dir="5400000" algn="ctr" rotWithShape="0">
                    <a:srgbClr val="6E747A">
                      <a:alpha val="43000"/>
                    </a:srgbClr>
                  </a:outerShdw>
                </a:effectLst>
              </a:rPr>
              <a:t>Slangs</a:t>
            </a:r>
          </a:p>
        </p:txBody>
      </p:sp>
    </p:spTree>
    <p:extLst>
      <p:ext uri="{BB962C8B-B14F-4D97-AF65-F5344CB8AC3E}">
        <p14:creationId xmlns:p14="http://schemas.microsoft.com/office/powerpoint/2010/main" val="166551396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C390-80DD-CD4D-A29E-513AB56A83CE}"/>
              </a:ext>
            </a:extLst>
          </p:cNvPr>
          <p:cNvSpPr>
            <a:spLocks noGrp="1"/>
          </p:cNvSpPr>
          <p:nvPr>
            <p:ph type="title"/>
          </p:nvPr>
        </p:nvSpPr>
        <p:spPr>
          <a:xfrm>
            <a:off x="457200" y="89287"/>
            <a:ext cx="8229600" cy="1143000"/>
          </a:xfrm>
        </p:spPr>
        <p:txBody>
          <a:bodyPr>
            <a:normAutofit fontScale="90000"/>
          </a:bodyPr>
          <a:lstStyle/>
          <a:p>
            <a:r>
              <a:rPr lang="en-US" sz="2800" dirty="0">
                <a:solidFill>
                  <a:srgbClr val="FF0000"/>
                </a:solidFill>
              </a:rPr>
              <a:t>Radical Reply 2 (time permitting): “Don’t Worry about Liars”</a:t>
            </a:r>
            <a:br>
              <a:rPr lang="en-US" sz="2800" dirty="0">
                <a:solidFill>
                  <a:srgbClr val="FF0000"/>
                </a:solidFill>
              </a:rPr>
            </a:br>
            <a:r>
              <a:rPr lang="en-US" sz="2800" i="1" dirty="0">
                <a:solidFill>
                  <a:srgbClr val="FF0000"/>
                </a:solidFill>
              </a:rPr>
              <a:t>a </a:t>
            </a:r>
            <a:r>
              <a:rPr lang="en-US" sz="2800" i="1" u="sng" dirty="0">
                <a:solidFill>
                  <a:srgbClr val="FF0000"/>
                </a:solidFill>
              </a:rPr>
              <a:t>false</a:t>
            </a:r>
            <a:r>
              <a:rPr lang="en-US" sz="2800" i="1" dirty="0">
                <a:solidFill>
                  <a:srgbClr val="FF0000"/>
                </a:solidFill>
              </a:rPr>
              <a:t> Truth Theory for a Slang can be good enough</a:t>
            </a:r>
            <a:endParaRPr lang="en-US" sz="2800" dirty="0">
              <a:solidFill>
                <a:srgbClr val="FF0000"/>
              </a:solidFill>
            </a:endParaRPr>
          </a:p>
        </p:txBody>
      </p:sp>
      <p:sp>
        <p:nvSpPr>
          <p:cNvPr id="3" name="Content Placeholder 2">
            <a:extLst>
              <a:ext uri="{FF2B5EF4-FFF2-40B4-BE49-F238E27FC236}">
                <a16:creationId xmlns:a16="http://schemas.microsoft.com/office/drawing/2014/main" id="{710C3CDF-FD0F-924E-93A8-76C42AA171D6}"/>
              </a:ext>
            </a:extLst>
          </p:cNvPr>
          <p:cNvSpPr>
            <a:spLocks noGrp="1"/>
          </p:cNvSpPr>
          <p:nvPr>
            <p:ph idx="1"/>
          </p:nvPr>
        </p:nvSpPr>
        <p:spPr>
          <a:xfrm>
            <a:off x="457200" y="1368673"/>
            <a:ext cx="8368748" cy="4825314"/>
          </a:xfrm>
        </p:spPr>
        <p:txBody>
          <a:bodyPr>
            <a:noAutofit/>
          </a:bodyPr>
          <a:lstStyle/>
          <a:p>
            <a:pPr marL="0" indent="0">
              <a:buNone/>
            </a:pPr>
            <a:r>
              <a:rPr lang="en-US" sz="2100" dirty="0"/>
              <a:t>A full discussion would require a longer talk. But for 50+ years,</a:t>
            </a:r>
          </a:p>
          <a:p>
            <a:pPr marL="0" indent="0">
              <a:spcBef>
                <a:spcPts val="0"/>
              </a:spcBef>
              <a:buNone/>
            </a:pPr>
            <a:r>
              <a:rPr lang="en-US" sz="2100" dirty="0"/>
              <a:t>the line has been that endlessly many biconditionals like (12) are </a:t>
            </a:r>
            <a:r>
              <a:rPr lang="en-US" sz="2100" u="sng" dirty="0"/>
              <a:t>true</a:t>
            </a:r>
            <a:r>
              <a:rPr lang="en-US" sz="2100" dirty="0"/>
              <a:t>,      and that these truths are </a:t>
            </a:r>
            <a:r>
              <a:rPr lang="en-US" sz="2100" u="sng" dirty="0" err="1"/>
              <a:t>explananda</a:t>
            </a:r>
            <a:r>
              <a:rPr lang="en-US" sz="2100" dirty="0"/>
              <a:t> for theories of meaning.</a:t>
            </a:r>
          </a:p>
          <a:p>
            <a:pPr marL="0" indent="0">
              <a:spcBef>
                <a:spcPts val="1800"/>
              </a:spcBef>
              <a:spcAft>
                <a:spcPts val="1800"/>
              </a:spcAft>
              <a:buNone/>
            </a:pPr>
            <a:r>
              <a:rPr lang="en-US" sz="2100" dirty="0"/>
              <a:t>	(12) True([</a:t>
            </a:r>
            <a:r>
              <a:rPr lang="en-US" sz="2100" i="1" dirty="0" err="1"/>
              <a:t>Ernie</a:t>
            </a:r>
            <a:r>
              <a:rPr lang="en-US" sz="2100" baseline="-25000" dirty="0" err="1"/>
              <a:t>Name</a:t>
            </a:r>
            <a:r>
              <a:rPr lang="en-US" sz="2100" baseline="-25000" dirty="0"/>
              <a:t> </a:t>
            </a:r>
            <a:r>
              <a:rPr lang="en-US" sz="2100" i="1" dirty="0" err="1"/>
              <a:t>walks</a:t>
            </a:r>
            <a:r>
              <a:rPr lang="en-US" sz="2100" baseline="-25000" dirty="0" err="1"/>
              <a:t>Verb</a:t>
            </a:r>
            <a:r>
              <a:rPr lang="en-US" sz="2100" dirty="0"/>
              <a:t>]</a:t>
            </a:r>
            <a:r>
              <a:rPr lang="en-US" sz="2100" baseline="-25000" dirty="0"/>
              <a:t>Sentence</a:t>
            </a:r>
            <a:r>
              <a:rPr lang="en-US" sz="2100" dirty="0"/>
              <a:t>)</a:t>
            </a:r>
            <a:r>
              <a:rPr lang="en-US" sz="2100" baseline="-25000" dirty="0"/>
              <a:t> </a:t>
            </a:r>
            <a:r>
              <a:rPr lang="en-US" sz="2100" dirty="0"/>
              <a:t>≡ </a:t>
            </a:r>
            <a:r>
              <a:rPr lang="en-US" sz="2100" dirty="0">
                <a:sym typeface="Symbol" pitchFamily="2" charset="2"/>
              </a:rPr>
              <a:t></a:t>
            </a:r>
            <a:r>
              <a:rPr lang="en-US" sz="2100" dirty="0"/>
              <a:t>x[x = Ernie &amp; Walks(x)]</a:t>
            </a:r>
          </a:p>
          <a:p>
            <a:pPr marL="0" indent="0">
              <a:spcBef>
                <a:spcPts val="1200"/>
              </a:spcBef>
              <a:buNone/>
            </a:pPr>
            <a:r>
              <a:rPr lang="en-US" sz="2100" dirty="0"/>
              <a:t>But if we don’t have to explain why biconditionals like (12) are </a:t>
            </a:r>
            <a:r>
              <a:rPr lang="en-US" sz="2100" i="1" u="sng" dirty="0"/>
              <a:t>true</a:t>
            </a:r>
            <a:r>
              <a:rPr lang="en-US" sz="2100" dirty="0"/>
              <a:t>, </a:t>
            </a:r>
          </a:p>
          <a:p>
            <a:pPr marL="0" indent="0">
              <a:spcBef>
                <a:spcPts val="300"/>
              </a:spcBef>
              <a:buNone/>
            </a:pPr>
            <a:r>
              <a:rPr lang="en-US" sz="2100" dirty="0"/>
              <a:t>	why think </a:t>
            </a:r>
            <a:r>
              <a:rPr lang="en-US" sz="2100" i="1" u="sng" dirty="0"/>
              <a:t>truth</a:t>
            </a:r>
            <a:r>
              <a:rPr lang="en-US" sz="2100" dirty="0"/>
              <a:t> plays a special role in theories of meaning? </a:t>
            </a:r>
          </a:p>
          <a:p>
            <a:pPr marL="0" indent="0">
              <a:spcBef>
                <a:spcPts val="300"/>
              </a:spcBef>
              <a:buNone/>
            </a:pPr>
            <a:r>
              <a:rPr lang="en-US" sz="2100" dirty="0"/>
              <a:t>And in what ways is it OK for a proposed truth theory to be false? </a:t>
            </a:r>
          </a:p>
          <a:p>
            <a:pPr marL="0" indent="0">
              <a:spcBef>
                <a:spcPts val="300"/>
              </a:spcBef>
              <a:buNone/>
            </a:pPr>
            <a:r>
              <a:rPr lang="en-US" sz="2100" dirty="0"/>
              <a:t>	What counts as getting it </a:t>
            </a:r>
            <a:r>
              <a:rPr lang="en-US" sz="2100" i="1" u="sng" dirty="0"/>
              <a:t>wrong</a:t>
            </a:r>
            <a:r>
              <a:rPr lang="en-US" sz="2100" dirty="0"/>
              <a:t> in semantics?</a:t>
            </a:r>
          </a:p>
          <a:p>
            <a:pPr marL="0" indent="0">
              <a:spcBef>
                <a:spcPts val="2400"/>
              </a:spcBef>
              <a:buNone/>
            </a:pPr>
            <a:r>
              <a:rPr lang="en-US" sz="2100" dirty="0"/>
              <a:t>If theorems like (12) are merely “interpretive”—in that their right sides 	provide “decent regimentations” of the Slang sentences—why not omit talk of truth, and view the right sides as proposed “mental translations”?</a:t>
            </a:r>
          </a:p>
        </p:txBody>
      </p:sp>
    </p:spTree>
    <p:extLst>
      <p:ext uri="{BB962C8B-B14F-4D97-AF65-F5344CB8AC3E}">
        <p14:creationId xmlns:p14="http://schemas.microsoft.com/office/powerpoint/2010/main" val="230778385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45688" y="120292"/>
            <a:ext cx="8519531" cy="1009892"/>
          </a:xfrm>
        </p:spPr>
        <p:txBody>
          <a:bodyPr>
            <a:noAutofit/>
          </a:bodyPr>
          <a:lstStyle/>
          <a:p>
            <a:r>
              <a:rPr lang="en-US" sz="2400" dirty="0">
                <a:solidFill>
                  <a:srgbClr val="0000FF"/>
                </a:solidFill>
              </a:rPr>
              <a:t>Once upon a time, the Very Bold Conjecture was </a:t>
            </a:r>
            <a:br>
              <a:rPr lang="en-US" sz="2400" dirty="0">
                <a:solidFill>
                  <a:srgbClr val="0000FF"/>
                </a:solidFill>
              </a:rPr>
            </a:br>
            <a:r>
              <a:rPr lang="en-US" sz="2400" dirty="0">
                <a:solidFill>
                  <a:srgbClr val="0000FF"/>
                </a:solidFill>
              </a:rPr>
              <a:t>a very bold </a:t>
            </a:r>
            <a:r>
              <a:rPr lang="en-US" sz="2400" i="1" u="sng" dirty="0">
                <a:solidFill>
                  <a:srgbClr val="0000FF"/>
                </a:solidFill>
              </a:rPr>
              <a:t>conjecture</a:t>
            </a:r>
            <a:r>
              <a:rPr lang="en-US" sz="2400" dirty="0">
                <a:solidFill>
                  <a:srgbClr val="0000FF"/>
                </a:solidFill>
              </a:rPr>
              <a:t>, as opposed to a dogmatic </a:t>
            </a:r>
            <a:r>
              <a:rPr lang="en-US" sz="2400" i="1" u="sng" dirty="0">
                <a:solidFill>
                  <a:srgbClr val="0000FF"/>
                </a:solidFill>
              </a:rPr>
              <a:t>ground rule</a:t>
            </a:r>
            <a:r>
              <a:rPr lang="en-US" sz="2400" i="1" dirty="0">
                <a:solidFill>
                  <a:srgbClr val="0000FF"/>
                </a:solidFill>
              </a:rPr>
              <a:t>.</a:t>
            </a:r>
            <a:endParaRPr lang="en-US" sz="2400" dirty="0">
              <a:solidFill>
                <a:srgbClr val="000000"/>
              </a:solidFill>
            </a:endParaRPr>
          </a:p>
        </p:txBody>
      </p:sp>
      <p:sp>
        <p:nvSpPr>
          <p:cNvPr id="20483" name="Text Box 4"/>
          <p:cNvSpPr txBox="1">
            <a:spLocks noChangeArrowheads="1"/>
          </p:cNvSpPr>
          <p:nvPr/>
        </p:nvSpPr>
        <p:spPr bwMode="auto">
          <a:xfrm>
            <a:off x="5266166" y="4566537"/>
            <a:ext cx="1554956" cy="276993"/>
          </a:xfrm>
          <a:prstGeom prst="rect">
            <a:avLst/>
          </a:prstGeom>
          <a:noFill/>
          <a:ln w="9525">
            <a:noFill/>
            <a:miter lim="800000"/>
            <a:headEnd/>
            <a:tailEnd/>
          </a:ln>
        </p:spPr>
        <p:txBody>
          <a:bodyPr lIns="68573" tIns="34287" rIns="68573" bIns="34287">
            <a:prstTxWarp prst="textNoShape">
              <a:avLst/>
            </a:prstTxWarp>
            <a:spAutoFit/>
          </a:bodyPr>
          <a:lstStyle/>
          <a:p>
            <a:endParaRPr lang="en-US" sz="1350">
              <a:latin typeface="Calibri" charset="0"/>
            </a:endParaRPr>
          </a:p>
        </p:txBody>
      </p:sp>
      <p:pic>
        <p:nvPicPr>
          <p:cNvPr id="6" name="Picture 5" descr="Evans.jpg"/>
          <p:cNvPicPr>
            <a:picLocks noChangeAspect="1"/>
          </p:cNvPicPr>
          <p:nvPr/>
        </p:nvPicPr>
        <p:blipFill>
          <a:blip r:embed="rId3"/>
          <a:stretch>
            <a:fillRect/>
          </a:stretch>
        </p:blipFill>
        <p:spPr>
          <a:xfrm>
            <a:off x="3660106" y="2054241"/>
            <a:ext cx="1371179" cy="1981636"/>
          </a:xfrm>
          <a:prstGeom prst="rect">
            <a:avLst/>
          </a:prstGeom>
        </p:spPr>
      </p:pic>
      <p:pic>
        <p:nvPicPr>
          <p:cNvPr id="7" name="Picture 6"/>
          <p:cNvPicPr>
            <a:picLocks noChangeAspect="1"/>
          </p:cNvPicPr>
          <p:nvPr/>
        </p:nvPicPr>
        <p:blipFill>
          <a:blip r:embed="rId4"/>
          <a:stretch>
            <a:fillRect/>
          </a:stretch>
        </p:blipFill>
        <p:spPr>
          <a:xfrm>
            <a:off x="4995144" y="2428983"/>
            <a:ext cx="1302949" cy="1626080"/>
          </a:xfrm>
          <a:prstGeom prst="rect">
            <a:avLst/>
          </a:prstGeom>
        </p:spPr>
      </p:pic>
      <p:pic>
        <p:nvPicPr>
          <p:cNvPr id="8" name="Picture 7" descr="Peacockephoto.tif.jpg"/>
          <p:cNvPicPr>
            <a:picLocks noChangeAspect="1"/>
          </p:cNvPicPr>
          <p:nvPr/>
        </p:nvPicPr>
        <p:blipFill>
          <a:blip r:embed="rId5"/>
          <a:stretch>
            <a:fillRect/>
          </a:stretch>
        </p:blipFill>
        <p:spPr>
          <a:xfrm>
            <a:off x="2255018" y="2448170"/>
            <a:ext cx="1402794" cy="1587707"/>
          </a:xfrm>
          <a:prstGeom prst="rect">
            <a:avLst/>
          </a:prstGeom>
        </p:spPr>
      </p:pic>
      <p:pic>
        <p:nvPicPr>
          <p:cNvPr id="4" name="Picture 3">
            <a:extLst>
              <a:ext uri="{FF2B5EF4-FFF2-40B4-BE49-F238E27FC236}">
                <a16:creationId xmlns:a16="http://schemas.microsoft.com/office/drawing/2014/main" id="{B8E4322C-35D9-A546-9506-207A0124F9A6}"/>
              </a:ext>
            </a:extLst>
          </p:cNvPr>
          <p:cNvPicPr>
            <a:picLocks noChangeAspect="1"/>
          </p:cNvPicPr>
          <p:nvPr/>
        </p:nvPicPr>
        <p:blipFill>
          <a:blip r:embed="rId6"/>
          <a:stretch>
            <a:fillRect/>
          </a:stretch>
        </p:blipFill>
        <p:spPr>
          <a:xfrm>
            <a:off x="3462117" y="4035877"/>
            <a:ext cx="1728723" cy="2066610"/>
          </a:xfrm>
          <a:prstGeom prst="rect">
            <a:avLst/>
          </a:prstGeom>
        </p:spPr>
      </p:pic>
      <p:pic>
        <p:nvPicPr>
          <p:cNvPr id="9" name="Picture 8">
            <a:extLst>
              <a:ext uri="{FF2B5EF4-FFF2-40B4-BE49-F238E27FC236}">
                <a16:creationId xmlns:a16="http://schemas.microsoft.com/office/drawing/2014/main" id="{15354EEE-235F-7541-957A-4549EC284088}"/>
              </a:ext>
            </a:extLst>
          </p:cNvPr>
          <p:cNvPicPr>
            <a:picLocks noChangeAspect="1"/>
          </p:cNvPicPr>
          <p:nvPr/>
        </p:nvPicPr>
        <p:blipFill>
          <a:blip r:embed="rId7"/>
          <a:stretch>
            <a:fillRect/>
          </a:stretch>
        </p:blipFill>
        <p:spPr>
          <a:xfrm>
            <a:off x="5190840" y="4785926"/>
            <a:ext cx="1381383" cy="2072074"/>
          </a:xfrm>
          <a:prstGeom prst="rect">
            <a:avLst/>
          </a:prstGeom>
        </p:spPr>
      </p:pic>
      <p:pic>
        <p:nvPicPr>
          <p:cNvPr id="10" name="Picture 9">
            <a:extLst>
              <a:ext uri="{FF2B5EF4-FFF2-40B4-BE49-F238E27FC236}">
                <a16:creationId xmlns:a16="http://schemas.microsoft.com/office/drawing/2014/main" id="{8BDC2A20-7ACD-CE47-A555-5A93D28C3A91}"/>
              </a:ext>
            </a:extLst>
          </p:cNvPr>
          <p:cNvPicPr>
            <a:picLocks noChangeAspect="1"/>
          </p:cNvPicPr>
          <p:nvPr/>
        </p:nvPicPr>
        <p:blipFill>
          <a:blip r:embed="rId8"/>
          <a:stretch>
            <a:fillRect/>
          </a:stretch>
        </p:blipFill>
        <p:spPr>
          <a:xfrm>
            <a:off x="2072896" y="4791390"/>
            <a:ext cx="1389221" cy="2066610"/>
          </a:xfrm>
          <a:prstGeom prst="rect">
            <a:avLst/>
          </a:prstGeom>
        </p:spPr>
      </p:pic>
      <p:sp>
        <p:nvSpPr>
          <p:cNvPr id="2" name="TextBox 1">
            <a:extLst>
              <a:ext uri="{FF2B5EF4-FFF2-40B4-BE49-F238E27FC236}">
                <a16:creationId xmlns:a16="http://schemas.microsoft.com/office/drawing/2014/main" id="{F554EC3B-5415-6142-8765-B73396C7C9D8}"/>
              </a:ext>
            </a:extLst>
          </p:cNvPr>
          <p:cNvSpPr txBox="1"/>
          <p:nvPr/>
        </p:nvSpPr>
        <p:spPr>
          <a:xfrm>
            <a:off x="752707" y="941527"/>
            <a:ext cx="8112512" cy="830997"/>
          </a:xfrm>
          <a:prstGeom prst="rect">
            <a:avLst/>
          </a:prstGeom>
          <a:noFill/>
        </p:spPr>
        <p:txBody>
          <a:bodyPr wrap="square" rtlCol="0">
            <a:spAutoFit/>
          </a:bodyPr>
          <a:lstStyle/>
          <a:p>
            <a:r>
              <a:rPr lang="en-US" sz="2400" dirty="0">
                <a:solidFill>
                  <a:srgbClr val="0000FF"/>
                </a:solidFill>
              </a:rPr>
              <a:t> Advocates worried about extensionally equivalent theories;</a:t>
            </a:r>
            <a:br>
              <a:rPr lang="en-US" sz="2400" dirty="0">
                <a:solidFill>
                  <a:srgbClr val="0000FF"/>
                </a:solidFill>
              </a:rPr>
            </a:br>
            <a:r>
              <a:rPr lang="en-US" sz="2400" dirty="0">
                <a:solidFill>
                  <a:srgbClr val="0000FF"/>
                </a:solidFill>
              </a:rPr>
              <a:t>    and at least some of them worried about Liar Sentences.</a:t>
            </a:r>
            <a:endParaRPr lang="en-US" sz="2400" dirty="0"/>
          </a:p>
        </p:txBody>
      </p:sp>
    </p:spTree>
    <p:extLst>
      <p:ext uri="{BB962C8B-B14F-4D97-AF65-F5344CB8AC3E}">
        <p14:creationId xmlns:p14="http://schemas.microsoft.com/office/powerpoint/2010/main" val="265740529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45687" y="294282"/>
            <a:ext cx="8519531" cy="1361769"/>
          </a:xfrm>
        </p:spPr>
        <p:txBody>
          <a:bodyPr>
            <a:noAutofit/>
          </a:bodyPr>
          <a:lstStyle/>
          <a:p>
            <a:r>
              <a:rPr lang="en-US" sz="2400" dirty="0">
                <a:solidFill>
                  <a:srgbClr val="0000FF"/>
                </a:solidFill>
              </a:rPr>
              <a:t>Once upon a time, the Very Bold Conjecture was </a:t>
            </a:r>
            <a:br>
              <a:rPr lang="en-US" sz="2400" dirty="0">
                <a:solidFill>
                  <a:srgbClr val="0000FF"/>
                </a:solidFill>
              </a:rPr>
            </a:br>
            <a:r>
              <a:rPr lang="en-US" sz="2400" dirty="0">
                <a:solidFill>
                  <a:srgbClr val="0000FF"/>
                </a:solidFill>
              </a:rPr>
              <a:t>a very bold </a:t>
            </a:r>
            <a:r>
              <a:rPr lang="en-US" sz="2400" i="1" u="sng" dirty="0">
                <a:solidFill>
                  <a:srgbClr val="0000FF"/>
                </a:solidFill>
              </a:rPr>
              <a:t>conjecture</a:t>
            </a:r>
            <a:r>
              <a:rPr lang="en-US" sz="2400" dirty="0">
                <a:solidFill>
                  <a:srgbClr val="0000FF"/>
                </a:solidFill>
              </a:rPr>
              <a:t>, as opposed to a dogmatic </a:t>
            </a:r>
            <a:r>
              <a:rPr lang="en-US" sz="2400" i="1" u="sng" dirty="0">
                <a:solidFill>
                  <a:srgbClr val="0000FF"/>
                </a:solidFill>
              </a:rPr>
              <a:t>ground rule</a:t>
            </a:r>
            <a:r>
              <a:rPr lang="en-US" sz="2400" i="1" dirty="0">
                <a:solidFill>
                  <a:srgbClr val="0000FF"/>
                </a:solidFill>
              </a:rPr>
              <a:t>.</a:t>
            </a:r>
            <a:br>
              <a:rPr lang="en-US" sz="2400" dirty="0">
                <a:solidFill>
                  <a:srgbClr val="0000FF"/>
                </a:solidFill>
              </a:rPr>
            </a:br>
            <a:r>
              <a:rPr lang="en-US" sz="2400" dirty="0">
                <a:solidFill>
                  <a:srgbClr val="0000FF"/>
                </a:solidFill>
              </a:rPr>
              <a:t>Advocates worried about extensionally equivalent theories;</a:t>
            </a:r>
            <a:br>
              <a:rPr lang="en-US" sz="2400" dirty="0">
                <a:solidFill>
                  <a:srgbClr val="0000FF"/>
                </a:solidFill>
              </a:rPr>
            </a:br>
            <a:r>
              <a:rPr lang="en-US" sz="2400" dirty="0">
                <a:solidFill>
                  <a:srgbClr val="0000FF"/>
                </a:solidFill>
              </a:rPr>
              <a:t>and at least some of them worried about Liar Sentences.</a:t>
            </a:r>
            <a:endParaRPr lang="en-US" sz="2400" dirty="0">
              <a:solidFill>
                <a:srgbClr val="000000"/>
              </a:solidFill>
            </a:endParaRPr>
          </a:p>
        </p:txBody>
      </p:sp>
      <p:sp>
        <p:nvSpPr>
          <p:cNvPr id="2" name="TextBox 1">
            <a:extLst>
              <a:ext uri="{FF2B5EF4-FFF2-40B4-BE49-F238E27FC236}">
                <a16:creationId xmlns:a16="http://schemas.microsoft.com/office/drawing/2014/main" id="{A71DDDE0-1040-8F44-A531-0D0B85B82327}"/>
              </a:ext>
            </a:extLst>
          </p:cNvPr>
          <p:cNvSpPr txBox="1"/>
          <p:nvPr/>
        </p:nvSpPr>
        <p:spPr>
          <a:xfrm>
            <a:off x="475607" y="1849996"/>
            <a:ext cx="8015288" cy="1200329"/>
          </a:xfrm>
          <a:prstGeom prst="rect">
            <a:avLst/>
          </a:prstGeom>
          <a:noFill/>
        </p:spPr>
        <p:txBody>
          <a:bodyPr wrap="square" rtlCol="0">
            <a:spAutoFit/>
          </a:bodyPr>
          <a:lstStyle/>
          <a:p>
            <a:pPr algn="ctr"/>
            <a:r>
              <a:rPr lang="en-US" sz="2400" dirty="0"/>
              <a:t>It has become standard to ignore these issues. But thinking about Foster’s Problem and Liar Sentences </a:t>
            </a:r>
            <a:r>
              <a:rPr lang="en-US" sz="2400" u="sng" dirty="0"/>
              <a:t>together</a:t>
            </a:r>
            <a:r>
              <a:rPr lang="en-US" sz="2400" dirty="0"/>
              <a:t> </a:t>
            </a:r>
          </a:p>
          <a:p>
            <a:pPr algn="ctr"/>
            <a:r>
              <a:rPr lang="en-US" sz="2400" dirty="0"/>
              <a:t>highlights an old (and perhaps fatal) objection to the VBC:</a:t>
            </a:r>
          </a:p>
        </p:txBody>
      </p:sp>
      <p:sp>
        <p:nvSpPr>
          <p:cNvPr id="3" name="TextBox 2">
            <a:extLst>
              <a:ext uri="{FF2B5EF4-FFF2-40B4-BE49-F238E27FC236}">
                <a16:creationId xmlns:a16="http://schemas.microsoft.com/office/drawing/2014/main" id="{3636F333-F360-1A4B-8D13-5E60CAAD5234}"/>
              </a:ext>
            </a:extLst>
          </p:cNvPr>
          <p:cNvSpPr txBox="1"/>
          <p:nvPr/>
        </p:nvSpPr>
        <p:spPr>
          <a:xfrm>
            <a:off x="345687" y="5137142"/>
            <a:ext cx="4683513" cy="1446550"/>
          </a:xfrm>
          <a:prstGeom prst="rect">
            <a:avLst/>
          </a:prstGeom>
          <a:noFill/>
        </p:spPr>
        <p:txBody>
          <a:bodyPr wrap="square" rtlCol="0">
            <a:spAutoFit/>
          </a:bodyPr>
          <a:lstStyle/>
          <a:p>
            <a:pPr>
              <a:buNone/>
            </a:pPr>
            <a:r>
              <a:rPr lang="en-US" sz="2200" dirty="0">
                <a:solidFill>
                  <a:srgbClr val="FF0000"/>
                </a:solidFill>
              </a:rPr>
              <a:t>for each Slang, </a:t>
            </a:r>
            <a:r>
              <a:rPr lang="en-US" sz="2200" b="1" dirty="0">
                <a:solidFill>
                  <a:srgbClr val="FF0000"/>
                </a:solidFill>
              </a:rPr>
              <a:t>S</a:t>
            </a:r>
            <a:r>
              <a:rPr lang="en-US" sz="2200" dirty="0">
                <a:solidFill>
                  <a:srgbClr val="FF0000"/>
                </a:solidFill>
              </a:rPr>
              <a:t>, </a:t>
            </a:r>
          </a:p>
          <a:p>
            <a:pPr>
              <a:buNone/>
            </a:pPr>
            <a:r>
              <a:rPr lang="en-US" sz="2200" dirty="0">
                <a:solidFill>
                  <a:srgbClr val="FF0000"/>
                </a:solidFill>
              </a:rPr>
              <a:t>there is a </a:t>
            </a:r>
            <a:r>
              <a:rPr lang="en-US" sz="2200" i="1" u="sng" dirty="0">
                <a:solidFill>
                  <a:srgbClr val="FF0000"/>
                </a:solidFill>
              </a:rPr>
              <a:t>truth theory</a:t>
            </a:r>
            <a:r>
              <a:rPr lang="en-US" sz="2200" i="1" dirty="0">
                <a:solidFill>
                  <a:srgbClr val="FF0000"/>
                </a:solidFill>
              </a:rPr>
              <a:t> </a:t>
            </a:r>
            <a:r>
              <a:rPr lang="en-US" sz="2200" dirty="0">
                <a:solidFill>
                  <a:srgbClr val="FF0000"/>
                </a:solidFill>
              </a:rPr>
              <a:t>that is also </a:t>
            </a:r>
          </a:p>
          <a:p>
            <a:pPr>
              <a:buNone/>
            </a:pPr>
            <a:r>
              <a:rPr lang="en-US" sz="2200" dirty="0">
                <a:solidFill>
                  <a:srgbClr val="FF0000"/>
                </a:solidFill>
              </a:rPr>
              <a:t>the core of an adequate </a:t>
            </a:r>
          </a:p>
          <a:p>
            <a:pPr>
              <a:buNone/>
            </a:pPr>
            <a:r>
              <a:rPr lang="en-US" sz="2200" i="1" u="sng" dirty="0">
                <a:solidFill>
                  <a:srgbClr val="FF0000"/>
                </a:solidFill>
              </a:rPr>
              <a:t>theory of meaning</a:t>
            </a:r>
            <a:r>
              <a:rPr lang="en-US" sz="2200" i="1" dirty="0">
                <a:solidFill>
                  <a:srgbClr val="FF0000"/>
                </a:solidFill>
              </a:rPr>
              <a:t> </a:t>
            </a:r>
            <a:r>
              <a:rPr lang="en-US" sz="2200" dirty="0">
                <a:solidFill>
                  <a:srgbClr val="FF0000"/>
                </a:solidFill>
              </a:rPr>
              <a:t>for </a:t>
            </a:r>
            <a:r>
              <a:rPr lang="en-US" sz="2200" b="1" dirty="0">
                <a:solidFill>
                  <a:srgbClr val="FF0000"/>
                </a:solidFill>
              </a:rPr>
              <a:t>S</a:t>
            </a:r>
            <a:endParaRPr lang="en-US" sz="2200" dirty="0"/>
          </a:p>
        </p:txBody>
      </p:sp>
      <p:sp>
        <p:nvSpPr>
          <p:cNvPr id="14" name="TextBox 13">
            <a:extLst>
              <a:ext uri="{FF2B5EF4-FFF2-40B4-BE49-F238E27FC236}">
                <a16:creationId xmlns:a16="http://schemas.microsoft.com/office/drawing/2014/main" id="{AC9FEF8E-34DB-E845-8911-8F6D3700FCA9}"/>
              </a:ext>
            </a:extLst>
          </p:cNvPr>
          <p:cNvSpPr txBox="1"/>
          <p:nvPr/>
        </p:nvSpPr>
        <p:spPr>
          <a:xfrm>
            <a:off x="4605452" y="5183262"/>
            <a:ext cx="4683513" cy="1446550"/>
          </a:xfrm>
          <a:prstGeom prst="rect">
            <a:avLst/>
          </a:prstGeom>
          <a:noFill/>
        </p:spPr>
        <p:txBody>
          <a:bodyPr wrap="square" rtlCol="0">
            <a:spAutoFit/>
          </a:bodyPr>
          <a:lstStyle/>
          <a:p>
            <a:pPr>
              <a:buNone/>
            </a:pPr>
            <a:r>
              <a:rPr lang="en-US" sz="2200" dirty="0">
                <a:solidFill>
                  <a:srgbClr val="00B050"/>
                </a:solidFill>
              </a:rPr>
              <a:t>a theory of meaning/understanding </a:t>
            </a:r>
          </a:p>
          <a:p>
            <a:pPr>
              <a:buNone/>
            </a:pPr>
            <a:r>
              <a:rPr lang="en-US" sz="2200" dirty="0">
                <a:solidFill>
                  <a:srgbClr val="00B050"/>
                </a:solidFill>
              </a:rPr>
              <a:t>is a partial theory of a </a:t>
            </a:r>
            <a:r>
              <a:rPr lang="en-US" sz="2200" i="1" u="sng" dirty="0">
                <a:solidFill>
                  <a:srgbClr val="00B050"/>
                </a:solidFill>
              </a:rPr>
              <a:t>competence</a:t>
            </a:r>
            <a:r>
              <a:rPr lang="en-US" sz="2200" dirty="0">
                <a:solidFill>
                  <a:srgbClr val="00B050"/>
                </a:solidFill>
              </a:rPr>
              <a:t> acquired by certain humans; and </a:t>
            </a:r>
          </a:p>
          <a:p>
            <a:pPr>
              <a:buNone/>
            </a:pPr>
            <a:r>
              <a:rPr lang="en-US" sz="2200" dirty="0">
                <a:solidFill>
                  <a:srgbClr val="00B050"/>
                </a:solidFill>
              </a:rPr>
              <a:t>the competence is not </a:t>
            </a:r>
            <a:r>
              <a:rPr lang="en-US" sz="2200" i="1" u="sng" dirty="0">
                <a:solidFill>
                  <a:srgbClr val="00B050"/>
                </a:solidFill>
              </a:rPr>
              <a:t>truth</a:t>
            </a:r>
            <a:r>
              <a:rPr lang="en-US" sz="2200" i="1" dirty="0">
                <a:solidFill>
                  <a:srgbClr val="00B050"/>
                </a:solidFill>
              </a:rPr>
              <a:t>-</a:t>
            </a:r>
            <a:r>
              <a:rPr lang="en-US" sz="2200" dirty="0">
                <a:solidFill>
                  <a:srgbClr val="00B050"/>
                </a:solidFill>
              </a:rPr>
              <a:t>theoretic</a:t>
            </a:r>
          </a:p>
        </p:txBody>
      </p:sp>
      <p:pic>
        <p:nvPicPr>
          <p:cNvPr id="15" name="Picture 14" descr="dummett.jpg">
            <a:extLst>
              <a:ext uri="{FF2B5EF4-FFF2-40B4-BE49-F238E27FC236}">
                <a16:creationId xmlns:a16="http://schemas.microsoft.com/office/drawing/2014/main" id="{30170558-1ABB-2F42-85DA-1C8AAA65B173}"/>
              </a:ext>
            </a:extLst>
          </p:cNvPr>
          <p:cNvPicPr>
            <a:picLocks noChangeAspect="1"/>
          </p:cNvPicPr>
          <p:nvPr/>
        </p:nvPicPr>
        <p:blipFill>
          <a:blip r:embed="rId3"/>
          <a:stretch>
            <a:fillRect/>
          </a:stretch>
        </p:blipFill>
        <p:spPr>
          <a:xfrm>
            <a:off x="8046521" y="3943459"/>
            <a:ext cx="1097479" cy="1277394"/>
          </a:xfrm>
          <a:prstGeom prst="rect">
            <a:avLst/>
          </a:prstGeom>
        </p:spPr>
      </p:pic>
      <p:pic>
        <p:nvPicPr>
          <p:cNvPr id="16" name="Picture 15">
            <a:extLst>
              <a:ext uri="{FF2B5EF4-FFF2-40B4-BE49-F238E27FC236}">
                <a16:creationId xmlns:a16="http://schemas.microsoft.com/office/drawing/2014/main" id="{8C8DF391-27C9-694C-838A-F32AAE027B2C}"/>
              </a:ext>
            </a:extLst>
          </p:cNvPr>
          <p:cNvPicPr>
            <a:picLocks noChangeAspect="1"/>
          </p:cNvPicPr>
          <p:nvPr/>
        </p:nvPicPr>
        <p:blipFill>
          <a:blip r:embed="rId4"/>
          <a:stretch>
            <a:fillRect/>
          </a:stretch>
        </p:blipFill>
        <p:spPr>
          <a:xfrm>
            <a:off x="200722" y="3937245"/>
            <a:ext cx="925268" cy="1283608"/>
          </a:xfrm>
          <a:prstGeom prst="rect">
            <a:avLst/>
          </a:prstGeom>
        </p:spPr>
      </p:pic>
      <p:sp>
        <p:nvSpPr>
          <p:cNvPr id="4" name="TextBox 3">
            <a:extLst>
              <a:ext uri="{FF2B5EF4-FFF2-40B4-BE49-F238E27FC236}">
                <a16:creationId xmlns:a16="http://schemas.microsoft.com/office/drawing/2014/main" id="{D97A1476-36CF-7943-AB3B-8F44F7EDE099}"/>
              </a:ext>
            </a:extLst>
          </p:cNvPr>
          <p:cNvSpPr txBox="1"/>
          <p:nvPr/>
        </p:nvSpPr>
        <p:spPr>
          <a:xfrm>
            <a:off x="1028274" y="3221210"/>
            <a:ext cx="7115964" cy="1938992"/>
          </a:xfrm>
          <a:prstGeom prst="rect">
            <a:avLst/>
          </a:prstGeom>
          <a:noFill/>
        </p:spPr>
        <p:txBody>
          <a:bodyPr wrap="square" rtlCol="0">
            <a:spAutoFit/>
          </a:bodyPr>
          <a:lstStyle/>
          <a:p>
            <a:pPr algn="ctr">
              <a:spcBef>
                <a:spcPts val="1500"/>
              </a:spcBef>
            </a:pPr>
            <a:r>
              <a:rPr lang="en-US" sz="2400" dirty="0"/>
              <a:t>It’s hard to see how any plausible hypothesis about how expressions are truth-theoretically </a:t>
            </a:r>
            <a:r>
              <a:rPr lang="en-US" sz="2400" i="1" u="sng" dirty="0"/>
              <a:t>related to the world</a:t>
            </a:r>
            <a:r>
              <a:rPr lang="en-US" sz="2400" dirty="0"/>
              <a:t> can do double-duty as a plausible hypothesis </a:t>
            </a:r>
          </a:p>
          <a:p>
            <a:pPr algn="ctr"/>
            <a:r>
              <a:rPr lang="en-US" sz="2400" dirty="0"/>
              <a:t>about how expressions are </a:t>
            </a:r>
            <a:r>
              <a:rPr lang="en-US" sz="2400" i="1" u="sng" dirty="0"/>
              <a:t>understood</a:t>
            </a:r>
            <a:r>
              <a:rPr lang="en-US" sz="2400" dirty="0"/>
              <a:t>.</a:t>
            </a:r>
          </a:p>
          <a:p>
            <a:endParaRPr lang="en-US" sz="2400" dirty="0"/>
          </a:p>
        </p:txBody>
      </p:sp>
    </p:spTree>
    <p:extLst>
      <p:ext uri="{BB962C8B-B14F-4D97-AF65-F5344CB8AC3E}">
        <p14:creationId xmlns:p14="http://schemas.microsoft.com/office/powerpoint/2010/main" val="25427543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 grpId="0"/>
      <p:bldP spid="3" grpId="0"/>
      <p:bldP spid="14"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45687" y="294282"/>
            <a:ext cx="8519531" cy="1361769"/>
          </a:xfrm>
        </p:spPr>
        <p:txBody>
          <a:bodyPr>
            <a:noAutofit/>
          </a:bodyPr>
          <a:lstStyle/>
          <a:p>
            <a:r>
              <a:rPr lang="en-US" sz="2400" dirty="0">
                <a:solidFill>
                  <a:srgbClr val="0000FF"/>
                </a:solidFill>
              </a:rPr>
              <a:t>Once upon a time, the Very Bold Conjecture was </a:t>
            </a:r>
            <a:br>
              <a:rPr lang="en-US" sz="2400" dirty="0">
                <a:solidFill>
                  <a:srgbClr val="0000FF"/>
                </a:solidFill>
              </a:rPr>
            </a:br>
            <a:r>
              <a:rPr lang="en-US" sz="2400" dirty="0">
                <a:solidFill>
                  <a:srgbClr val="0000FF"/>
                </a:solidFill>
              </a:rPr>
              <a:t>a very bold </a:t>
            </a:r>
            <a:r>
              <a:rPr lang="en-US" sz="2400" i="1" u="sng" dirty="0">
                <a:solidFill>
                  <a:srgbClr val="0000FF"/>
                </a:solidFill>
              </a:rPr>
              <a:t>conjecture</a:t>
            </a:r>
            <a:r>
              <a:rPr lang="en-US" sz="2400" dirty="0">
                <a:solidFill>
                  <a:srgbClr val="0000FF"/>
                </a:solidFill>
              </a:rPr>
              <a:t>, as opposed to a dogmatic </a:t>
            </a:r>
            <a:r>
              <a:rPr lang="en-US" sz="2400" i="1" u="sng" dirty="0">
                <a:solidFill>
                  <a:srgbClr val="0000FF"/>
                </a:solidFill>
              </a:rPr>
              <a:t>ground rule</a:t>
            </a:r>
            <a:r>
              <a:rPr lang="en-US" sz="2400" i="1" dirty="0">
                <a:solidFill>
                  <a:srgbClr val="0000FF"/>
                </a:solidFill>
              </a:rPr>
              <a:t>.</a:t>
            </a:r>
            <a:br>
              <a:rPr lang="en-US" sz="2400" dirty="0">
                <a:solidFill>
                  <a:srgbClr val="0000FF"/>
                </a:solidFill>
              </a:rPr>
            </a:br>
            <a:r>
              <a:rPr lang="en-US" sz="2400" dirty="0">
                <a:solidFill>
                  <a:srgbClr val="0000FF"/>
                </a:solidFill>
              </a:rPr>
              <a:t>Advocates worried about extensionally equivalent theories;</a:t>
            </a:r>
            <a:br>
              <a:rPr lang="en-US" sz="2400" dirty="0">
                <a:solidFill>
                  <a:srgbClr val="0000FF"/>
                </a:solidFill>
              </a:rPr>
            </a:br>
            <a:r>
              <a:rPr lang="en-US" sz="2400" dirty="0">
                <a:solidFill>
                  <a:srgbClr val="0000FF"/>
                </a:solidFill>
              </a:rPr>
              <a:t>and at least some of them worried about Liar Sentences.</a:t>
            </a:r>
            <a:endParaRPr lang="en-US" sz="2400" dirty="0">
              <a:solidFill>
                <a:srgbClr val="000000"/>
              </a:solidFill>
            </a:endParaRPr>
          </a:p>
        </p:txBody>
      </p:sp>
      <p:sp>
        <p:nvSpPr>
          <p:cNvPr id="2" name="TextBox 1">
            <a:extLst>
              <a:ext uri="{FF2B5EF4-FFF2-40B4-BE49-F238E27FC236}">
                <a16:creationId xmlns:a16="http://schemas.microsoft.com/office/drawing/2014/main" id="{A71DDDE0-1040-8F44-A531-0D0B85B82327}"/>
              </a:ext>
            </a:extLst>
          </p:cNvPr>
          <p:cNvSpPr txBox="1"/>
          <p:nvPr/>
        </p:nvSpPr>
        <p:spPr>
          <a:xfrm>
            <a:off x="475607" y="1849996"/>
            <a:ext cx="8015288" cy="1200329"/>
          </a:xfrm>
          <a:prstGeom prst="rect">
            <a:avLst/>
          </a:prstGeom>
          <a:noFill/>
        </p:spPr>
        <p:txBody>
          <a:bodyPr wrap="square" rtlCol="0">
            <a:spAutoFit/>
          </a:bodyPr>
          <a:lstStyle/>
          <a:p>
            <a:pPr algn="ctr"/>
            <a:r>
              <a:rPr lang="en-US" sz="2400" dirty="0"/>
              <a:t>It has become standard to ignore these issues. But thinking about Foster’s Problem and Liar Sentences </a:t>
            </a:r>
            <a:r>
              <a:rPr lang="en-US" sz="2400" u="sng" dirty="0"/>
              <a:t>together</a:t>
            </a:r>
            <a:r>
              <a:rPr lang="en-US" sz="2400" dirty="0"/>
              <a:t> </a:t>
            </a:r>
          </a:p>
          <a:p>
            <a:pPr algn="ctr"/>
            <a:r>
              <a:rPr lang="en-US" sz="2400" dirty="0"/>
              <a:t>highlights an old (and perhaps fatal) objection to the VBC:</a:t>
            </a:r>
          </a:p>
        </p:txBody>
      </p:sp>
      <p:sp>
        <p:nvSpPr>
          <p:cNvPr id="3" name="TextBox 2">
            <a:extLst>
              <a:ext uri="{FF2B5EF4-FFF2-40B4-BE49-F238E27FC236}">
                <a16:creationId xmlns:a16="http://schemas.microsoft.com/office/drawing/2014/main" id="{3636F333-F360-1A4B-8D13-5E60CAAD5234}"/>
              </a:ext>
            </a:extLst>
          </p:cNvPr>
          <p:cNvSpPr txBox="1"/>
          <p:nvPr/>
        </p:nvSpPr>
        <p:spPr>
          <a:xfrm>
            <a:off x="454729" y="4981027"/>
            <a:ext cx="8263054" cy="1446550"/>
          </a:xfrm>
          <a:prstGeom prst="rect">
            <a:avLst/>
          </a:prstGeom>
          <a:noFill/>
        </p:spPr>
        <p:txBody>
          <a:bodyPr wrap="square" rtlCol="0">
            <a:spAutoFit/>
          </a:bodyPr>
          <a:lstStyle/>
          <a:p>
            <a:pPr algn="ctr">
              <a:buNone/>
            </a:pPr>
            <a:r>
              <a:rPr lang="en-US" sz="2200" dirty="0">
                <a:solidFill>
                  <a:srgbClr val="FF0000"/>
                </a:solidFill>
              </a:rPr>
              <a:t>So let’s not confuse theories of how expressions are understood with theories of what it is for uses of sentences (Slang or Mental) to be true.</a:t>
            </a:r>
          </a:p>
          <a:p>
            <a:pPr algn="ctr">
              <a:buNone/>
            </a:pPr>
            <a:r>
              <a:rPr lang="en-US" sz="2200" dirty="0">
                <a:solidFill>
                  <a:srgbClr val="FF0000"/>
                </a:solidFill>
              </a:rPr>
              <a:t>And let’s admit that externalist constraints on </a:t>
            </a:r>
            <a:r>
              <a:rPr lang="en-US" sz="2200" i="1" dirty="0">
                <a:solidFill>
                  <a:srgbClr val="FF0000"/>
                </a:solidFill>
              </a:rPr>
              <a:t>truth/reference</a:t>
            </a:r>
            <a:endParaRPr lang="en-US" sz="2200" dirty="0">
              <a:solidFill>
                <a:srgbClr val="FF0000"/>
              </a:solidFill>
            </a:endParaRPr>
          </a:p>
          <a:p>
            <a:pPr algn="ctr">
              <a:buNone/>
            </a:pPr>
            <a:r>
              <a:rPr lang="en-US" sz="2200" dirty="0">
                <a:solidFill>
                  <a:srgbClr val="FF0000"/>
                </a:solidFill>
              </a:rPr>
              <a:t>need not be constraints on </a:t>
            </a:r>
            <a:r>
              <a:rPr lang="en-US" sz="2200" i="1" dirty="0">
                <a:solidFill>
                  <a:srgbClr val="FF0000"/>
                </a:solidFill>
              </a:rPr>
              <a:t>meaning/understanding</a:t>
            </a:r>
            <a:r>
              <a:rPr lang="en-US" sz="2200" dirty="0">
                <a:solidFill>
                  <a:srgbClr val="FF0000"/>
                </a:solidFill>
              </a:rPr>
              <a:t>. </a:t>
            </a:r>
          </a:p>
        </p:txBody>
      </p:sp>
      <p:sp>
        <p:nvSpPr>
          <p:cNvPr id="4" name="TextBox 3">
            <a:extLst>
              <a:ext uri="{FF2B5EF4-FFF2-40B4-BE49-F238E27FC236}">
                <a16:creationId xmlns:a16="http://schemas.microsoft.com/office/drawing/2014/main" id="{D97A1476-36CF-7943-AB3B-8F44F7EDE099}"/>
              </a:ext>
            </a:extLst>
          </p:cNvPr>
          <p:cNvSpPr txBox="1"/>
          <p:nvPr/>
        </p:nvSpPr>
        <p:spPr>
          <a:xfrm>
            <a:off x="1028274" y="3221210"/>
            <a:ext cx="7115964" cy="1938992"/>
          </a:xfrm>
          <a:prstGeom prst="rect">
            <a:avLst/>
          </a:prstGeom>
          <a:noFill/>
        </p:spPr>
        <p:txBody>
          <a:bodyPr wrap="square" rtlCol="0">
            <a:spAutoFit/>
          </a:bodyPr>
          <a:lstStyle/>
          <a:p>
            <a:pPr algn="ctr">
              <a:spcBef>
                <a:spcPts val="1500"/>
              </a:spcBef>
            </a:pPr>
            <a:r>
              <a:rPr lang="en-US" sz="2400" dirty="0"/>
              <a:t>it’s hard to see how any plausible hypothesis about how expressions are truth-theoretically </a:t>
            </a:r>
            <a:r>
              <a:rPr lang="en-US" sz="2400" i="1" u="sng" dirty="0"/>
              <a:t>related to the world</a:t>
            </a:r>
            <a:r>
              <a:rPr lang="en-US" sz="2400" dirty="0"/>
              <a:t> can do double-duty as a plausible hypothesis </a:t>
            </a:r>
          </a:p>
          <a:p>
            <a:pPr algn="ctr"/>
            <a:r>
              <a:rPr lang="en-US" sz="2400" dirty="0"/>
              <a:t>about how expressions are </a:t>
            </a:r>
            <a:r>
              <a:rPr lang="en-US" sz="2400" i="1" u="sng" dirty="0"/>
              <a:t>understood</a:t>
            </a:r>
            <a:r>
              <a:rPr lang="en-US" sz="2400" dirty="0"/>
              <a:t>.</a:t>
            </a:r>
          </a:p>
          <a:p>
            <a:endParaRPr lang="en-US" sz="2400" dirty="0"/>
          </a:p>
        </p:txBody>
      </p:sp>
    </p:spTree>
    <p:extLst>
      <p:ext uri="{BB962C8B-B14F-4D97-AF65-F5344CB8AC3E}">
        <p14:creationId xmlns:p14="http://schemas.microsoft.com/office/powerpoint/2010/main" val="330522623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151F-5CC9-9247-8D9D-C3C609035A8F}"/>
              </a:ext>
            </a:extLst>
          </p:cNvPr>
          <p:cNvSpPr>
            <a:spLocks noGrp="1"/>
          </p:cNvSpPr>
          <p:nvPr>
            <p:ph type="title"/>
          </p:nvPr>
        </p:nvSpPr>
        <p:spPr>
          <a:xfrm>
            <a:off x="245327" y="2895174"/>
            <a:ext cx="8229600" cy="1143000"/>
          </a:xfrm>
        </p:spPr>
        <p:txBody>
          <a:bodyPr>
            <a:normAutofit/>
          </a:bodyPr>
          <a:lstStyle/>
          <a:p>
            <a:r>
              <a:rPr lang="en-US" dirty="0"/>
              <a:t>Thanks</a:t>
            </a:r>
          </a:p>
        </p:txBody>
      </p:sp>
    </p:spTree>
    <p:extLst>
      <p:ext uri="{BB962C8B-B14F-4D97-AF65-F5344CB8AC3E}">
        <p14:creationId xmlns:p14="http://schemas.microsoft.com/office/powerpoint/2010/main" val="226558068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9614-AB6F-6746-A659-D662DA150DDC}"/>
              </a:ext>
            </a:extLst>
          </p:cNvPr>
          <p:cNvSpPr>
            <a:spLocks noGrp="1"/>
          </p:cNvSpPr>
          <p:nvPr>
            <p:ph idx="1"/>
          </p:nvPr>
        </p:nvSpPr>
        <p:spPr>
          <a:xfrm>
            <a:off x="457200" y="1216950"/>
            <a:ext cx="8594204" cy="5455997"/>
          </a:xfrm>
        </p:spPr>
        <p:txBody>
          <a:bodyPr>
            <a:noAutofit/>
          </a:bodyPr>
          <a:lstStyle/>
          <a:p>
            <a:pPr marL="0">
              <a:spcBef>
                <a:spcPts val="0"/>
              </a:spcBef>
              <a:buNone/>
            </a:pPr>
            <a:r>
              <a:rPr lang="en-US" sz="2100" i="1" u="sng" dirty="0"/>
              <a:t>if</a:t>
            </a:r>
            <a:r>
              <a:rPr lang="en-US" sz="2100" dirty="0"/>
              <a:t> a Slang sentence </a:t>
            </a:r>
            <a:r>
              <a:rPr lang="en-US" sz="2100" i="1" dirty="0"/>
              <a:t>S</a:t>
            </a:r>
            <a:r>
              <a:rPr lang="en-US" sz="2100" dirty="0"/>
              <a:t> has the truth-theoretic property ascribed </a:t>
            </a:r>
          </a:p>
          <a:p>
            <a:pPr marL="0">
              <a:spcBef>
                <a:spcPts val="0"/>
              </a:spcBef>
              <a:buNone/>
            </a:pPr>
            <a:r>
              <a:rPr lang="en-US" sz="2100" dirty="0"/>
              <a:t>	by a </a:t>
            </a:r>
            <a:r>
              <a:rPr lang="en-US" sz="2100" dirty="0" err="1"/>
              <a:t>Davidsonian</a:t>
            </a:r>
            <a:r>
              <a:rPr lang="en-US" sz="2100" dirty="0"/>
              <a:t> “T-sentence,” </a:t>
            </a:r>
            <a:r>
              <a:rPr lang="en-US" sz="2100" i="1" u="sng" dirty="0"/>
              <a:t>then given some truths</a:t>
            </a:r>
            <a:r>
              <a:rPr lang="en-US" sz="2100" dirty="0"/>
              <a:t>,</a:t>
            </a:r>
          </a:p>
          <a:p>
            <a:pPr marL="0">
              <a:spcBef>
                <a:spcPts val="0"/>
              </a:spcBef>
              <a:buNone/>
            </a:pPr>
            <a:r>
              <a:rPr lang="en-US" sz="2100" dirty="0"/>
              <a:t>		</a:t>
            </a:r>
            <a:r>
              <a:rPr lang="en-US" sz="2100" i="1" dirty="0"/>
              <a:t>S</a:t>
            </a:r>
            <a:r>
              <a:rPr lang="en-US" sz="2100" dirty="0"/>
              <a:t> has the truth-theoretic properties ascribed by </a:t>
            </a:r>
            <a:r>
              <a:rPr lang="en-US" sz="2100" i="1" u="sng" dirty="0"/>
              <a:t>other</a:t>
            </a:r>
            <a:r>
              <a:rPr lang="en-US" sz="2100" dirty="0"/>
              <a:t> T-sentences</a:t>
            </a:r>
          </a:p>
          <a:p>
            <a:pPr marL="0">
              <a:spcBef>
                <a:spcPts val="1800"/>
              </a:spcBef>
              <a:buNone/>
            </a:pPr>
            <a:r>
              <a:rPr lang="en-US" sz="2100" dirty="0">
                <a:solidFill>
                  <a:srgbClr val="FF0000"/>
                </a:solidFill>
              </a:rPr>
              <a:t>Don’t confuse Onto-Logically Fancy theories of truth/meaning for Slangs…</a:t>
            </a:r>
          </a:p>
          <a:p>
            <a:pPr marL="0">
              <a:spcBef>
                <a:spcPts val="900"/>
              </a:spcBef>
              <a:buNone/>
            </a:pPr>
            <a:r>
              <a:rPr lang="en-US" sz="2100" dirty="0"/>
              <a:t>		  </a:t>
            </a:r>
            <a:r>
              <a:rPr lang="en-US" sz="2100" b="1" dirty="0"/>
              <a:t>TRUE-IFF</a:t>
            </a:r>
            <a:r>
              <a:rPr lang="en-US" sz="2100" dirty="0"/>
              <a:t>(‘Snow is white’, </a:t>
            </a:r>
            <a:r>
              <a:rPr lang="en-US" sz="2100" cap="small" dirty="0"/>
              <a:t>𝜮𝕵𝕽𝖁𝝽</a:t>
            </a:r>
            <a:r>
              <a:rPr lang="en-US" sz="2100" dirty="0"/>
              <a:t>)    			</a:t>
            </a:r>
            <a:endParaRPr lang="en-US" sz="2100" dirty="0">
              <a:solidFill>
                <a:srgbClr val="264BFC"/>
              </a:solidFill>
            </a:endParaRPr>
          </a:p>
          <a:p>
            <a:pPr marL="0">
              <a:spcBef>
                <a:spcPts val="300"/>
              </a:spcBef>
              <a:spcAft>
                <a:spcPts val="300"/>
              </a:spcAft>
              <a:buNone/>
            </a:pPr>
            <a:r>
              <a:rPr lang="en-US" sz="2100" cap="small" dirty="0"/>
              <a:t>		  𝜮𝕵𝕽𝖁𝝽</a:t>
            </a:r>
            <a:r>
              <a:rPr lang="en-US" sz="2100" dirty="0"/>
              <a:t> </a:t>
            </a:r>
            <a:r>
              <a:rPr lang="en-US" sz="2000" dirty="0"/>
              <a:t>≡</a:t>
            </a:r>
            <a:r>
              <a:rPr lang="en-US" sz="2100" dirty="0"/>
              <a:t> </a:t>
            </a:r>
            <a:r>
              <a:rPr lang="en-US" sz="2000" i="1" dirty="0" err="1"/>
              <a:t>e</a:t>
            </a:r>
            <a:r>
              <a:rPr lang="en-US" b="1" i="1" baseline="30000" dirty="0" err="1"/>
              <a:t>i</a:t>
            </a:r>
            <a:r>
              <a:rPr lang="en-US" baseline="30000" dirty="0"/>
              <a:t>𝝅 </a:t>
            </a:r>
            <a:r>
              <a:rPr lang="en-US" sz="2000" dirty="0"/>
              <a:t>+ 1 = 0</a:t>
            </a:r>
            <a:r>
              <a:rPr lang="en-US" sz="2100" dirty="0"/>
              <a:t>			</a:t>
            </a:r>
            <a:r>
              <a:rPr lang="en-US" sz="2100" dirty="0">
                <a:solidFill>
                  <a:srgbClr val="264BFC"/>
                </a:solidFill>
              </a:rPr>
              <a:t>       			</a:t>
            </a:r>
          </a:p>
          <a:p>
            <a:pPr marL="0">
              <a:spcBef>
                <a:spcPts val="300"/>
              </a:spcBef>
              <a:spcAft>
                <a:spcPts val="300"/>
              </a:spcAft>
              <a:buNone/>
            </a:pPr>
            <a:r>
              <a:rPr lang="en-US" sz="2100" dirty="0"/>
              <a:t>		~</a:t>
            </a:r>
            <a:r>
              <a:rPr lang="en-US" sz="2100" b="1" dirty="0"/>
              <a:t>TRUE-IFF</a:t>
            </a:r>
            <a:r>
              <a:rPr lang="en-US" sz="2100" dirty="0"/>
              <a:t>(‘Snow is white’, </a:t>
            </a:r>
            <a:r>
              <a:rPr lang="en-US" sz="2000" i="1" dirty="0" err="1"/>
              <a:t>e</a:t>
            </a:r>
            <a:r>
              <a:rPr lang="en-US" b="1" i="1" baseline="30000" dirty="0" err="1"/>
              <a:t>i</a:t>
            </a:r>
            <a:r>
              <a:rPr lang="en-US" baseline="30000" dirty="0"/>
              <a:t>𝝅 </a:t>
            </a:r>
            <a:r>
              <a:rPr lang="en-US" sz="2000" dirty="0"/>
              <a:t>+ 1 = 0)			</a:t>
            </a:r>
            <a:r>
              <a:rPr lang="en-US" sz="2100" dirty="0"/>
              <a:t>	</a:t>
            </a:r>
            <a:endParaRPr lang="en-US" sz="2100" dirty="0">
              <a:solidFill>
                <a:srgbClr val="264BFC"/>
              </a:solidFill>
            </a:endParaRPr>
          </a:p>
          <a:p>
            <a:pPr marL="0">
              <a:spcBef>
                <a:spcPts val="1500"/>
              </a:spcBef>
              <a:buNone/>
            </a:pPr>
            <a:r>
              <a:rPr lang="en-US" sz="2100" dirty="0">
                <a:solidFill>
                  <a:srgbClr val="FF0000"/>
                </a:solidFill>
              </a:rPr>
              <a:t>…with “truth-maker” proposals regarding invented (or mental) languages. </a:t>
            </a:r>
          </a:p>
          <a:p>
            <a:pPr marL="0">
              <a:spcBef>
                <a:spcPts val="2400"/>
              </a:spcBef>
              <a:buNone/>
            </a:pPr>
            <a:r>
              <a:rPr lang="en-US" sz="2100" dirty="0"/>
              <a:t>If neo-</a:t>
            </a:r>
            <a:r>
              <a:rPr lang="en-US" sz="2100" dirty="0" err="1"/>
              <a:t>Davidsonians</a:t>
            </a:r>
            <a:r>
              <a:rPr lang="en-US" sz="2100" dirty="0"/>
              <a:t> also posit a “logic” for fine-grained contents, they need to say why the net result is a plausible </a:t>
            </a:r>
            <a:r>
              <a:rPr lang="en-US" sz="2100" i="1" u="sng" dirty="0"/>
              <a:t>truth theory for a Slang</a:t>
            </a:r>
            <a:r>
              <a:rPr lang="en-US" sz="2100" dirty="0"/>
              <a:t>—as opposed to an algorithm that pairs Slang expressions with </a:t>
            </a:r>
            <a:r>
              <a:rPr lang="en-US" sz="2100" i="1" u="sng" dirty="0"/>
              <a:t>mental representations</a:t>
            </a:r>
            <a:r>
              <a:rPr lang="en-US" sz="2100" dirty="0"/>
              <a:t>. </a:t>
            </a:r>
          </a:p>
          <a:p>
            <a:pPr marL="0">
              <a:spcBef>
                <a:spcPts val="0"/>
              </a:spcBef>
              <a:buNone/>
            </a:pPr>
            <a:endParaRPr lang="en-US" sz="2100" dirty="0">
              <a:solidFill>
                <a:srgbClr val="FF0000"/>
              </a:solidFill>
            </a:endParaRPr>
          </a:p>
          <a:p>
            <a:pPr marL="0">
              <a:spcBef>
                <a:spcPts val="0"/>
              </a:spcBef>
              <a:buNone/>
            </a:pPr>
            <a:r>
              <a:rPr lang="en-US" sz="2100" dirty="0">
                <a:solidFill>
                  <a:srgbClr val="FF0000"/>
                </a:solidFill>
              </a:rPr>
              <a:t>And in my view, positing </a:t>
            </a:r>
            <a:r>
              <a:rPr lang="en-US" sz="2100" u="sng" dirty="0">
                <a:solidFill>
                  <a:srgbClr val="FF0000"/>
                </a:solidFill>
              </a:rPr>
              <a:t>representation-neutral</a:t>
            </a:r>
            <a:r>
              <a:rPr lang="en-US" sz="2100" dirty="0">
                <a:solidFill>
                  <a:srgbClr val="FF0000"/>
                </a:solidFill>
              </a:rPr>
              <a:t> contents doesn’t help.</a:t>
            </a:r>
          </a:p>
        </p:txBody>
      </p:sp>
      <p:sp>
        <p:nvSpPr>
          <p:cNvPr id="6" name="Rectangle 2">
            <a:extLst>
              <a:ext uri="{FF2B5EF4-FFF2-40B4-BE49-F238E27FC236}">
                <a16:creationId xmlns:a16="http://schemas.microsoft.com/office/drawing/2014/main" id="{28AAD806-5AA7-6D45-A492-243F7FE783DD}"/>
              </a:ext>
            </a:extLst>
          </p:cNvPr>
          <p:cNvSpPr>
            <a:spLocks noGrp="1" noChangeArrowheads="1"/>
          </p:cNvSpPr>
          <p:nvPr>
            <p:ph type="title"/>
          </p:nvPr>
        </p:nvSpPr>
        <p:spPr>
          <a:xfrm>
            <a:off x="457200" y="88136"/>
            <a:ext cx="8229600" cy="955819"/>
          </a:xfrm>
        </p:spPr>
        <p:txBody>
          <a:bodyPr>
            <a:normAutofit fontScale="90000"/>
          </a:bodyPr>
          <a:lstStyle/>
          <a:p>
            <a:r>
              <a:rPr lang="en-US" sz="3200" i="1" dirty="0">
                <a:solidFill>
                  <a:srgbClr val="FF0000"/>
                </a:solidFill>
              </a:rPr>
              <a:t>For Specialists</a:t>
            </a:r>
            <a:r>
              <a:rPr lang="en-US" sz="3200" dirty="0">
                <a:solidFill>
                  <a:srgbClr val="FF0000"/>
                </a:solidFill>
              </a:rPr>
              <a:t>: Bracketing a Distraction (to Save Time)</a:t>
            </a:r>
          </a:p>
        </p:txBody>
      </p:sp>
    </p:spTree>
    <p:extLst>
      <p:ext uri="{BB962C8B-B14F-4D97-AF65-F5344CB8AC3E}">
        <p14:creationId xmlns:p14="http://schemas.microsoft.com/office/powerpoint/2010/main" val="236070435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9614-AB6F-6746-A659-D662DA150DDC}"/>
              </a:ext>
            </a:extLst>
          </p:cNvPr>
          <p:cNvSpPr>
            <a:spLocks noGrp="1"/>
          </p:cNvSpPr>
          <p:nvPr>
            <p:ph idx="1"/>
          </p:nvPr>
        </p:nvSpPr>
        <p:spPr>
          <a:xfrm>
            <a:off x="377686" y="381345"/>
            <a:ext cx="8594204" cy="6364012"/>
          </a:xfrm>
        </p:spPr>
        <p:txBody>
          <a:bodyPr>
            <a:noAutofit/>
          </a:bodyPr>
          <a:lstStyle/>
          <a:p>
            <a:pPr marL="0">
              <a:spcBef>
                <a:spcPts val="900"/>
              </a:spcBef>
              <a:buNone/>
            </a:pPr>
            <a:r>
              <a:rPr lang="en-US" sz="2100" dirty="0"/>
              <a:t>(13) No true sentence in Ziggy has eight words.</a:t>
            </a:r>
          </a:p>
          <a:p>
            <a:pPr marL="0">
              <a:spcBef>
                <a:spcPts val="1800"/>
              </a:spcBef>
              <a:buNone/>
            </a:pPr>
            <a:r>
              <a:rPr lang="en-US" sz="2100" dirty="0"/>
              <a:t>Ziggy contains nine sentences, one of which is (13)</a:t>
            </a:r>
          </a:p>
          <a:p>
            <a:pPr marL="0">
              <a:spcBef>
                <a:spcPts val="0"/>
              </a:spcBef>
              <a:buNone/>
            </a:pPr>
            <a:r>
              <a:rPr lang="en-US" sz="2100" dirty="0"/>
              <a:t>	four true ones, none of which has eight words (e.g., ‘1 = 1’)</a:t>
            </a:r>
          </a:p>
          <a:p>
            <a:pPr marL="0">
              <a:spcBef>
                <a:spcPts val="0"/>
              </a:spcBef>
              <a:buNone/>
            </a:pPr>
            <a:r>
              <a:rPr lang="en-US" sz="2100" dirty="0"/>
              <a:t>	four false ones, none of which has eight words (e.g., ‘1 = 2’)</a:t>
            </a:r>
          </a:p>
          <a:p>
            <a:pPr marL="0">
              <a:spcBef>
                <a:spcPts val="0"/>
              </a:spcBef>
              <a:buNone/>
            </a:pPr>
            <a:r>
              <a:rPr lang="en-US" sz="2100" dirty="0"/>
              <a:t>	‘No true sentence in Ziggy has eight words’</a:t>
            </a:r>
          </a:p>
          <a:p>
            <a:pPr marL="0">
              <a:spcBef>
                <a:spcPts val="2400"/>
              </a:spcBef>
              <a:buNone/>
            </a:pPr>
            <a:r>
              <a:rPr lang="en-US" sz="2100" i="1" dirty="0">
                <a:solidFill>
                  <a:srgbClr val="FF0000"/>
                </a:solidFill>
              </a:rPr>
              <a:t>       If </a:t>
            </a:r>
            <a:r>
              <a:rPr lang="en-US" sz="2100" dirty="0"/>
              <a:t>(13) is true, then one true sentence in Ziggy has eight words.</a:t>
            </a:r>
          </a:p>
          <a:p>
            <a:pPr marL="0">
              <a:spcBef>
                <a:spcPts val="600"/>
              </a:spcBef>
              <a:buNone/>
            </a:pPr>
            <a:r>
              <a:rPr lang="en-US" sz="2100" dirty="0"/>
              <a:t>But </a:t>
            </a:r>
            <a:r>
              <a:rPr lang="en-US" sz="2100" i="1" dirty="0">
                <a:solidFill>
                  <a:srgbClr val="FF0000"/>
                </a:solidFill>
              </a:rPr>
              <a:t>if </a:t>
            </a:r>
            <a:r>
              <a:rPr lang="en-US" sz="2100" dirty="0"/>
              <a:t>(13) is true, then no true sentence in Ziggy has eight words.</a:t>
            </a:r>
          </a:p>
          <a:p>
            <a:pPr marL="0">
              <a:spcBef>
                <a:spcPts val="300"/>
              </a:spcBef>
              <a:buNone/>
            </a:pPr>
            <a:r>
              <a:rPr lang="en-US" sz="2100" dirty="0"/>
              <a:t>     So (13) isn’t true, and no true sentence in Ziggy has eight words;</a:t>
            </a:r>
          </a:p>
          <a:p>
            <a:pPr marL="0">
              <a:spcBef>
                <a:spcPts val="600"/>
              </a:spcBef>
              <a:buNone/>
            </a:pPr>
            <a:r>
              <a:rPr lang="en-US" sz="2100" dirty="0"/>
              <a:t>           So </a:t>
            </a:r>
            <a:r>
              <a:rPr lang="en-US" sz="2100" i="1" dirty="0">
                <a:solidFill>
                  <a:srgbClr val="FF0000"/>
                </a:solidFill>
              </a:rPr>
              <a:t>if</a:t>
            </a:r>
            <a:r>
              <a:rPr lang="en-US" sz="2100" dirty="0"/>
              <a:t> (13) is true </a:t>
            </a:r>
            <a:r>
              <a:rPr lang="en-US" sz="2100" dirty="0" err="1"/>
              <a:t>iff</a:t>
            </a:r>
            <a:r>
              <a:rPr lang="en-US" sz="2100" dirty="0"/>
              <a:t> no true sentence in Ziggy has eight words,</a:t>
            </a:r>
          </a:p>
          <a:p>
            <a:pPr marL="0">
              <a:spcBef>
                <a:spcPts val="0"/>
              </a:spcBef>
              <a:buNone/>
            </a:pPr>
            <a:r>
              <a:rPr lang="en-US" sz="2100" dirty="0"/>
              <a:t>           then (13) is true--and hence, (13) is both true and not true; </a:t>
            </a:r>
          </a:p>
          <a:p>
            <a:pPr marL="0">
              <a:spcBef>
                <a:spcPts val="300"/>
              </a:spcBef>
              <a:buNone/>
            </a:pPr>
            <a:r>
              <a:rPr lang="en-US" sz="2100" dirty="0"/>
              <a:t>So it’s not true that (13) is true </a:t>
            </a:r>
            <a:r>
              <a:rPr lang="en-US" sz="2100" dirty="0" err="1"/>
              <a:t>iff</a:t>
            </a:r>
            <a:r>
              <a:rPr lang="en-US" sz="2100" dirty="0"/>
              <a:t> no true sentence in Ziggy has eight words.</a:t>
            </a:r>
          </a:p>
          <a:p>
            <a:pPr marL="0">
              <a:spcBef>
                <a:spcPts val="0"/>
              </a:spcBef>
              <a:buNone/>
            </a:pPr>
            <a:r>
              <a:rPr lang="en-US" sz="2100" dirty="0"/>
              <a:t>-----------------------------------------------------------------------------------------------</a:t>
            </a:r>
          </a:p>
          <a:p>
            <a:pPr marL="0" indent="0">
              <a:spcBef>
                <a:spcPts val="0"/>
              </a:spcBef>
              <a:buNone/>
            </a:pPr>
            <a:r>
              <a:rPr lang="en-US" sz="2100" dirty="0"/>
              <a:t>(14) Most of the sentences in Ziggy are not true.</a:t>
            </a:r>
          </a:p>
          <a:p>
            <a:pPr marL="0">
              <a:spcBef>
                <a:spcPts val="0"/>
              </a:spcBef>
              <a:buNone/>
            </a:pPr>
            <a:r>
              <a:rPr lang="en-US" sz="2100" dirty="0"/>
              <a:t>  (6) Most of the sentences in there</a:t>
            </a:r>
            <a:r>
              <a:rPr lang="en-US" sz="2100" baseline="-25000" dirty="0"/>
              <a:t>1</a:t>
            </a:r>
            <a:r>
              <a:rPr lang="en-US" sz="2100" dirty="0"/>
              <a:t> are not true.</a:t>
            </a:r>
          </a:p>
          <a:p>
            <a:pPr marL="0">
              <a:spcBef>
                <a:spcPts val="0"/>
              </a:spcBef>
              <a:buNone/>
            </a:pPr>
            <a:r>
              <a:rPr lang="en-US" sz="2100" dirty="0"/>
              <a:t>  (7) Most of the sentences in </a:t>
            </a:r>
            <a:r>
              <a:rPr lang="en-US" sz="2100" dirty="0" err="1"/>
              <a:t>Lari</a:t>
            </a:r>
            <a:r>
              <a:rPr lang="en-US" sz="2100" dirty="0"/>
              <a:t> are not true.</a:t>
            </a:r>
          </a:p>
          <a:p>
            <a:pPr marL="0">
              <a:spcBef>
                <a:spcPts val="600"/>
              </a:spcBef>
              <a:buNone/>
            </a:pPr>
            <a:r>
              <a:rPr lang="en-US" sz="2100" dirty="0"/>
              <a:t>It’s true that most of sentences in Ziggy are not true.</a:t>
            </a:r>
          </a:p>
          <a:p>
            <a:pPr marL="0">
              <a:spcBef>
                <a:spcPts val="0"/>
              </a:spcBef>
              <a:buNone/>
            </a:pPr>
            <a:r>
              <a:rPr lang="en-US" sz="2100" dirty="0"/>
              <a:t>But it doesn’t follow that (14) has a truth condition; recall (6), (7), and (13).</a:t>
            </a:r>
          </a:p>
        </p:txBody>
      </p:sp>
    </p:spTree>
    <p:extLst>
      <p:ext uri="{BB962C8B-B14F-4D97-AF65-F5344CB8AC3E}">
        <p14:creationId xmlns:p14="http://schemas.microsoft.com/office/powerpoint/2010/main" val="360723219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0A5D1-2367-CD4C-86BA-DACC006ED8B2}"/>
              </a:ext>
            </a:extLst>
          </p:cNvPr>
          <p:cNvSpPr>
            <a:spLocks noGrp="1"/>
          </p:cNvSpPr>
          <p:nvPr>
            <p:ph idx="1"/>
          </p:nvPr>
        </p:nvSpPr>
        <p:spPr>
          <a:xfrm>
            <a:off x="312234" y="178419"/>
            <a:ext cx="8664498" cy="6579219"/>
          </a:xfrm>
        </p:spPr>
        <p:txBody>
          <a:bodyPr>
            <a:normAutofit fontScale="92500" lnSpcReduction="10000"/>
          </a:bodyPr>
          <a:lstStyle/>
          <a:p>
            <a:pPr marL="0" indent="0">
              <a:buNone/>
            </a:pPr>
            <a:r>
              <a:rPr lang="en-US" dirty="0"/>
              <a:t>(1) This sentence is not true</a:t>
            </a:r>
          </a:p>
          <a:p>
            <a:pPr marL="0" indent="0">
              <a:buNone/>
            </a:pPr>
            <a:r>
              <a:rPr lang="en-US" dirty="0"/>
              <a:t>	</a:t>
            </a:r>
            <a:r>
              <a:rPr lang="en-US" sz="2000" dirty="0"/>
              <a:t>if in the actual context C*, </a:t>
            </a:r>
            <a:r>
              <a:rPr lang="en-US" sz="2000" cap="small" dirty="0">
                <a:solidFill>
                  <a:srgbClr val="264BFC"/>
                </a:solidFill>
              </a:rPr>
              <a:t>this sentence </a:t>
            </a:r>
            <a:r>
              <a:rPr lang="en-US" sz="2000" dirty="0"/>
              <a:t>is used to think about (1),				then in C*, an affirmative use of </a:t>
            </a:r>
            <a:r>
              <a:rPr lang="en-US" sz="2000" cap="small" dirty="0">
                <a:solidFill>
                  <a:srgbClr val="264BFC"/>
                </a:solidFill>
              </a:rPr>
              <a:t>~[true(this sentence)] </a:t>
            </a:r>
            <a:r>
              <a:rPr lang="en-US" sz="2000" dirty="0"/>
              <a:t>is true.</a:t>
            </a:r>
          </a:p>
          <a:p>
            <a:pPr marL="0" indent="0">
              <a:buNone/>
            </a:pPr>
            <a:r>
              <a:rPr lang="en-US" dirty="0"/>
              <a:t>(2) My favorite sentence is not true</a:t>
            </a:r>
          </a:p>
          <a:p>
            <a:pPr marL="0" indent="0">
              <a:buNone/>
            </a:pPr>
            <a:r>
              <a:rPr lang="en-US" dirty="0"/>
              <a:t>	</a:t>
            </a:r>
            <a:r>
              <a:rPr lang="en-US" sz="2000" dirty="0"/>
              <a:t>if in the actual context C*, </a:t>
            </a:r>
            <a:r>
              <a:rPr lang="en-US" sz="2000" cap="small" dirty="0">
                <a:solidFill>
                  <a:srgbClr val="264BFC"/>
                </a:solidFill>
              </a:rPr>
              <a:t>my favorite sentence </a:t>
            </a:r>
            <a:r>
              <a:rPr lang="en-US" sz="2000" dirty="0"/>
              <a:t>is used to think about (2), 	 	then in C*, an affirmative use of </a:t>
            </a:r>
            <a:r>
              <a:rPr lang="en-US" sz="2000" cap="small" dirty="0">
                <a:solidFill>
                  <a:srgbClr val="264BFC"/>
                </a:solidFill>
              </a:rPr>
              <a:t>~[true(my favorite sentence)] </a:t>
            </a:r>
            <a:r>
              <a:rPr lang="en-US" sz="2000" dirty="0"/>
              <a:t>is true.</a:t>
            </a:r>
            <a:endParaRPr lang="en-US" dirty="0"/>
          </a:p>
          <a:p>
            <a:pPr marL="0" indent="0">
              <a:buNone/>
            </a:pPr>
            <a:r>
              <a:rPr lang="en-US" dirty="0"/>
              <a:t>(3) This utterance is not true</a:t>
            </a:r>
          </a:p>
          <a:p>
            <a:pPr marL="0" indent="0">
              <a:buNone/>
            </a:pPr>
            <a:r>
              <a:rPr lang="en-US" sz="2000" dirty="0"/>
              <a:t>	if in C*, </a:t>
            </a:r>
            <a:r>
              <a:rPr lang="en-US" sz="2000" cap="small" dirty="0">
                <a:solidFill>
                  <a:srgbClr val="264BFC"/>
                </a:solidFill>
              </a:rPr>
              <a:t>this utterance </a:t>
            </a:r>
            <a:r>
              <a:rPr lang="en-US" sz="2000" dirty="0"/>
              <a:t>is used to think about the utterance of (3) in C*,		then in C*, an affirmative use of </a:t>
            </a:r>
            <a:r>
              <a:rPr lang="en-US" sz="2000" cap="small" dirty="0">
                <a:solidFill>
                  <a:srgbClr val="264BFC"/>
                </a:solidFill>
              </a:rPr>
              <a:t>~[true(this utterance)] </a:t>
            </a:r>
            <a:r>
              <a:rPr lang="en-US" sz="2000" dirty="0"/>
              <a:t>is true.</a:t>
            </a:r>
          </a:p>
          <a:p>
            <a:pPr marL="0" indent="0">
              <a:buNone/>
            </a:pPr>
            <a:r>
              <a:rPr lang="en-US" dirty="0">
                <a:solidFill>
                  <a:srgbClr val="FF0000"/>
                </a:solidFill>
              </a:rPr>
              <a:t>(4) </a:t>
            </a:r>
            <a:r>
              <a:rPr lang="en-US" sz="2200" dirty="0">
                <a:solidFill>
                  <a:srgbClr val="FF0000"/>
                </a:solidFill>
              </a:rPr>
              <a:t>This use of this mental sentence is not true.</a:t>
            </a:r>
          </a:p>
          <a:p>
            <a:pPr marL="0" indent="0">
              <a:buNone/>
            </a:pPr>
            <a:r>
              <a:rPr lang="en-US" dirty="0"/>
              <a:t>	</a:t>
            </a:r>
            <a:r>
              <a:rPr lang="en-US" sz="2000" dirty="0"/>
              <a:t>if in C*, </a:t>
            </a:r>
            <a:r>
              <a:rPr lang="en-US" sz="2000" cap="small" dirty="0">
                <a:solidFill>
                  <a:srgbClr val="FF0000"/>
                </a:solidFill>
              </a:rPr>
              <a:t>this use of this mental sentence </a:t>
            </a:r>
            <a:r>
              <a:rPr lang="en-US" sz="2000" dirty="0"/>
              <a:t>is used to think about the episode </a:t>
            </a:r>
            <a:r>
              <a:rPr lang="en-US" sz="2000" i="1" dirty="0"/>
              <a:t>e </a:t>
            </a:r>
            <a:r>
              <a:rPr lang="en-US" sz="2000" dirty="0"/>
              <a:t>of 	my affirmatively using the corresponding mental sentence, then in C*, 		my affirmative use </a:t>
            </a:r>
            <a:r>
              <a:rPr lang="en-US" sz="2000" i="1" dirty="0"/>
              <a:t>u </a:t>
            </a:r>
            <a:r>
              <a:rPr lang="en-US" sz="2000" dirty="0"/>
              <a:t>of </a:t>
            </a:r>
            <a:r>
              <a:rPr lang="en-US" sz="2000" cap="small" dirty="0">
                <a:solidFill>
                  <a:srgbClr val="FF0000"/>
                </a:solidFill>
              </a:rPr>
              <a:t>~[true(this use of this mental sentence)] </a:t>
            </a:r>
            <a:r>
              <a:rPr lang="en-US" sz="2000" dirty="0"/>
              <a:t>is not true.</a:t>
            </a:r>
          </a:p>
          <a:p>
            <a:pPr marL="0" indent="0">
              <a:buNone/>
            </a:pPr>
            <a:r>
              <a:rPr lang="en-US" sz="2000" dirty="0"/>
              <a:t>	For </a:t>
            </a:r>
            <a:r>
              <a:rPr lang="en-US" sz="2000" i="1" dirty="0"/>
              <a:t>u</a:t>
            </a:r>
            <a:r>
              <a:rPr lang="en-US" sz="2000" dirty="0"/>
              <a:t> is </a:t>
            </a:r>
            <a:r>
              <a:rPr lang="en-US" sz="2000" i="1" dirty="0"/>
              <a:t>e, </a:t>
            </a:r>
            <a:r>
              <a:rPr lang="en-US" sz="2000" dirty="0"/>
              <a:t>and </a:t>
            </a:r>
            <a:r>
              <a:rPr lang="en-US" sz="2000" i="1" dirty="0"/>
              <a:t>e </a:t>
            </a:r>
            <a:r>
              <a:rPr lang="en-US" sz="2000" dirty="0"/>
              <a:t>is not true. (If </a:t>
            </a:r>
            <a:r>
              <a:rPr lang="en-US" sz="2000" i="1" dirty="0"/>
              <a:t>e</a:t>
            </a:r>
            <a:r>
              <a:rPr lang="en-US" sz="2000" dirty="0"/>
              <a:t> is true, it is both true and not true.)				So there is no sound route to the conclusion that </a:t>
            </a:r>
            <a:r>
              <a:rPr lang="en-US" sz="2000" i="1" dirty="0"/>
              <a:t>u</a:t>
            </a:r>
            <a:r>
              <a:rPr lang="en-US" sz="2000" dirty="0"/>
              <a:t> is true. And it’s false that 	</a:t>
            </a:r>
            <a:r>
              <a:rPr lang="en-US" sz="2000" cap="small" dirty="0">
                <a:solidFill>
                  <a:srgbClr val="FF0000"/>
                </a:solidFill>
              </a:rPr>
              <a:t>~[true(this use of this mental sentence)] </a:t>
            </a:r>
            <a:r>
              <a:rPr lang="en-US" sz="2000" dirty="0"/>
              <a:t>is true relative to C* </a:t>
            </a:r>
            <a:r>
              <a:rPr lang="en-US" sz="2000" dirty="0" err="1"/>
              <a:t>iff</a:t>
            </a:r>
            <a:r>
              <a:rPr lang="en-US" sz="2000" dirty="0"/>
              <a:t> </a:t>
            </a:r>
            <a:r>
              <a:rPr lang="en-US" sz="2000" i="1" dirty="0"/>
              <a:t>u</a:t>
            </a:r>
            <a:r>
              <a:rPr lang="en-US" sz="2000" dirty="0"/>
              <a:t> is not true.</a:t>
            </a:r>
          </a:p>
          <a:p>
            <a:pPr marL="0" indent="0">
              <a:buNone/>
            </a:pPr>
            <a:r>
              <a:rPr lang="en-US" sz="2000" dirty="0"/>
              <a:t> 	For a use of a mental sentence to be truth-evaluable—or if you prefer, for a 	context to be legitimate (non-defective)—the world has to cooperate. 		The 	mental sentence </a:t>
            </a:r>
            <a:r>
              <a:rPr lang="en-US" sz="2000" cap="small" dirty="0">
                <a:solidFill>
                  <a:srgbClr val="FF0000"/>
                </a:solidFill>
              </a:rPr>
              <a:t>this use of this mental sentence is not true </a:t>
            </a:r>
            <a:r>
              <a:rPr lang="en-US" sz="2000" dirty="0"/>
              <a:t>has a character		that does not 	map each situation to truth or falsity.</a:t>
            </a:r>
          </a:p>
        </p:txBody>
      </p:sp>
    </p:spTree>
    <p:extLst>
      <p:ext uri="{BB962C8B-B14F-4D97-AF65-F5344CB8AC3E}">
        <p14:creationId xmlns:p14="http://schemas.microsoft.com/office/powerpoint/2010/main" val="103855178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B3CAAF-2FD3-6C4C-B962-EA5A80A130B9}"/>
              </a:ext>
            </a:extLst>
          </p:cNvPr>
          <p:cNvSpPr>
            <a:spLocks noGrp="1"/>
          </p:cNvSpPr>
          <p:nvPr>
            <p:ph idx="1"/>
          </p:nvPr>
        </p:nvSpPr>
        <p:spPr>
          <a:xfrm>
            <a:off x="457200" y="1413452"/>
            <a:ext cx="8501605" cy="5280103"/>
          </a:xfrm>
        </p:spPr>
        <p:txBody>
          <a:bodyPr>
            <a:normAutofit/>
          </a:bodyPr>
          <a:lstStyle/>
          <a:p>
            <a:r>
              <a:rPr lang="en-US" sz="2200" dirty="0"/>
              <a:t>Slang expressions are not themselves truth-evaluable. </a:t>
            </a:r>
          </a:p>
          <a:p>
            <a:pPr marL="0" indent="0">
              <a:buNone/>
            </a:pPr>
            <a:r>
              <a:rPr lang="en-US" sz="2200" dirty="0"/>
              <a:t>      But a Slang sentence connects a pronunciation </a:t>
            </a:r>
            <a:r>
              <a:rPr lang="en-US" sz="2200" i="1" dirty="0"/>
              <a:t>p </a:t>
            </a:r>
            <a:r>
              <a:rPr lang="en-US" sz="2200" dirty="0"/>
              <a:t>with meaning </a:t>
            </a:r>
            <a:r>
              <a:rPr lang="en-US" sz="2200" i="1" dirty="0"/>
              <a:t>m</a:t>
            </a:r>
            <a:r>
              <a:rPr lang="en-US" sz="2200" dirty="0"/>
              <a:t>    </a:t>
            </a:r>
          </a:p>
          <a:p>
            <a:pPr marL="0" indent="0">
              <a:buNone/>
            </a:pPr>
            <a:r>
              <a:rPr lang="en-US" sz="2200" dirty="0"/>
              <a:t>      that can be used to build a Mental Sentence (thought).</a:t>
            </a:r>
          </a:p>
          <a:p>
            <a:pPr marL="0" indent="0">
              <a:buNone/>
            </a:pPr>
            <a:endParaRPr lang="en-US" sz="2200" dirty="0"/>
          </a:p>
          <a:p>
            <a:r>
              <a:rPr lang="en-US" sz="2200" dirty="0"/>
              <a:t>Affirmative uses of Mental Sentences can be true or false. </a:t>
            </a:r>
          </a:p>
          <a:p>
            <a:pPr marL="0" indent="0">
              <a:buNone/>
            </a:pPr>
            <a:r>
              <a:rPr lang="en-US" sz="2200" dirty="0"/>
              <a:t>     But the details are complicated.</a:t>
            </a:r>
          </a:p>
          <a:p>
            <a:pPr marL="0" indent="0">
              <a:buNone/>
            </a:pPr>
            <a:endParaRPr lang="en-US" sz="2200" dirty="0"/>
          </a:p>
          <a:p>
            <a:r>
              <a:rPr lang="en-US" sz="2200" dirty="0"/>
              <a:t>Utterances of Slang sentences can be true or false. </a:t>
            </a:r>
          </a:p>
          <a:p>
            <a:pPr marL="0" indent="0">
              <a:buNone/>
            </a:pPr>
            <a:r>
              <a:rPr lang="en-US" sz="2200" dirty="0"/>
              <a:t>      But the details are more complicated.</a:t>
            </a:r>
          </a:p>
          <a:p>
            <a:pPr marL="0" indent="0">
              <a:buNone/>
            </a:pPr>
            <a:endParaRPr lang="en-US" sz="2200" dirty="0"/>
          </a:p>
          <a:p>
            <a:r>
              <a:rPr lang="en-US" sz="2200" dirty="0"/>
              <a:t>Don’t race in with forensic questions about what speakers are committed to.</a:t>
            </a:r>
          </a:p>
        </p:txBody>
      </p:sp>
      <p:sp>
        <p:nvSpPr>
          <p:cNvPr id="4" name="Title 1">
            <a:extLst>
              <a:ext uri="{FF2B5EF4-FFF2-40B4-BE49-F238E27FC236}">
                <a16:creationId xmlns:a16="http://schemas.microsoft.com/office/drawing/2014/main" id="{C3667BC3-7392-EC4A-B327-1531FE1909D4}"/>
              </a:ext>
            </a:extLst>
          </p:cNvPr>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z="2800" dirty="0"/>
              <a:t>Between Meaning and Truth</a:t>
            </a:r>
          </a:p>
        </p:txBody>
      </p:sp>
    </p:spTree>
    <p:extLst>
      <p:ext uri="{BB962C8B-B14F-4D97-AF65-F5344CB8AC3E}">
        <p14:creationId xmlns:p14="http://schemas.microsoft.com/office/powerpoint/2010/main" val="231634372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B2107-8881-424B-82B9-3A2024CF4804}"/>
              </a:ext>
            </a:extLst>
          </p:cNvPr>
          <p:cNvSpPr>
            <a:spLocks noGrp="1"/>
          </p:cNvSpPr>
          <p:nvPr>
            <p:ph idx="1"/>
          </p:nvPr>
        </p:nvSpPr>
        <p:spPr>
          <a:xfrm>
            <a:off x="439838" y="953760"/>
            <a:ext cx="8391645" cy="5447040"/>
          </a:xfrm>
        </p:spPr>
        <p:txBody>
          <a:bodyPr>
            <a:normAutofit/>
          </a:bodyPr>
          <a:lstStyle/>
          <a:p>
            <a:r>
              <a:rPr lang="en-US" sz="1800" i="1" dirty="0"/>
              <a:t>if</a:t>
            </a:r>
            <a:r>
              <a:rPr lang="en-US" sz="1800" dirty="0"/>
              <a:t>  ||</a:t>
            </a:r>
            <a:r>
              <a:rPr lang="en-US" sz="1800" dirty="0">
                <a:solidFill>
                  <a:srgbClr val="264BFC"/>
                </a:solidFill>
              </a:rPr>
              <a:t>pigs talk </a:t>
            </a:r>
            <a:r>
              <a:rPr lang="en-US" sz="1800" dirty="0" err="1">
                <a:solidFill>
                  <a:srgbClr val="264BFC"/>
                </a:solidFill>
              </a:rPr>
              <a:t>nad</a:t>
            </a:r>
            <a:r>
              <a:rPr lang="en-US" sz="1800" dirty="0">
                <a:solidFill>
                  <a:srgbClr val="264BFC"/>
                </a:solidFill>
              </a:rPr>
              <a:t> quails fly</a:t>
            </a:r>
            <a:r>
              <a:rPr lang="en-US" sz="1800" dirty="0"/>
              <a:t>||</a:t>
            </a:r>
            <a:r>
              <a:rPr lang="en-US" sz="1800" b="1" dirty="0"/>
              <a:t> </a:t>
            </a:r>
            <a:r>
              <a:rPr lang="en-US" sz="1800" dirty="0"/>
              <a:t>= T </a:t>
            </a:r>
            <a:r>
              <a:rPr lang="en-US" sz="1800" dirty="0" err="1"/>
              <a:t>iff</a:t>
            </a:r>
            <a:r>
              <a:rPr lang="en-US" sz="1800" dirty="0"/>
              <a:t> pigs talk &amp; quails fly, </a:t>
            </a:r>
          </a:p>
          <a:p>
            <a:pPr marL="0" indent="0">
              <a:buNone/>
            </a:pPr>
            <a:r>
              <a:rPr lang="en-US" sz="1800" i="1" dirty="0"/>
              <a:t>then </a:t>
            </a:r>
            <a:r>
              <a:rPr lang="en-US" sz="1800" dirty="0"/>
              <a:t>||</a:t>
            </a:r>
            <a:r>
              <a:rPr lang="en-US" sz="1800" dirty="0">
                <a:solidFill>
                  <a:srgbClr val="264BFC"/>
                </a:solidFill>
              </a:rPr>
              <a:t>pigs talk </a:t>
            </a:r>
            <a:r>
              <a:rPr lang="en-US" sz="1800" dirty="0" err="1">
                <a:solidFill>
                  <a:srgbClr val="264BFC"/>
                </a:solidFill>
              </a:rPr>
              <a:t>nad</a:t>
            </a:r>
            <a:r>
              <a:rPr lang="en-US" sz="1800" dirty="0">
                <a:solidFill>
                  <a:srgbClr val="264BFC"/>
                </a:solidFill>
              </a:rPr>
              <a:t> quails fly</a:t>
            </a:r>
            <a:r>
              <a:rPr lang="en-US" sz="1800" dirty="0"/>
              <a:t>||</a:t>
            </a:r>
            <a:r>
              <a:rPr lang="en-US" sz="1800" b="1" dirty="0"/>
              <a:t> </a:t>
            </a:r>
            <a:r>
              <a:rPr lang="en-US" sz="1800" dirty="0"/>
              <a:t>= T </a:t>
            </a:r>
            <a:r>
              <a:rPr lang="en-US" sz="1800" dirty="0" err="1"/>
              <a:t>iff</a:t>
            </a:r>
            <a:r>
              <a:rPr lang="en-US" sz="1800" dirty="0"/>
              <a:t> (pigs talk </a:t>
            </a:r>
            <a:r>
              <a:rPr lang="en-US" sz="1800" dirty="0">
                <a:sym typeface="Symbol" pitchFamily="2" charset="2"/>
              </a:rPr>
              <a:t></a:t>
            </a:r>
            <a:r>
              <a:rPr lang="en-US" sz="1800" dirty="0"/>
              <a:t> pigs talk) </a:t>
            </a:r>
            <a:r>
              <a:rPr lang="en-US" sz="1800" dirty="0">
                <a:sym typeface="Symbol" pitchFamily="2" charset="2"/>
              </a:rPr>
              <a:t></a:t>
            </a:r>
            <a:r>
              <a:rPr lang="en-US" sz="1800" dirty="0"/>
              <a:t> (quails fly </a:t>
            </a:r>
            <a:r>
              <a:rPr lang="en-US" sz="1800" dirty="0">
                <a:sym typeface="Symbol" pitchFamily="2" charset="2"/>
              </a:rPr>
              <a:t></a:t>
            </a:r>
            <a:r>
              <a:rPr lang="en-US" sz="1800" dirty="0"/>
              <a:t> quails fly)</a:t>
            </a:r>
          </a:p>
          <a:p>
            <a:pPr marL="0" indent="0">
              <a:buNone/>
            </a:pPr>
            <a:r>
              <a:rPr lang="en-US" sz="1800" i="1" dirty="0"/>
              <a:t>				     	             </a:t>
            </a:r>
            <a:r>
              <a:rPr lang="en-US" sz="1800" dirty="0"/>
              <a:t>=  T</a:t>
            </a:r>
            <a:r>
              <a:rPr lang="en-US" sz="1800" i="1" dirty="0"/>
              <a:t> </a:t>
            </a:r>
            <a:r>
              <a:rPr lang="en-US" sz="1800" dirty="0" err="1"/>
              <a:t>iff</a:t>
            </a:r>
            <a:r>
              <a:rPr lang="en-US" sz="1800" dirty="0"/>
              <a:t> (pigs talk | quails fly) | (pigs talk | quails fly)</a:t>
            </a:r>
          </a:p>
          <a:p>
            <a:pPr marL="0" indent="0">
              <a:buNone/>
            </a:pPr>
            <a:endParaRPr lang="en-US" sz="1800" dirty="0"/>
          </a:p>
          <a:p>
            <a:r>
              <a:rPr lang="en-US" sz="1800" i="1" dirty="0"/>
              <a:t>if</a:t>
            </a:r>
            <a:r>
              <a:rPr lang="en-US" sz="1800" dirty="0"/>
              <a:t>  ||</a:t>
            </a:r>
            <a:r>
              <a:rPr lang="en-US" sz="1800" dirty="0" err="1">
                <a:solidFill>
                  <a:srgbClr val="264BFC"/>
                </a:solidFill>
              </a:rPr>
              <a:t>ont</a:t>
            </a:r>
            <a:r>
              <a:rPr lang="en-US" sz="1800" dirty="0">
                <a:solidFill>
                  <a:srgbClr val="264BFC"/>
                </a:solidFill>
              </a:rPr>
              <a:t> pigs talk</a:t>
            </a:r>
            <a:r>
              <a:rPr lang="en-US" sz="1800" dirty="0"/>
              <a:t>||</a:t>
            </a:r>
            <a:r>
              <a:rPr lang="en-US" sz="1800" b="1" dirty="0"/>
              <a:t> </a:t>
            </a:r>
            <a:r>
              <a:rPr lang="en-US" sz="1800" dirty="0"/>
              <a:t>= T </a:t>
            </a:r>
            <a:r>
              <a:rPr lang="en-US" sz="1800" dirty="0" err="1"/>
              <a:t>iff</a:t>
            </a:r>
            <a:r>
              <a:rPr lang="en-US" sz="1800" dirty="0"/>
              <a:t> ~(pigs talk), </a:t>
            </a:r>
          </a:p>
          <a:p>
            <a:pPr marL="0" indent="0">
              <a:buNone/>
            </a:pPr>
            <a:r>
              <a:rPr lang="en-US" sz="1800" i="1" dirty="0"/>
              <a:t>  then </a:t>
            </a:r>
            <a:r>
              <a:rPr lang="en-US" sz="1800" dirty="0"/>
              <a:t>||</a:t>
            </a:r>
            <a:r>
              <a:rPr lang="en-US" sz="1800" dirty="0" err="1">
                <a:solidFill>
                  <a:srgbClr val="264BFC"/>
                </a:solidFill>
              </a:rPr>
              <a:t>ont</a:t>
            </a:r>
            <a:r>
              <a:rPr lang="en-US" sz="1800" dirty="0">
                <a:solidFill>
                  <a:srgbClr val="264BFC"/>
                </a:solidFill>
              </a:rPr>
              <a:t> pigs talk</a:t>
            </a:r>
            <a:r>
              <a:rPr lang="en-US" sz="1800" dirty="0"/>
              <a:t>||</a:t>
            </a:r>
            <a:r>
              <a:rPr lang="en-US" sz="1800" b="1" dirty="0"/>
              <a:t> </a:t>
            </a:r>
            <a:r>
              <a:rPr lang="en-US" sz="1800" dirty="0"/>
              <a:t>= T </a:t>
            </a:r>
            <a:r>
              <a:rPr lang="en-US" sz="1800" dirty="0" err="1"/>
              <a:t>iff</a:t>
            </a:r>
            <a:r>
              <a:rPr lang="en-US" sz="1800" dirty="0"/>
              <a:t> (pigs talk </a:t>
            </a:r>
            <a:r>
              <a:rPr lang="en-US" sz="1800" dirty="0">
                <a:sym typeface="Symbol" pitchFamily="2" charset="2"/>
              </a:rPr>
              <a:t></a:t>
            </a:r>
            <a:r>
              <a:rPr lang="en-US" sz="1800" dirty="0"/>
              <a:t> pigs talk)</a:t>
            </a:r>
          </a:p>
          <a:p>
            <a:pPr marL="0" indent="0">
              <a:buNone/>
            </a:pPr>
            <a:r>
              <a:rPr lang="en-US" sz="1800" i="1" dirty="0"/>
              <a:t>	 			       </a:t>
            </a:r>
            <a:r>
              <a:rPr lang="en-US" sz="1800" dirty="0"/>
              <a:t>= T</a:t>
            </a:r>
            <a:r>
              <a:rPr lang="en-US" sz="1800" i="1" dirty="0"/>
              <a:t> </a:t>
            </a:r>
            <a:r>
              <a:rPr lang="en-US" sz="1800" dirty="0" err="1"/>
              <a:t>iff</a:t>
            </a:r>
            <a:r>
              <a:rPr lang="en-US" sz="1800" dirty="0"/>
              <a:t> (pigs talk | pigs talk)</a:t>
            </a:r>
          </a:p>
          <a:p>
            <a:pPr marL="0" indent="0">
              <a:buNone/>
            </a:pPr>
            <a:endParaRPr lang="en-US" sz="1800" dirty="0"/>
          </a:p>
          <a:p>
            <a:r>
              <a:rPr lang="en-US" sz="1800" i="1" dirty="0"/>
              <a:t>   if</a:t>
            </a:r>
            <a:r>
              <a:rPr lang="en-US" sz="1800" dirty="0"/>
              <a:t>  ||</a:t>
            </a:r>
            <a:r>
              <a:rPr lang="en-US" sz="1800" dirty="0">
                <a:solidFill>
                  <a:srgbClr val="264BFC"/>
                </a:solidFill>
              </a:rPr>
              <a:t>pigs talk </a:t>
            </a:r>
            <a:r>
              <a:rPr lang="en-US" sz="1800" dirty="0" err="1">
                <a:solidFill>
                  <a:srgbClr val="264BFC"/>
                </a:solidFill>
              </a:rPr>
              <a:t>orn</a:t>
            </a:r>
            <a:r>
              <a:rPr lang="en-US" sz="1800" dirty="0">
                <a:solidFill>
                  <a:srgbClr val="264BFC"/>
                </a:solidFill>
              </a:rPr>
              <a:t> quails fly</a:t>
            </a:r>
            <a:r>
              <a:rPr lang="en-US" sz="1800" dirty="0"/>
              <a:t>||</a:t>
            </a:r>
            <a:r>
              <a:rPr lang="en-US" sz="1800" b="1" dirty="0"/>
              <a:t> </a:t>
            </a:r>
            <a:r>
              <a:rPr lang="en-US" sz="1800" dirty="0"/>
              <a:t>= T </a:t>
            </a:r>
            <a:r>
              <a:rPr lang="en-US" sz="1800" dirty="0" err="1"/>
              <a:t>iff</a:t>
            </a:r>
            <a:r>
              <a:rPr lang="en-US" sz="1800" dirty="0"/>
              <a:t> ~(pigs talk) &amp; ~(quails fly), </a:t>
            </a:r>
          </a:p>
          <a:p>
            <a:pPr marL="0" indent="0">
              <a:buNone/>
            </a:pPr>
            <a:r>
              <a:rPr lang="en-US" sz="1800" i="1" dirty="0"/>
              <a:t>  then </a:t>
            </a:r>
            <a:r>
              <a:rPr lang="en-US" sz="1800" dirty="0"/>
              <a:t>||</a:t>
            </a:r>
            <a:r>
              <a:rPr lang="en-US" sz="1800" dirty="0">
                <a:solidFill>
                  <a:srgbClr val="264BFC"/>
                </a:solidFill>
              </a:rPr>
              <a:t>pigs talk </a:t>
            </a:r>
            <a:r>
              <a:rPr lang="en-US" sz="1800" dirty="0" err="1">
                <a:solidFill>
                  <a:srgbClr val="264BFC"/>
                </a:solidFill>
              </a:rPr>
              <a:t>orn</a:t>
            </a:r>
            <a:r>
              <a:rPr lang="en-US" sz="1800" dirty="0">
                <a:solidFill>
                  <a:srgbClr val="264BFC"/>
                </a:solidFill>
              </a:rPr>
              <a:t> quails fly</a:t>
            </a:r>
            <a:r>
              <a:rPr lang="en-US" sz="1800" dirty="0"/>
              <a:t>||</a:t>
            </a:r>
            <a:r>
              <a:rPr lang="en-US" sz="1800" b="1" dirty="0"/>
              <a:t> </a:t>
            </a:r>
            <a:r>
              <a:rPr lang="en-US" sz="1800" dirty="0"/>
              <a:t>= T </a:t>
            </a:r>
            <a:r>
              <a:rPr lang="en-US" sz="1800" dirty="0" err="1"/>
              <a:t>iff</a:t>
            </a:r>
            <a:r>
              <a:rPr lang="en-US" sz="1800" dirty="0"/>
              <a:t> (pigs talk </a:t>
            </a:r>
            <a:r>
              <a:rPr lang="en-US" sz="1800" dirty="0">
                <a:sym typeface="Symbol" pitchFamily="2" charset="2"/>
              </a:rPr>
              <a:t></a:t>
            </a:r>
            <a:r>
              <a:rPr lang="en-US" sz="1800" dirty="0"/>
              <a:t> quails fly)</a:t>
            </a:r>
          </a:p>
          <a:p>
            <a:pPr marL="0" indent="0">
              <a:buNone/>
            </a:pPr>
            <a:endParaRPr lang="en-US" sz="1800" dirty="0"/>
          </a:p>
          <a:p>
            <a:r>
              <a:rPr lang="en-US" sz="1800" i="1" u="sng" dirty="0"/>
              <a:t>if</a:t>
            </a:r>
            <a:r>
              <a:rPr lang="en-US" sz="1800" dirty="0"/>
              <a:t>  ||</a:t>
            </a:r>
            <a:r>
              <a:rPr lang="en-US" sz="1800" dirty="0">
                <a:solidFill>
                  <a:srgbClr val="264BFC"/>
                </a:solidFill>
              </a:rPr>
              <a:t>my favorite sentence is not true</a:t>
            </a:r>
            <a:r>
              <a:rPr lang="en-US" sz="1800" dirty="0"/>
              <a:t>||</a:t>
            </a:r>
            <a:r>
              <a:rPr lang="en-US" sz="1800" baseline="30000" dirty="0"/>
              <a:t>A</a:t>
            </a:r>
            <a:r>
              <a:rPr lang="en-US" sz="1800" b="1" dirty="0"/>
              <a:t> </a:t>
            </a:r>
            <a:r>
              <a:rPr lang="en-US" sz="1800" dirty="0"/>
              <a:t>= T </a:t>
            </a:r>
            <a:r>
              <a:rPr lang="en-US" sz="1800" dirty="0" err="1"/>
              <a:t>iff</a:t>
            </a:r>
            <a:r>
              <a:rPr lang="en-US" sz="1800" dirty="0"/>
              <a:t> ~True{FAVE[A(</a:t>
            </a:r>
            <a:r>
              <a:rPr lang="en-US" sz="1800" i="1" dirty="0"/>
              <a:t>s</a:t>
            </a:r>
            <a:r>
              <a:rPr lang="en-US" sz="1800" dirty="0"/>
              <a:t>)]}, </a:t>
            </a:r>
          </a:p>
          <a:p>
            <a:pPr marL="0" indent="0">
              <a:buNone/>
            </a:pPr>
            <a:r>
              <a:rPr lang="en-US" sz="1800" i="1" dirty="0"/>
              <a:t>           and</a:t>
            </a:r>
            <a:r>
              <a:rPr lang="en-US" sz="1800" dirty="0"/>
              <a:t> A(</a:t>
            </a:r>
            <a:r>
              <a:rPr lang="en-US" sz="1800" i="1" dirty="0"/>
              <a:t>s</a:t>
            </a:r>
            <a:r>
              <a:rPr lang="en-US" sz="1800" dirty="0"/>
              <a:t>) = Pietroski,</a:t>
            </a:r>
            <a:r>
              <a:rPr lang="en-US" sz="1800" i="1" dirty="0"/>
              <a:t> and</a:t>
            </a:r>
            <a:r>
              <a:rPr lang="en-US" sz="1800" dirty="0"/>
              <a:t> FAVE[Pietroski] = </a:t>
            </a:r>
            <a:r>
              <a:rPr lang="en-US" sz="1800" dirty="0">
                <a:solidFill>
                  <a:srgbClr val="264BFC"/>
                </a:solidFill>
              </a:rPr>
              <a:t>my favorite sentence is not true</a:t>
            </a:r>
            <a:r>
              <a:rPr lang="en-US" sz="1800" dirty="0"/>
              <a:t>,</a:t>
            </a:r>
          </a:p>
          <a:p>
            <a:pPr marL="0" indent="0">
              <a:buNone/>
            </a:pPr>
            <a:r>
              <a:rPr lang="en-US" sz="1800" i="1" dirty="0"/>
              <a:t>       </a:t>
            </a:r>
            <a:r>
              <a:rPr lang="en-US" sz="1800" i="1" u="sng" dirty="0"/>
              <a:t>then</a:t>
            </a:r>
            <a:r>
              <a:rPr lang="en-US" sz="1800" dirty="0"/>
              <a:t> FAVE[A(</a:t>
            </a:r>
            <a:r>
              <a:rPr lang="en-US" sz="1800" i="1" dirty="0"/>
              <a:t>s</a:t>
            </a:r>
            <a:r>
              <a:rPr lang="en-US" sz="1800" dirty="0"/>
              <a:t>)] = </a:t>
            </a:r>
            <a:r>
              <a:rPr lang="en-US" sz="1800" dirty="0">
                <a:solidFill>
                  <a:srgbClr val="264BFC"/>
                </a:solidFill>
              </a:rPr>
              <a:t>my favorite sentence is not true</a:t>
            </a:r>
            <a:r>
              <a:rPr lang="en-US" sz="1800" dirty="0"/>
              <a:t>,</a:t>
            </a:r>
          </a:p>
          <a:p>
            <a:pPr marL="0" indent="0">
              <a:buNone/>
            </a:pPr>
            <a:r>
              <a:rPr lang="en-US" sz="1800" dirty="0"/>
              <a:t>      	   </a:t>
            </a:r>
            <a:r>
              <a:rPr lang="en-US" sz="1800" i="1" dirty="0"/>
              <a:t>and hence</a:t>
            </a:r>
            <a:r>
              <a:rPr lang="en-US" sz="1800" dirty="0"/>
              <a:t>, True{FAVE[A(</a:t>
            </a:r>
            <a:r>
              <a:rPr lang="en-US" sz="1800" i="1" dirty="0"/>
              <a:t>s</a:t>
            </a:r>
            <a:r>
              <a:rPr lang="en-US" sz="1800" dirty="0"/>
              <a:t>)]} &amp; ~True{FAVE[A(</a:t>
            </a:r>
            <a:r>
              <a:rPr lang="en-US" sz="1800" i="1" dirty="0"/>
              <a:t>s</a:t>
            </a:r>
            <a:r>
              <a:rPr lang="en-US" sz="1800" dirty="0"/>
              <a:t>)]</a:t>
            </a:r>
          </a:p>
          <a:p>
            <a:endParaRPr lang="en-US" sz="1800" dirty="0"/>
          </a:p>
        </p:txBody>
      </p:sp>
    </p:spTree>
    <p:extLst>
      <p:ext uri="{BB962C8B-B14F-4D97-AF65-F5344CB8AC3E}">
        <p14:creationId xmlns:p14="http://schemas.microsoft.com/office/powerpoint/2010/main" val="15952633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844" y="158923"/>
            <a:ext cx="8432800" cy="5561854"/>
          </a:xfrm>
        </p:spPr>
        <p:txBody>
          <a:bodyPr>
            <a:noAutofit/>
          </a:bodyPr>
          <a:lstStyle/>
          <a:p>
            <a:pPr>
              <a:buNone/>
            </a:pPr>
            <a:endParaRPr lang="en-US" sz="2200" dirty="0"/>
          </a:p>
          <a:p>
            <a:pPr>
              <a:buNone/>
            </a:pPr>
            <a:r>
              <a:rPr lang="en-US" sz="2200" i="1" u="sng" dirty="0"/>
              <a:t>Davidson’s Conjecture</a:t>
            </a:r>
            <a:r>
              <a:rPr lang="en-US" sz="2200" dirty="0"/>
              <a:t>: </a:t>
            </a:r>
          </a:p>
          <a:p>
            <a:pPr>
              <a:buNone/>
            </a:pPr>
            <a:r>
              <a:rPr lang="en-US" sz="2200" dirty="0"/>
              <a:t>	for each Slang, </a:t>
            </a:r>
            <a:r>
              <a:rPr lang="en-US" sz="2200" b="1" dirty="0"/>
              <a:t>S</a:t>
            </a:r>
            <a:r>
              <a:rPr lang="en-US" sz="2200" dirty="0"/>
              <a:t>, there is a </a:t>
            </a:r>
            <a:r>
              <a:rPr lang="en-US" sz="2200" i="1" u="sng" dirty="0"/>
              <a:t>truth theory</a:t>
            </a:r>
            <a:r>
              <a:rPr lang="en-US" sz="2200" dirty="0"/>
              <a:t> that is also </a:t>
            </a:r>
          </a:p>
          <a:p>
            <a:pPr>
              <a:buNone/>
            </a:pPr>
            <a:r>
              <a:rPr lang="en-US" sz="2200" dirty="0"/>
              <a:t>	the core of an adequate theory of </a:t>
            </a:r>
            <a:r>
              <a:rPr lang="en-US" sz="2200" i="1" u="sng" dirty="0"/>
              <a:t>meaning</a:t>
            </a:r>
            <a:r>
              <a:rPr lang="en-US" sz="2200" dirty="0"/>
              <a:t> for </a:t>
            </a:r>
            <a:r>
              <a:rPr lang="en-US" sz="2200" b="1" dirty="0"/>
              <a:t>S</a:t>
            </a:r>
          </a:p>
          <a:p>
            <a:pPr>
              <a:buNone/>
            </a:pPr>
            <a:endParaRPr lang="en-US" sz="2200" dirty="0"/>
          </a:p>
          <a:p>
            <a:pPr>
              <a:buNone/>
            </a:pPr>
            <a:endParaRPr lang="en-US" sz="2200" dirty="0"/>
          </a:p>
          <a:p>
            <a:pPr>
              <a:spcBef>
                <a:spcPts val="1200"/>
              </a:spcBef>
              <a:buNone/>
            </a:pPr>
            <a:r>
              <a:rPr lang="en-US" sz="2200" i="1" u="sng" dirty="0" err="1"/>
              <a:t>Dummett’s</a:t>
            </a:r>
            <a:r>
              <a:rPr lang="en-US" sz="2200" i="1" u="sng" dirty="0"/>
              <a:t> Questions</a:t>
            </a:r>
            <a:r>
              <a:rPr lang="en-US" sz="2200" dirty="0"/>
              <a:t>:</a:t>
            </a:r>
            <a:r>
              <a:rPr lang="en-US" sz="2200" i="1" dirty="0"/>
              <a:t> </a:t>
            </a:r>
          </a:p>
          <a:p>
            <a:pPr>
              <a:buNone/>
            </a:pPr>
            <a:r>
              <a:rPr lang="en-US" sz="2200" i="1" dirty="0">
                <a:solidFill>
                  <a:srgbClr val="FF0000"/>
                </a:solidFill>
              </a:rPr>
              <a:t>	</a:t>
            </a:r>
            <a:r>
              <a:rPr lang="en-US" sz="2200" dirty="0"/>
              <a:t>What is a theory of meaning?</a:t>
            </a:r>
          </a:p>
          <a:p>
            <a:pPr>
              <a:buNone/>
            </a:pPr>
            <a:r>
              <a:rPr lang="en-US" sz="2200" i="1" dirty="0"/>
              <a:t>     			</a:t>
            </a:r>
            <a:r>
              <a:rPr lang="en-US" sz="2200" dirty="0"/>
              <a:t>What is it a theory </a:t>
            </a:r>
            <a:r>
              <a:rPr lang="en-US" sz="2200" i="1" u="sng" dirty="0"/>
              <a:t>of</a:t>
            </a:r>
            <a:r>
              <a:rPr lang="en-US" sz="2200" dirty="0"/>
              <a:t>?</a:t>
            </a:r>
            <a:endParaRPr lang="en-US" sz="2200" i="1" dirty="0"/>
          </a:p>
          <a:p>
            <a:pPr>
              <a:buNone/>
            </a:pPr>
            <a:r>
              <a:rPr lang="en-US" sz="2200" i="1" dirty="0"/>
              <a:t>				</a:t>
            </a:r>
            <a:r>
              <a:rPr lang="en-US" sz="2200" dirty="0"/>
              <a:t>What are we trying describe/explain?</a:t>
            </a:r>
            <a:endParaRPr lang="en-US" sz="2200" i="1" dirty="0"/>
          </a:p>
          <a:p>
            <a:pPr>
              <a:spcBef>
                <a:spcPts val="1200"/>
              </a:spcBef>
              <a:buNone/>
            </a:pPr>
            <a:endParaRPr lang="en-US" sz="2200" i="1" u="sng" dirty="0"/>
          </a:p>
          <a:p>
            <a:pPr>
              <a:spcBef>
                <a:spcPts val="1200"/>
              </a:spcBef>
              <a:buNone/>
            </a:pPr>
            <a:r>
              <a:rPr lang="en-US" sz="2200" i="1" u="sng" dirty="0"/>
              <a:t>Chomsky’s Facts</a:t>
            </a:r>
            <a:r>
              <a:rPr lang="en-US" sz="2200" dirty="0"/>
              <a:t>:</a:t>
            </a:r>
            <a:r>
              <a:rPr lang="en-US" sz="2200" i="1" dirty="0"/>
              <a:t> </a:t>
            </a:r>
          </a:p>
          <a:p>
            <a:pPr>
              <a:spcBef>
                <a:spcPts val="528"/>
              </a:spcBef>
              <a:buNone/>
            </a:pPr>
            <a:r>
              <a:rPr lang="en-US" dirty="0">
                <a:solidFill>
                  <a:srgbClr val="264BFC"/>
                </a:solidFill>
              </a:rPr>
              <a:t>	</a:t>
            </a:r>
            <a:r>
              <a:rPr lang="en-US" sz="2200" dirty="0"/>
              <a:t>There are interesting </a:t>
            </a:r>
            <a:r>
              <a:rPr lang="en-US" sz="2200" i="1" u="sng" dirty="0"/>
              <a:t>limits</a:t>
            </a:r>
            <a:r>
              <a:rPr lang="en-US" sz="2200" dirty="0"/>
              <a:t> on how speakers of Slangs </a:t>
            </a:r>
          </a:p>
          <a:p>
            <a:pPr>
              <a:spcBef>
                <a:spcPts val="528"/>
              </a:spcBef>
              <a:buNone/>
            </a:pPr>
            <a:r>
              <a:rPr lang="en-US" sz="2200" dirty="0"/>
              <a:t>			can connect meanings with pronunciations. </a:t>
            </a:r>
          </a:p>
          <a:p>
            <a:pPr>
              <a:spcBef>
                <a:spcPts val="528"/>
              </a:spcBef>
              <a:buNone/>
            </a:pPr>
            <a:r>
              <a:rPr lang="en-US" sz="2200" dirty="0"/>
              <a:t>				We </a:t>
            </a:r>
            <a:r>
              <a:rPr lang="en-US" sz="2200" i="1" u="sng" dirty="0"/>
              <a:t>understand</a:t>
            </a:r>
            <a:r>
              <a:rPr lang="en-US" sz="2200" dirty="0"/>
              <a:t> speech in </a:t>
            </a:r>
            <a:r>
              <a:rPr lang="en-US" sz="2200" i="1" u="sng" dirty="0"/>
              <a:t>human</a:t>
            </a:r>
            <a:r>
              <a:rPr lang="en-US" sz="2200" dirty="0"/>
              <a:t> ways. 	</a:t>
            </a:r>
            <a:endParaRPr lang="en-US" sz="2200" i="1" dirty="0"/>
          </a:p>
        </p:txBody>
      </p:sp>
      <p:pic>
        <p:nvPicPr>
          <p:cNvPr id="4" name="Picture 3" descr="dummett.jpg">
            <a:extLst>
              <a:ext uri="{FF2B5EF4-FFF2-40B4-BE49-F238E27FC236}">
                <a16:creationId xmlns:a16="http://schemas.microsoft.com/office/drawing/2014/main" id="{E32E158D-ED9B-2240-8C08-D1A0FAE83A14}"/>
              </a:ext>
            </a:extLst>
          </p:cNvPr>
          <p:cNvPicPr>
            <a:picLocks noChangeAspect="1"/>
          </p:cNvPicPr>
          <p:nvPr/>
        </p:nvPicPr>
        <p:blipFill>
          <a:blip r:embed="rId2"/>
          <a:stretch>
            <a:fillRect/>
          </a:stretch>
        </p:blipFill>
        <p:spPr>
          <a:xfrm>
            <a:off x="7595327" y="2703189"/>
            <a:ext cx="1723111" cy="2005588"/>
          </a:xfrm>
          <a:prstGeom prst="rect">
            <a:avLst/>
          </a:prstGeom>
        </p:spPr>
      </p:pic>
      <p:pic>
        <p:nvPicPr>
          <p:cNvPr id="5" name="Picture 4">
            <a:extLst>
              <a:ext uri="{FF2B5EF4-FFF2-40B4-BE49-F238E27FC236}">
                <a16:creationId xmlns:a16="http://schemas.microsoft.com/office/drawing/2014/main" id="{988619BE-0087-CE47-B996-03A6C3392A8F}"/>
              </a:ext>
            </a:extLst>
          </p:cNvPr>
          <p:cNvPicPr>
            <a:picLocks noChangeAspect="1"/>
          </p:cNvPicPr>
          <p:nvPr/>
        </p:nvPicPr>
        <p:blipFill>
          <a:blip r:embed="rId3"/>
          <a:stretch>
            <a:fillRect/>
          </a:stretch>
        </p:blipFill>
        <p:spPr>
          <a:xfrm>
            <a:off x="7595811" y="294579"/>
            <a:ext cx="1548189" cy="2147776"/>
          </a:xfrm>
          <a:prstGeom prst="rect">
            <a:avLst/>
          </a:prstGeom>
        </p:spPr>
      </p:pic>
      <p:pic>
        <p:nvPicPr>
          <p:cNvPr id="6" name="Picture 5" descr="chomsky.jpg">
            <a:extLst>
              <a:ext uri="{FF2B5EF4-FFF2-40B4-BE49-F238E27FC236}">
                <a16:creationId xmlns:a16="http://schemas.microsoft.com/office/drawing/2014/main" id="{77434D3E-097D-2B4F-BDFA-A102AF0CF27A}"/>
              </a:ext>
            </a:extLst>
          </p:cNvPr>
          <p:cNvPicPr>
            <a:picLocks noChangeAspect="1"/>
          </p:cNvPicPr>
          <p:nvPr/>
        </p:nvPicPr>
        <p:blipFill>
          <a:blip r:embed="rId4"/>
          <a:stretch>
            <a:fillRect/>
          </a:stretch>
        </p:blipFill>
        <p:spPr>
          <a:xfrm>
            <a:off x="7595811" y="4969612"/>
            <a:ext cx="1773641" cy="17736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9614-AB6F-6746-A659-D662DA150DDC}"/>
              </a:ext>
            </a:extLst>
          </p:cNvPr>
          <p:cNvSpPr>
            <a:spLocks noGrp="1"/>
          </p:cNvSpPr>
          <p:nvPr>
            <p:ph idx="1"/>
          </p:nvPr>
        </p:nvSpPr>
        <p:spPr>
          <a:xfrm>
            <a:off x="457200" y="1159701"/>
            <a:ext cx="8594204" cy="5455997"/>
          </a:xfrm>
        </p:spPr>
        <p:txBody>
          <a:bodyPr>
            <a:noAutofit/>
          </a:bodyPr>
          <a:lstStyle/>
          <a:p>
            <a:pPr marL="0">
              <a:spcBef>
                <a:spcPts val="0"/>
              </a:spcBef>
              <a:buNone/>
            </a:pPr>
            <a:r>
              <a:rPr lang="en-US" sz="2200" dirty="0">
                <a:latin typeface="Calibri" panose="020F0502020204030204" pitchFamily="34" charset="0"/>
                <a:cs typeface="Calibri" panose="020F0502020204030204" pitchFamily="34" charset="0"/>
              </a:rPr>
              <a:t>It’s not enough to provide </a:t>
            </a:r>
            <a:r>
              <a:rPr lang="en-US" sz="2200" i="1" u="sng" dirty="0">
                <a:latin typeface="Calibri" panose="020F0502020204030204" pitchFamily="34" charset="0"/>
                <a:cs typeface="Calibri" panose="020F0502020204030204" pitchFamily="34" charset="0"/>
              </a:rPr>
              <a:t>a</a:t>
            </a:r>
            <a:r>
              <a:rPr lang="en-US" sz="2200" dirty="0">
                <a:latin typeface="Calibri" panose="020F0502020204030204" pitchFamily="34" charset="0"/>
                <a:cs typeface="Calibri" panose="020F0502020204030204" pitchFamily="34" charset="0"/>
              </a:rPr>
              <a:t> theory pairs each declarative sentence </a:t>
            </a:r>
            <a:r>
              <a:rPr lang="en-US" sz="2200" i="1" dirty="0">
                <a:latin typeface="Calibri" panose="020F0502020204030204" pitchFamily="34" charset="0"/>
                <a:cs typeface="Calibri" panose="020F0502020204030204" pitchFamily="34" charset="0"/>
              </a:rPr>
              <a:t>S</a:t>
            </a:r>
            <a:r>
              <a:rPr lang="en-US" sz="2200" dirty="0">
                <a:latin typeface="Calibri" panose="020F0502020204030204" pitchFamily="34" charset="0"/>
                <a:cs typeface="Calibri" panose="020F0502020204030204" pitchFamily="34" charset="0"/>
              </a:rPr>
              <a:t> with a true theorem of the form ‘True(</a:t>
            </a:r>
            <a:r>
              <a:rPr lang="en-US" sz="2200" i="1" dirty="0">
                <a:latin typeface="Calibri" panose="020F0502020204030204" pitchFamily="34" charset="0"/>
                <a:cs typeface="Calibri" panose="020F0502020204030204" pitchFamily="34" charset="0"/>
              </a:rPr>
              <a:t>S</a:t>
            </a:r>
            <a:r>
              <a:rPr lang="en-US" sz="2200" dirty="0">
                <a:latin typeface="Calibri" panose="020F0502020204030204" pitchFamily="34" charset="0"/>
                <a:cs typeface="Calibri" panose="020F0502020204030204" pitchFamily="34" charset="0"/>
              </a:rPr>
              <a:t>) ≡ p’ or ‘</a:t>
            </a:r>
            <a:r>
              <a:rPr lang="en-US" sz="2200" dirty="0" err="1">
                <a:latin typeface="Calibri" panose="020F0502020204030204" pitchFamily="34" charset="0"/>
                <a:cs typeface="Calibri" panose="020F0502020204030204" pitchFamily="34" charset="0"/>
              </a:rPr>
              <a:t>TrueRelativeTo</a:t>
            </a:r>
            <a:r>
              <a:rPr lang="en-US" sz="2200" dirty="0">
                <a:latin typeface="Calibri" panose="020F0502020204030204" pitchFamily="34" charset="0"/>
                <a:cs typeface="Calibri" panose="020F0502020204030204" pitchFamily="34" charset="0"/>
              </a:rPr>
              <a:t>(</a:t>
            </a:r>
            <a:r>
              <a:rPr lang="en-US" sz="2200" i="1" dirty="0">
                <a:latin typeface="Calibri" panose="020F0502020204030204" pitchFamily="34" charset="0"/>
                <a:cs typeface="Calibri" panose="020F0502020204030204" pitchFamily="34" charset="0"/>
              </a:rPr>
              <a:t>S</a:t>
            </a:r>
            <a:r>
              <a:rPr lang="en-US" sz="2200" dirty="0">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c</a:t>
            </a:r>
            <a:r>
              <a:rPr lang="en-US" sz="2200" dirty="0">
                <a:latin typeface="Calibri" panose="020F0502020204030204" pitchFamily="34" charset="0"/>
                <a:cs typeface="Calibri" panose="020F0502020204030204" pitchFamily="34" charset="0"/>
              </a:rPr>
              <a:t>) ≡ F(</a:t>
            </a:r>
            <a:r>
              <a:rPr lang="en-US" sz="2200" b="1" dirty="0">
                <a:latin typeface="Calibri" panose="020F0502020204030204" pitchFamily="34" charset="0"/>
                <a:cs typeface="Calibri" panose="020F0502020204030204" pitchFamily="34" charset="0"/>
              </a:rPr>
              <a:t>c</a:t>
            </a:r>
            <a:r>
              <a:rPr lang="en-US" sz="2200" dirty="0">
                <a:latin typeface="Calibri" panose="020F0502020204030204" pitchFamily="34" charset="0"/>
                <a:cs typeface="Calibri" panose="020F0502020204030204" pitchFamily="34" charset="0"/>
              </a:rPr>
              <a:t>)’. </a:t>
            </a:r>
          </a:p>
          <a:p>
            <a:pPr marL="0">
              <a:spcBef>
                <a:spcPts val="0"/>
              </a:spcBef>
              <a:buNone/>
            </a:pPr>
            <a:endParaRPr lang="en-US" sz="2200" dirty="0">
              <a:latin typeface="Calibri" panose="020F0502020204030204" pitchFamily="34" charset="0"/>
              <a:cs typeface="Calibri" panose="020F0502020204030204" pitchFamily="34" charset="0"/>
            </a:endParaRPr>
          </a:p>
          <a:p>
            <a:pPr marL="0">
              <a:spcBef>
                <a:spcPts val="0"/>
              </a:spcBef>
              <a:buNone/>
            </a:pPr>
            <a:r>
              <a:rPr lang="en-US" sz="2200" dirty="0">
                <a:latin typeface="Calibri" panose="020F0502020204030204" pitchFamily="34" charset="0"/>
                <a:cs typeface="Calibri" panose="020F0502020204030204" pitchFamily="34" charset="0"/>
              </a:rPr>
              <a:t>The truth theory has to reflect how the sentences are </a:t>
            </a:r>
            <a:r>
              <a:rPr lang="en-US" sz="2200" i="1" u="sng" dirty="0">
                <a:latin typeface="Calibri" panose="020F0502020204030204" pitchFamily="34" charset="0"/>
                <a:cs typeface="Calibri" panose="020F0502020204030204" pitchFamily="34" charset="0"/>
              </a:rPr>
              <a:t>understood</a:t>
            </a:r>
            <a:r>
              <a:rPr lang="en-US" sz="2200" dirty="0">
                <a:latin typeface="Calibri" panose="020F0502020204030204" pitchFamily="34" charset="0"/>
                <a:cs typeface="Calibri" panose="020F0502020204030204" pitchFamily="34" charset="0"/>
              </a:rPr>
              <a:t>.</a:t>
            </a:r>
          </a:p>
          <a:p>
            <a:pPr marL="0">
              <a:spcBef>
                <a:spcPts val="0"/>
              </a:spcBef>
              <a:buNone/>
            </a:pPr>
            <a:r>
              <a:rPr lang="en-US" sz="2200" dirty="0">
                <a:latin typeface="Calibri" panose="020F0502020204030204" pitchFamily="34" charset="0"/>
                <a:cs typeface="Calibri" panose="020F0502020204030204" pitchFamily="34" charset="0"/>
              </a:rPr>
              <a:t>	</a:t>
            </a:r>
          </a:p>
          <a:p>
            <a:pPr marL="0">
              <a:spcBef>
                <a:spcPts val="0"/>
              </a:spcBef>
              <a:buNone/>
            </a:pPr>
            <a:r>
              <a:rPr lang="en-US" sz="2200" dirty="0">
                <a:latin typeface="Calibri" panose="020F0502020204030204" pitchFamily="34" charset="0"/>
                <a:cs typeface="Calibri" panose="020F0502020204030204" pitchFamily="34" charset="0"/>
              </a:rPr>
              <a:t>But if the theory yields </a:t>
            </a:r>
            <a:r>
              <a:rPr lang="en-US" sz="2200" i="1" u="sng" dirty="0">
                <a:latin typeface="Calibri" panose="020F0502020204030204" pitchFamily="34" charset="0"/>
                <a:cs typeface="Calibri" panose="020F0502020204030204" pitchFamily="34" charset="0"/>
              </a:rPr>
              <a:t>false</a:t>
            </a:r>
            <a:r>
              <a:rPr lang="en-US" sz="2200" dirty="0">
                <a:latin typeface="Calibri" panose="020F0502020204030204" pitchFamily="34" charset="0"/>
                <a:cs typeface="Calibri" panose="020F0502020204030204" pitchFamily="34" charset="0"/>
              </a:rPr>
              <a:t> theorems, that’s also a problem.</a:t>
            </a:r>
          </a:p>
          <a:p>
            <a:pPr marL="0">
              <a:spcBef>
                <a:spcPts val="0"/>
              </a:spcBef>
              <a:buNone/>
            </a:pPr>
            <a:r>
              <a:rPr lang="en-US" sz="2200" dirty="0">
                <a:latin typeface="Calibri" panose="020F0502020204030204" pitchFamily="34" charset="0"/>
                <a:cs typeface="Calibri" panose="020F0502020204030204" pitchFamily="34" charset="0"/>
              </a:rPr>
              <a:t>		And theorists can </a:t>
            </a:r>
            <a:r>
              <a:rPr lang="en-US" sz="2200" dirty="0" err="1">
                <a:latin typeface="Calibri" panose="020F0502020204030204" pitchFamily="34" charset="0"/>
                <a:cs typeface="Calibri" panose="020F0502020204030204" pitchFamily="34" charset="0"/>
              </a:rPr>
              <a:t>misdescribe</a:t>
            </a:r>
            <a:r>
              <a:rPr lang="en-US" sz="2200" dirty="0">
                <a:latin typeface="Calibri" panose="020F0502020204030204" pitchFamily="34" charset="0"/>
                <a:cs typeface="Calibri" panose="020F0502020204030204" pitchFamily="34" charset="0"/>
              </a:rPr>
              <a:t> a language in many ways.</a:t>
            </a:r>
          </a:p>
          <a:p>
            <a:pPr marL="114300" indent="-457200">
              <a:spcBef>
                <a:spcPts val="2400"/>
              </a:spcBef>
              <a:buAutoNum type="arabicParenBoth" startAt="2"/>
            </a:pPr>
            <a:r>
              <a:rPr lang="en-US" sz="2200" dirty="0">
                <a:latin typeface="Calibri" panose="020F0502020204030204" pitchFamily="34" charset="0"/>
                <a:cs typeface="Calibri" panose="020F0502020204030204" pitchFamily="34" charset="0"/>
              </a:rPr>
              <a:t>My favorite sentence is not true.</a:t>
            </a:r>
          </a:p>
          <a:p>
            <a:pPr marL="0" indent="0">
              <a:spcBef>
                <a:spcPts val="300"/>
              </a:spcBef>
              <a:buNone/>
            </a:pPr>
            <a:r>
              <a:rPr lang="en-US" sz="2200" dirty="0">
                <a:latin typeface="Calibri" panose="020F0502020204030204" pitchFamily="34" charset="0"/>
                <a:cs typeface="Calibri" panose="020F0502020204030204" pitchFamily="34" charset="0"/>
              </a:rPr>
              <a:t>		True(2) </a:t>
            </a:r>
            <a:r>
              <a:rPr lang="en-US" sz="2000" dirty="0"/>
              <a:t>≡ ~</a:t>
            </a:r>
            <a:r>
              <a:rPr lang="en-US" sz="2200" dirty="0">
                <a:latin typeface="Calibri" panose="020F0502020204030204" pitchFamily="34" charset="0"/>
                <a:cs typeface="Calibri" panose="020F0502020204030204" pitchFamily="34" charset="0"/>
              </a:rPr>
              <a:t>True(2) </a:t>
            </a:r>
          </a:p>
          <a:p>
            <a:pPr marL="0" indent="0" defTabSz="456514">
              <a:spcBef>
                <a:spcPts val="2400"/>
              </a:spcBef>
              <a:buNone/>
            </a:pPr>
            <a:r>
              <a:rPr lang="en-US" sz="2200" dirty="0">
                <a:cs typeface="Calibri" panose="020F0502020204030204" pitchFamily="34" charset="0"/>
              </a:rPr>
              <a:t>(15) </a:t>
            </a:r>
            <a:r>
              <a:rPr lang="en-US" sz="2200" dirty="0">
                <a:ea typeface="Helvetica" charset="0"/>
                <a:cs typeface="Helvetica" charset="0"/>
                <a:sym typeface="Helvetica" charset="0"/>
              </a:rPr>
              <a:t>the duck is eager to eat</a:t>
            </a:r>
            <a:endParaRPr lang="en-US" sz="2200" b="1" dirty="0">
              <a:ea typeface="Helvetica" charset="0"/>
              <a:cs typeface="Helvetica" charset="0"/>
              <a:sym typeface="Helvetica" charset="0"/>
            </a:endParaRPr>
          </a:p>
          <a:p>
            <a:pPr marL="0" indent="0" defTabSz="456514">
              <a:buNone/>
            </a:pPr>
            <a:r>
              <a:rPr lang="en-US" sz="2200" b="1" dirty="0">
                <a:solidFill>
                  <a:srgbClr val="00B050"/>
                </a:solidFill>
                <a:ea typeface="Helvetica" charset="0"/>
                <a:cs typeface="Helvetica" charset="0"/>
                <a:sym typeface="Helvetica" charset="0"/>
              </a:rPr>
              <a:t>	</a:t>
            </a:r>
            <a:r>
              <a:rPr lang="en-US" sz="2200" dirty="0">
                <a:solidFill>
                  <a:srgbClr val="00B050"/>
                </a:solidFill>
                <a:ea typeface="Helvetica" charset="0"/>
                <a:cs typeface="Calibri" panose="020F0502020204030204" pitchFamily="34" charset="0"/>
                <a:sym typeface="Helvetica" charset="0"/>
              </a:rPr>
              <a:t> (15a)</a:t>
            </a:r>
            <a:r>
              <a:rPr lang="en-US" sz="2200" b="1" dirty="0">
                <a:solidFill>
                  <a:srgbClr val="00B050"/>
                </a:solidFill>
                <a:ea typeface="Helvetica" charset="0"/>
                <a:cs typeface="Helvetica" charset="0"/>
                <a:sym typeface="Helvetica" charset="0"/>
              </a:rPr>
              <a:t> </a:t>
            </a:r>
            <a:r>
              <a:rPr lang="en-US" sz="2200" dirty="0">
                <a:solidFill>
                  <a:srgbClr val="00B050"/>
                </a:solidFill>
                <a:ea typeface="Helvetica" charset="0"/>
                <a:cs typeface="Helvetica" charset="0"/>
                <a:sym typeface="Helvetica" charset="0"/>
              </a:rPr>
              <a:t>the duck is eager to be </a:t>
            </a:r>
            <a:r>
              <a:rPr lang="en-US" sz="2200" u="sng" dirty="0">
                <a:solidFill>
                  <a:srgbClr val="00B050"/>
                </a:solidFill>
                <a:ea typeface="Helvetica" charset="0"/>
                <a:cs typeface="Helvetica" charset="0"/>
                <a:sym typeface="Helvetica" charset="0"/>
              </a:rPr>
              <a:t>one who eats</a:t>
            </a:r>
            <a:endParaRPr lang="en-US" sz="2200" dirty="0">
              <a:solidFill>
                <a:srgbClr val="00B050"/>
              </a:solidFill>
              <a:ea typeface="Helvetica" charset="0"/>
              <a:cs typeface="Helvetica" charset="0"/>
              <a:sym typeface="Helvetica" charset="0"/>
            </a:endParaRPr>
          </a:p>
          <a:p>
            <a:pPr marL="0" indent="0" defTabSz="456514">
              <a:buNone/>
            </a:pPr>
            <a:r>
              <a:rPr lang="en-US" sz="2200" dirty="0">
                <a:solidFill>
                  <a:srgbClr val="FF0000"/>
                </a:solidFill>
                <a:ea typeface="Helvetica" charset="0"/>
                <a:cs typeface="Helvetica" charset="0"/>
                <a:sym typeface="Helvetica" charset="0"/>
              </a:rPr>
              <a:t>	 </a:t>
            </a:r>
            <a:r>
              <a:rPr lang="en-US" sz="2200" dirty="0">
                <a:solidFill>
                  <a:srgbClr val="FF0000"/>
                </a:solidFill>
                <a:ea typeface="Helvetica" charset="0"/>
                <a:cs typeface="Calibri" panose="020F0502020204030204" pitchFamily="34" charset="0"/>
                <a:sym typeface="Helvetica" charset="0"/>
              </a:rPr>
              <a:t>(15b) </a:t>
            </a:r>
            <a:r>
              <a:rPr lang="en-US" sz="2200" dirty="0">
                <a:solidFill>
                  <a:srgbClr val="FF0000"/>
                </a:solidFill>
                <a:ea typeface="Helvetica" charset="0"/>
                <a:cs typeface="Helvetica" charset="0"/>
                <a:sym typeface="Helvetica" charset="0"/>
              </a:rPr>
              <a:t>the duck is eager to be </a:t>
            </a:r>
            <a:r>
              <a:rPr lang="en-US" sz="2200" u="sng" dirty="0">
                <a:solidFill>
                  <a:srgbClr val="FF0000"/>
                </a:solidFill>
                <a:ea typeface="Helvetica" charset="0"/>
                <a:cs typeface="Helvetica" charset="0"/>
                <a:sym typeface="Helvetica" charset="0"/>
              </a:rPr>
              <a:t>one who is eaten</a:t>
            </a:r>
            <a:endParaRPr lang="en-US" sz="2200" dirty="0">
              <a:solidFill>
                <a:srgbClr val="FF0000"/>
              </a:solidFill>
              <a:ea typeface="Helvetica" charset="0"/>
              <a:cs typeface="Helvetica" charset="0"/>
              <a:sym typeface="Helvetica" charset="0"/>
            </a:endParaRPr>
          </a:p>
          <a:p>
            <a:pPr marL="0" indent="0">
              <a:spcBef>
                <a:spcPts val="0"/>
              </a:spcBef>
              <a:buNone/>
            </a:pPr>
            <a:endParaRPr lang="en-US" sz="2200" dirty="0">
              <a:cs typeface="Calibri" panose="020F0502020204030204" pitchFamily="34" charset="0"/>
              <a:sym typeface="Helvetica" charset="0"/>
            </a:endParaRPr>
          </a:p>
          <a:p>
            <a:pPr marL="0" indent="0">
              <a:spcBef>
                <a:spcPts val="0"/>
              </a:spcBef>
              <a:buNone/>
            </a:pPr>
            <a:r>
              <a:rPr lang="en-US" sz="2200" dirty="0">
                <a:cs typeface="Calibri" panose="020F0502020204030204" pitchFamily="34" charset="0"/>
                <a:sym typeface="Helvetica" charset="0"/>
              </a:rPr>
              <a:t>	In virtue of what is it false that (15) has </a:t>
            </a:r>
            <a:r>
              <a:rPr lang="en-US" sz="2200" u="sng" dirty="0">
                <a:cs typeface="Calibri" panose="020F0502020204030204" pitchFamily="34" charset="0"/>
                <a:sym typeface="Helvetica" charset="0"/>
              </a:rPr>
              <a:t>both</a:t>
            </a:r>
            <a:r>
              <a:rPr lang="en-US" sz="2200" dirty="0">
                <a:cs typeface="Calibri" panose="020F0502020204030204" pitchFamily="34" charset="0"/>
                <a:sym typeface="Helvetica" charset="0"/>
              </a:rPr>
              <a:t> meanings?</a:t>
            </a:r>
          </a:p>
        </p:txBody>
      </p:sp>
      <p:sp>
        <p:nvSpPr>
          <p:cNvPr id="6" name="Rectangle 2">
            <a:extLst>
              <a:ext uri="{FF2B5EF4-FFF2-40B4-BE49-F238E27FC236}">
                <a16:creationId xmlns:a16="http://schemas.microsoft.com/office/drawing/2014/main" id="{28AAD806-5AA7-6D45-A492-243F7FE783DD}"/>
              </a:ext>
            </a:extLst>
          </p:cNvPr>
          <p:cNvSpPr>
            <a:spLocks noGrp="1" noChangeArrowheads="1"/>
          </p:cNvSpPr>
          <p:nvPr>
            <p:ph type="title"/>
          </p:nvPr>
        </p:nvSpPr>
        <p:spPr>
          <a:xfrm>
            <a:off x="457200" y="88136"/>
            <a:ext cx="8229600" cy="955819"/>
          </a:xfrm>
        </p:spPr>
        <p:txBody>
          <a:bodyPr>
            <a:normAutofit fontScale="90000"/>
          </a:bodyPr>
          <a:lstStyle/>
          <a:p>
            <a:r>
              <a:rPr lang="en-US" sz="3200" dirty="0">
                <a:solidFill>
                  <a:srgbClr val="FF0000"/>
                </a:solidFill>
              </a:rPr>
              <a:t>Actually, </a:t>
            </a:r>
            <a:r>
              <a:rPr lang="en-US" sz="3200" i="1" u="sng" dirty="0">
                <a:solidFill>
                  <a:srgbClr val="FF0000"/>
                </a:solidFill>
              </a:rPr>
              <a:t>Three</a:t>
            </a:r>
            <a:r>
              <a:rPr lang="en-US" sz="3200" dirty="0">
                <a:solidFill>
                  <a:srgbClr val="FF0000"/>
                </a:solidFill>
              </a:rPr>
              <a:t> Sides of an </a:t>
            </a:r>
            <a:r>
              <a:rPr lang="en-US" sz="3200" dirty="0" err="1">
                <a:solidFill>
                  <a:srgbClr val="FF0000"/>
                </a:solidFill>
              </a:rPr>
              <a:t>Overgeneration</a:t>
            </a:r>
            <a:r>
              <a:rPr lang="en-US" sz="3200" dirty="0">
                <a:solidFill>
                  <a:srgbClr val="FF0000"/>
                </a:solidFill>
              </a:rPr>
              <a:t> Problem</a:t>
            </a:r>
          </a:p>
        </p:txBody>
      </p:sp>
      <p:pic>
        <p:nvPicPr>
          <p:cNvPr id="4" name="Picture 3">
            <a:extLst>
              <a:ext uri="{FF2B5EF4-FFF2-40B4-BE49-F238E27FC236}">
                <a16:creationId xmlns:a16="http://schemas.microsoft.com/office/drawing/2014/main" id="{18FFFFCF-0638-C44E-8CD9-E3E6ECB47B92}"/>
              </a:ext>
            </a:extLst>
          </p:cNvPr>
          <p:cNvPicPr>
            <a:picLocks noChangeAspect="1"/>
          </p:cNvPicPr>
          <p:nvPr/>
        </p:nvPicPr>
        <p:blipFill>
          <a:blip r:embed="rId2"/>
          <a:stretch>
            <a:fillRect/>
          </a:stretch>
        </p:blipFill>
        <p:spPr>
          <a:xfrm>
            <a:off x="8308166" y="5424616"/>
            <a:ext cx="835834" cy="1433384"/>
          </a:xfrm>
          <a:prstGeom prst="rect">
            <a:avLst/>
          </a:prstGeom>
        </p:spPr>
      </p:pic>
    </p:spTree>
    <p:extLst>
      <p:ext uri="{BB962C8B-B14F-4D97-AF65-F5344CB8AC3E}">
        <p14:creationId xmlns:p14="http://schemas.microsoft.com/office/powerpoint/2010/main" val="191375276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495300"/>
            <a:ext cx="8432800" cy="5561854"/>
          </a:xfrm>
        </p:spPr>
        <p:txBody>
          <a:bodyPr>
            <a:noAutofit/>
          </a:bodyPr>
          <a:lstStyle/>
          <a:p>
            <a:pPr>
              <a:buNone/>
            </a:pPr>
            <a:r>
              <a:rPr lang="en-US" sz="2100" dirty="0">
                <a:latin typeface="Calibri" panose="020F0502020204030204" pitchFamily="34" charset="0"/>
                <a:cs typeface="Calibri" panose="020F0502020204030204" pitchFamily="34" charset="0"/>
              </a:rPr>
              <a:t>Languages: connect interpretations of some kind with signals of some kind.</a:t>
            </a:r>
          </a:p>
          <a:p>
            <a:pPr>
              <a:buNone/>
            </a:pPr>
            <a:r>
              <a:rPr lang="en-US" sz="2100" dirty="0">
                <a:latin typeface="Calibri" panose="020F0502020204030204" pitchFamily="34" charset="0"/>
                <a:cs typeface="Calibri" panose="020F0502020204030204" pitchFamily="34" charset="0"/>
              </a:rPr>
              <a:t>       Slangs: spoken or signed languages that children can naturally acquire</a:t>
            </a:r>
          </a:p>
          <a:p>
            <a:pPr>
              <a:buNone/>
            </a:pPr>
            <a:endParaRPr lang="en-US" sz="2100" dirty="0">
              <a:latin typeface="Calibri" panose="020F0502020204030204" pitchFamily="34" charset="0"/>
              <a:cs typeface="Calibri" panose="020F0502020204030204" pitchFamily="34" charset="0"/>
            </a:endParaRPr>
          </a:p>
          <a:p>
            <a:pPr>
              <a:spcBef>
                <a:spcPts val="0"/>
              </a:spcBef>
              <a:buNone/>
            </a:pPr>
            <a:r>
              <a:rPr lang="en-US" sz="2100" dirty="0">
                <a:solidFill>
                  <a:srgbClr val="0000FF"/>
                </a:solidFill>
                <a:latin typeface="Calibri" panose="020F0502020204030204" pitchFamily="34" charset="0"/>
                <a:cs typeface="Calibri" panose="020F0502020204030204" pitchFamily="34" charset="0"/>
              </a:rPr>
              <a:t>	 Slangs connect “meanings” with “pronunciations”</a:t>
            </a:r>
          </a:p>
          <a:p>
            <a:pPr>
              <a:buNone/>
            </a:pPr>
            <a:r>
              <a:rPr lang="en-US" sz="2100" dirty="0">
                <a:solidFill>
                  <a:srgbClr val="0000FF"/>
                </a:solidFill>
                <a:latin typeface="Calibri" panose="020F0502020204030204" pitchFamily="34" charset="0"/>
                <a:cs typeface="Calibri" panose="020F0502020204030204" pitchFamily="34" charset="0"/>
              </a:rPr>
              <a:t>	 in ways that are </a:t>
            </a:r>
            <a:r>
              <a:rPr lang="en-US" sz="2100" i="1" dirty="0">
                <a:solidFill>
                  <a:srgbClr val="0000FF"/>
                </a:solidFill>
                <a:latin typeface="Calibri" panose="020F0502020204030204" pitchFamily="34" charset="0"/>
                <a:cs typeface="Calibri" panose="020F0502020204030204" pitchFamily="34" charset="0"/>
              </a:rPr>
              <a:t>unbounded</a:t>
            </a:r>
            <a:r>
              <a:rPr lang="en-US" sz="2100" dirty="0">
                <a:solidFill>
                  <a:srgbClr val="0000FF"/>
                </a:solidFill>
                <a:latin typeface="Calibri" panose="020F0502020204030204" pitchFamily="34" charset="0"/>
                <a:cs typeface="Calibri" panose="020F0502020204030204" pitchFamily="34" charset="0"/>
              </a:rPr>
              <a:t> but also interestingly </a:t>
            </a:r>
            <a:r>
              <a:rPr lang="en-US" sz="2100" i="1" dirty="0">
                <a:solidFill>
                  <a:srgbClr val="0000FF"/>
                </a:solidFill>
                <a:latin typeface="Calibri" panose="020F0502020204030204" pitchFamily="34" charset="0"/>
                <a:cs typeface="Calibri" panose="020F0502020204030204" pitchFamily="34" charset="0"/>
              </a:rPr>
              <a:t>constrained</a:t>
            </a:r>
            <a:r>
              <a:rPr lang="en-US" sz="2100" dirty="0">
                <a:solidFill>
                  <a:srgbClr val="0000FF"/>
                </a:solidFill>
                <a:latin typeface="Calibri" panose="020F0502020204030204" pitchFamily="34" charset="0"/>
                <a:cs typeface="Calibri" panose="020F0502020204030204" pitchFamily="34" charset="0"/>
              </a:rPr>
              <a:t>.</a:t>
            </a:r>
            <a:endParaRPr lang="en-US" sz="2100" b="1" dirty="0">
              <a:solidFill>
                <a:srgbClr val="0000FF"/>
              </a:solidFill>
              <a:latin typeface="Calibri" panose="020F0502020204030204" pitchFamily="34" charset="0"/>
              <a:cs typeface="Calibri" panose="020F0502020204030204" pitchFamily="34" charset="0"/>
            </a:endParaRPr>
          </a:p>
          <a:p>
            <a:pPr>
              <a:buNone/>
            </a:pPr>
            <a:endParaRPr lang="en-US" sz="2100" dirty="0">
              <a:latin typeface="Calibri" panose="020F0502020204030204" pitchFamily="34" charset="0"/>
              <a:cs typeface="Calibri" panose="020F0502020204030204" pitchFamily="34" charset="0"/>
            </a:endParaRPr>
          </a:p>
          <a:p>
            <a:pPr defTabSz="456514"/>
            <a:r>
              <a:rPr lang="en-US" sz="2100" dirty="0">
                <a:latin typeface="Calibri" panose="020F0502020204030204" pitchFamily="34" charset="0"/>
                <a:ea typeface="Helvetica" charset="0"/>
                <a:cs typeface="Calibri" panose="020F0502020204030204" pitchFamily="34" charset="0"/>
                <a:sym typeface="Helvetica" charset="0"/>
              </a:rPr>
              <a:t>a magician saw an astronomer with binoculars</a:t>
            </a:r>
            <a:endParaRPr lang="en-US" sz="2100" b="1" dirty="0">
              <a:latin typeface="Calibri" panose="020F0502020204030204" pitchFamily="34" charset="0"/>
              <a:ea typeface="Helvetica" charset="0"/>
              <a:cs typeface="Calibri" panose="020F0502020204030204" pitchFamily="34" charset="0"/>
              <a:sym typeface="Helvetica" charset="0"/>
            </a:endParaRPr>
          </a:p>
          <a:p>
            <a:pPr marL="0" indent="0" defTabSz="456514">
              <a:buNone/>
            </a:pP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	 a magician saw an </a:t>
            </a:r>
            <a:r>
              <a:rPr lang="en-US" sz="2100" i="1" u="sng" dirty="0">
                <a:solidFill>
                  <a:srgbClr val="00B050"/>
                </a:solidFill>
                <a:latin typeface="Calibri" panose="020F0502020204030204" pitchFamily="34" charset="0"/>
                <a:ea typeface="Helvetica" charset="0"/>
                <a:cs typeface="Calibri" panose="020F0502020204030204" pitchFamily="34" charset="0"/>
                <a:sym typeface="Helvetica" charset="0"/>
              </a:rPr>
              <a:t>astronomer who had binoculars</a:t>
            </a:r>
          </a:p>
          <a:p>
            <a:pPr marL="0" indent="0" defTabSz="456514">
              <a:buNone/>
            </a:pP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	 a magician </a:t>
            </a:r>
            <a:r>
              <a:rPr lang="en-US" sz="2100" i="1" u="sng" dirty="0">
                <a:solidFill>
                  <a:srgbClr val="00B050"/>
                </a:solidFill>
                <a:latin typeface="Calibri" panose="020F0502020204030204" pitchFamily="34" charset="0"/>
                <a:ea typeface="Helvetica" charset="0"/>
                <a:cs typeface="Calibri" panose="020F0502020204030204" pitchFamily="34" charset="0"/>
                <a:sym typeface="Helvetica" charset="0"/>
              </a:rPr>
              <a:t>saw</a:t>
            </a:r>
            <a:r>
              <a:rPr lang="en-US" sz="2100" dirty="0">
                <a:solidFill>
                  <a:srgbClr val="00B050"/>
                </a:solidFill>
                <a:latin typeface="Calibri" panose="020F0502020204030204" pitchFamily="34" charset="0"/>
                <a:ea typeface="Helvetica" charset="0"/>
                <a:cs typeface="Calibri" panose="020F0502020204030204" pitchFamily="34" charset="0"/>
                <a:sym typeface="Helvetica" charset="0"/>
              </a:rPr>
              <a:t> an astronomer </a:t>
            </a:r>
            <a:r>
              <a:rPr lang="en-US" sz="2100" i="1" u="sng" dirty="0">
                <a:solidFill>
                  <a:srgbClr val="00B050"/>
                </a:solidFill>
                <a:latin typeface="Calibri" panose="020F0502020204030204" pitchFamily="34" charset="0"/>
                <a:ea typeface="Helvetica" charset="0"/>
                <a:cs typeface="Calibri" panose="020F0502020204030204" pitchFamily="34" charset="0"/>
                <a:sym typeface="Helvetica" charset="0"/>
              </a:rPr>
              <a:t>by using binoculars</a:t>
            </a:r>
            <a:endParaRPr lang="en-US" sz="2100" u="sng" dirty="0">
              <a:latin typeface="Calibri" panose="020F0502020204030204" pitchFamily="34" charset="0"/>
              <a:ea typeface="Helvetica" charset="0"/>
              <a:cs typeface="Calibri" panose="020F0502020204030204" pitchFamily="34" charset="0"/>
              <a:sym typeface="Helvetica" charset="0"/>
            </a:endParaRPr>
          </a:p>
          <a:p>
            <a:pPr marL="0" indent="0" defTabSz="456514">
              <a:buNone/>
            </a:pPr>
            <a:r>
              <a:rPr lang="en-US" sz="2100" dirty="0">
                <a:solidFill>
                  <a:srgbClr val="FF0000"/>
                </a:solidFill>
                <a:latin typeface="Calibri" panose="020F0502020204030204" pitchFamily="34" charset="0"/>
                <a:ea typeface="Helvetica" charset="0"/>
                <a:cs typeface="Calibri" panose="020F0502020204030204" pitchFamily="34" charset="0"/>
                <a:sym typeface="Helvetica" charset="0"/>
              </a:rPr>
              <a:t>	 a </a:t>
            </a:r>
            <a:r>
              <a:rPr lang="en-US" sz="2100" u="sng" dirty="0">
                <a:solidFill>
                  <a:srgbClr val="FF0000"/>
                </a:solidFill>
                <a:latin typeface="Calibri" panose="020F0502020204030204" pitchFamily="34" charset="0"/>
                <a:ea typeface="Helvetica" charset="0"/>
                <a:cs typeface="Calibri" panose="020F0502020204030204" pitchFamily="34" charset="0"/>
                <a:sym typeface="Helvetica" charset="0"/>
              </a:rPr>
              <a:t>magician</a:t>
            </a:r>
            <a:r>
              <a:rPr lang="en-US" sz="2100" dirty="0">
                <a:solidFill>
                  <a:srgbClr val="FF0000"/>
                </a:solidFill>
                <a:latin typeface="Calibri" panose="020F0502020204030204" pitchFamily="34" charset="0"/>
                <a:ea typeface="Helvetica" charset="0"/>
                <a:cs typeface="Calibri" panose="020F0502020204030204" pitchFamily="34" charset="0"/>
                <a:sym typeface="Helvetica" charset="0"/>
              </a:rPr>
              <a:t> saw an astronomer </a:t>
            </a:r>
            <a:r>
              <a:rPr lang="en-US" sz="2100" i="1" u="sng" dirty="0">
                <a:solidFill>
                  <a:srgbClr val="FF0000"/>
                </a:solidFill>
                <a:latin typeface="Calibri" panose="020F0502020204030204" pitchFamily="34" charset="0"/>
                <a:ea typeface="Helvetica" charset="0"/>
                <a:cs typeface="Calibri" panose="020F0502020204030204" pitchFamily="34" charset="0"/>
                <a:sym typeface="Helvetica" charset="0"/>
              </a:rPr>
              <a:t>and had binoculars</a:t>
            </a:r>
            <a:endParaRPr lang="en-US" sz="2100" u="sng" dirty="0">
              <a:latin typeface="Calibri" panose="020F0502020204030204" pitchFamily="34" charset="0"/>
              <a:cs typeface="Calibri" panose="020F0502020204030204" pitchFamily="34" charset="0"/>
            </a:endParaRPr>
          </a:p>
          <a:p>
            <a:pPr>
              <a:buNone/>
            </a:pPr>
            <a:endParaRPr lang="en-US" sz="2100" dirty="0">
              <a:latin typeface="Calibri" panose="020F0502020204030204" pitchFamily="34" charset="0"/>
              <a:cs typeface="Calibri" panose="020F0502020204030204" pitchFamily="34" charset="0"/>
            </a:endParaRPr>
          </a:p>
          <a:p>
            <a:pPr>
              <a:buNone/>
              <a:tabLst>
                <a:tab pos="3589338" algn="l"/>
              </a:tabLst>
            </a:pPr>
            <a:r>
              <a:rPr lang="en-US" sz="2100" dirty="0">
                <a:solidFill>
                  <a:srgbClr val="0000FF"/>
                </a:solidFill>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Acquiring a Slang is a matter of acquiring a procedure </a:t>
            </a:r>
          </a:p>
          <a:p>
            <a:pPr>
              <a:spcBef>
                <a:spcPts val="0"/>
              </a:spcBef>
              <a:buNone/>
              <a:tabLst>
                <a:tab pos="3589338" algn="l"/>
              </a:tabLst>
            </a:pPr>
            <a:r>
              <a:rPr lang="en-US" sz="2100" dirty="0">
                <a:latin typeface="Calibri" panose="020F0502020204030204" pitchFamily="34" charset="0"/>
                <a:cs typeface="Calibri" panose="020F0502020204030204" pitchFamily="34" charset="0"/>
              </a:rPr>
              <a:t>	that generates certain meaning-pronunciation pairs, but not others.</a:t>
            </a:r>
          </a:p>
          <a:p>
            <a:pPr>
              <a:buNone/>
            </a:pPr>
            <a:endParaRPr lang="en-US" sz="21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02DB7DD-5E0C-1441-94C9-809EEA3B038A}"/>
              </a:ext>
            </a:extLst>
          </p:cNvPr>
          <p:cNvSpPr txBox="1"/>
          <p:nvPr/>
        </p:nvSpPr>
        <p:spPr>
          <a:xfrm>
            <a:off x="7293109" y="3276227"/>
            <a:ext cx="1850891" cy="802784"/>
          </a:xfrm>
          <a:prstGeom prst="rect">
            <a:avLst/>
          </a:prstGeom>
          <a:noFill/>
        </p:spPr>
        <p:txBody>
          <a:bodyPr wrap="none" rtlCol="0">
            <a:spAutoFit/>
          </a:bodyPr>
          <a:lstStyle/>
          <a:p>
            <a:r>
              <a:rPr lang="en-US" sz="2100" dirty="0">
                <a:solidFill>
                  <a:srgbClr val="264BFC"/>
                </a:solidFill>
              </a:rPr>
              <a:t>two meanings, </a:t>
            </a:r>
          </a:p>
          <a:p>
            <a:pPr>
              <a:spcBef>
                <a:spcPts val="500"/>
              </a:spcBef>
            </a:pPr>
            <a:r>
              <a:rPr lang="en-US" sz="2100" dirty="0">
                <a:solidFill>
                  <a:srgbClr val="264BFC"/>
                </a:solidFill>
              </a:rPr>
              <a:t>     not three</a:t>
            </a:r>
          </a:p>
        </p:txBody>
      </p:sp>
    </p:spTree>
    <p:extLst>
      <p:ext uri="{BB962C8B-B14F-4D97-AF65-F5344CB8AC3E}">
        <p14:creationId xmlns:p14="http://schemas.microsoft.com/office/powerpoint/2010/main" val="56091391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DEF7A-9002-4442-AE91-B5E85146409B}"/>
              </a:ext>
            </a:extLst>
          </p:cNvPr>
          <p:cNvSpPr>
            <a:spLocks noGrp="1"/>
          </p:cNvSpPr>
          <p:nvPr>
            <p:ph idx="1"/>
          </p:nvPr>
        </p:nvSpPr>
        <p:spPr>
          <a:xfrm>
            <a:off x="506211" y="399708"/>
            <a:ext cx="8458200" cy="5395968"/>
          </a:xfrm>
        </p:spPr>
        <p:txBody>
          <a:bodyPr>
            <a:noAutofit/>
          </a:bodyPr>
          <a:lstStyle/>
          <a:p>
            <a:pPr marL="0" indent="0">
              <a:buNone/>
            </a:pPr>
            <a:r>
              <a:rPr lang="en-US" sz="1800" b="1" dirty="0">
                <a:solidFill>
                  <a:srgbClr val="264BFC"/>
                </a:solidFill>
              </a:rPr>
              <a:t>Object Language:	</a:t>
            </a:r>
            <a:r>
              <a:rPr lang="en-US" sz="1800" dirty="0">
                <a:solidFill>
                  <a:srgbClr val="264BFC"/>
                </a:solidFill>
              </a:rPr>
              <a:t>	</a:t>
            </a:r>
            <a:r>
              <a:rPr lang="en-US" sz="1800" u="sng" dirty="0">
                <a:solidFill>
                  <a:srgbClr val="264BFC"/>
                </a:solidFill>
              </a:rPr>
              <a:t>P  Q   P </a:t>
            </a:r>
            <a:r>
              <a:rPr lang="en-US" sz="1800" u="sng" dirty="0" err="1">
                <a:solidFill>
                  <a:srgbClr val="264BFC"/>
                </a:solidFill>
              </a:rPr>
              <a:t>nad</a:t>
            </a:r>
            <a:r>
              <a:rPr lang="en-US" sz="1800" u="sng" dirty="0">
                <a:solidFill>
                  <a:srgbClr val="264BFC"/>
                </a:solidFill>
              </a:rPr>
              <a:t> Q    </a:t>
            </a:r>
            <a:r>
              <a:rPr lang="en-US" sz="1800" u="sng" dirty="0" err="1">
                <a:solidFill>
                  <a:srgbClr val="264BFC"/>
                </a:solidFill>
              </a:rPr>
              <a:t>ont</a:t>
            </a:r>
            <a:r>
              <a:rPr lang="en-US" sz="1800" u="sng" dirty="0">
                <a:solidFill>
                  <a:srgbClr val="264BFC"/>
                </a:solidFill>
              </a:rPr>
              <a:t> P    P </a:t>
            </a:r>
            <a:r>
              <a:rPr lang="en-US" sz="1800" u="sng" dirty="0" err="1">
                <a:solidFill>
                  <a:srgbClr val="264BFC"/>
                </a:solidFill>
              </a:rPr>
              <a:t>orn</a:t>
            </a:r>
            <a:r>
              <a:rPr lang="en-US" sz="1800" u="sng" dirty="0">
                <a:solidFill>
                  <a:srgbClr val="264BFC"/>
                </a:solidFill>
              </a:rPr>
              <a:t> Q</a:t>
            </a:r>
            <a:r>
              <a:rPr lang="en-US" sz="1800" dirty="0">
                <a:solidFill>
                  <a:srgbClr val="264BFC"/>
                </a:solidFill>
              </a:rPr>
              <a:t>    </a:t>
            </a:r>
          </a:p>
          <a:p>
            <a:pPr marL="0" indent="0">
              <a:buNone/>
            </a:pPr>
            <a:r>
              <a:rPr lang="en-US" sz="1800" dirty="0">
                <a:solidFill>
                  <a:srgbClr val="264BFC"/>
                </a:solidFill>
              </a:rPr>
              <a:t>					1   1        1             0             0               </a:t>
            </a:r>
          </a:p>
          <a:p>
            <a:pPr marL="0" indent="0">
              <a:buNone/>
            </a:pPr>
            <a:r>
              <a:rPr lang="en-US" sz="1800" dirty="0">
                <a:solidFill>
                  <a:srgbClr val="264BFC"/>
                </a:solidFill>
              </a:rPr>
              <a:t>					1   0        0             0             0               </a:t>
            </a:r>
          </a:p>
          <a:p>
            <a:pPr marL="0" indent="0">
              <a:buNone/>
            </a:pPr>
            <a:r>
              <a:rPr lang="en-US" sz="1800" dirty="0">
                <a:solidFill>
                  <a:srgbClr val="264BFC"/>
                </a:solidFill>
              </a:rPr>
              <a:t>					0   1        0             1             0               </a:t>
            </a:r>
          </a:p>
          <a:p>
            <a:pPr marL="0" indent="0">
              <a:buNone/>
            </a:pPr>
            <a:r>
              <a:rPr lang="en-US" sz="1800" dirty="0">
                <a:solidFill>
                  <a:srgbClr val="264BFC"/>
                </a:solidFill>
              </a:rPr>
              <a:t>					0   0        0             1             1  </a:t>
            </a:r>
          </a:p>
          <a:p>
            <a:pPr marL="0" indent="0">
              <a:buNone/>
            </a:pPr>
            <a:endParaRPr lang="en-US" sz="1800" b="1" dirty="0"/>
          </a:p>
          <a:p>
            <a:pPr marL="0" indent="0">
              <a:spcBef>
                <a:spcPts val="0"/>
              </a:spcBef>
              <a:spcAft>
                <a:spcPts val="1800"/>
              </a:spcAft>
              <a:buNone/>
            </a:pPr>
            <a:r>
              <a:rPr lang="en-US" sz="1800" b="1" dirty="0"/>
              <a:t>Metalanguage:</a:t>
            </a:r>
            <a:endParaRPr lang="en-US" sz="1800" dirty="0"/>
          </a:p>
          <a:p>
            <a:pPr marL="0" indent="0">
              <a:buNone/>
            </a:pPr>
            <a:r>
              <a:rPr lang="en-US" sz="1800" u="sng" dirty="0"/>
              <a:t>P  Q     P&amp;Q    ~P   ~Q     P</a:t>
            </a:r>
            <a:r>
              <a:rPr lang="en-US" sz="1800" u="sng" dirty="0">
                <a:sym typeface="Symbol" pitchFamily="2" charset="2"/>
              </a:rPr>
              <a:t></a:t>
            </a:r>
            <a:r>
              <a:rPr lang="en-US" sz="1800" u="sng" dirty="0"/>
              <a:t>Q    P</a:t>
            </a:r>
            <a:r>
              <a:rPr lang="en-US" sz="1800" u="sng" dirty="0">
                <a:sym typeface="Symbol" pitchFamily="2" charset="2"/>
              </a:rPr>
              <a:t></a:t>
            </a:r>
            <a:r>
              <a:rPr lang="en-US" sz="1800" u="sng" dirty="0"/>
              <a:t>P     Q</a:t>
            </a:r>
            <a:r>
              <a:rPr lang="en-US" sz="1800" u="sng" dirty="0">
                <a:sym typeface="Symbol" pitchFamily="2" charset="2"/>
              </a:rPr>
              <a:t></a:t>
            </a:r>
            <a:r>
              <a:rPr lang="en-US" sz="1800" u="sng" dirty="0"/>
              <a:t>Q       (P</a:t>
            </a:r>
            <a:r>
              <a:rPr lang="en-US" sz="1800" u="sng" dirty="0">
                <a:sym typeface="Symbol" pitchFamily="2" charset="2"/>
              </a:rPr>
              <a:t></a:t>
            </a:r>
            <a:r>
              <a:rPr lang="en-US" sz="1800" u="sng" dirty="0"/>
              <a:t>P)</a:t>
            </a:r>
            <a:r>
              <a:rPr lang="en-US" sz="1800" u="sng" dirty="0">
                <a:sym typeface="Symbol" pitchFamily="2" charset="2"/>
              </a:rPr>
              <a:t></a:t>
            </a:r>
            <a:r>
              <a:rPr lang="en-US" sz="1800" u="sng" dirty="0"/>
              <a:t>(Q</a:t>
            </a:r>
            <a:r>
              <a:rPr lang="en-US" sz="1800" u="sng" dirty="0">
                <a:sym typeface="Symbol" pitchFamily="2" charset="2"/>
              </a:rPr>
              <a:t></a:t>
            </a:r>
            <a:r>
              <a:rPr lang="en-US" sz="1800" u="sng" dirty="0"/>
              <a:t>Q)      </a:t>
            </a:r>
            <a:r>
              <a:rPr lang="en-US" sz="1800" u="sng" dirty="0" err="1"/>
              <a:t>PvQ</a:t>
            </a:r>
            <a:r>
              <a:rPr lang="en-US" sz="1800" u="sng" dirty="0"/>
              <a:t>    (P</a:t>
            </a:r>
            <a:r>
              <a:rPr lang="en-US" sz="1800" u="sng" dirty="0">
                <a:sym typeface="Symbol" pitchFamily="2" charset="2"/>
              </a:rPr>
              <a:t></a:t>
            </a:r>
            <a:r>
              <a:rPr lang="en-US" sz="1800" u="sng" dirty="0"/>
              <a:t>Q)</a:t>
            </a:r>
            <a:r>
              <a:rPr lang="en-US" sz="1800" u="sng" dirty="0">
                <a:sym typeface="Symbol" pitchFamily="2" charset="2"/>
              </a:rPr>
              <a:t></a:t>
            </a:r>
            <a:r>
              <a:rPr lang="en-US" sz="1800" u="sng" dirty="0"/>
              <a:t>(P</a:t>
            </a:r>
            <a:r>
              <a:rPr lang="en-US" sz="1800" u="sng" dirty="0">
                <a:sym typeface="Symbol" pitchFamily="2" charset="2"/>
              </a:rPr>
              <a:t></a:t>
            </a:r>
            <a:r>
              <a:rPr lang="en-US" sz="1800" u="sng" dirty="0"/>
              <a:t>Q)</a:t>
            </a:r>
            <a:endParaRPr lang="en-US" sz="1800" dirty="0"/>
          </a:p>
          <a:p>
            <a:pPr marL="0" indent="0">
              <a:buNone/>
            </a:pPr>
            <a:r>
              <a:rPr lang="en-US" sz="1800" dirty="0"/>
              <a:t>1   1        1         0      0       0          0           0                    1                   1	           1</a:t>
            </a:r>
          </a:p>
          <a:p>
            <a:pPr marL="0" indent="0">
              <a:buNone/>
            </a:pPr>
            <a:r>
              <a:rPr lang="en-US" sz="1800" dirty="0"/>
              <a:t>1   0        0         0      1       0          0           1                    0                   1                  1</a:t>
            </a:r>
          </a:p>
          <a:p>
            <a:pPr marL="0" indent="0">
              <a:buNone/>
            </a:pPr>
            <a:r>
              <a:rPr lang="en-US" sz="1800" dirty="0"/>
              <a:t>0   1        0         1      0       0          1           0                    0                   1                  1</a:t>
            </a:r>
          </a:p>
          <a:p>
            <a:pPr marL="0" indent="0">
              <a:buNone/>
            </a:pPr>
            <a:r>
              <a:rPr lang="en-US" sz="1800" dirty="0"/>
              <a:t>0   0        0         1      1       1          1           1                    0                   0                  0</a:t>
            </a:r>
          </a:p>
          <a:p>
            <a:pPr marL="0" indent="0">
              <a:buNone/>
            </a:pPr>
            <a:r>
              <a:rPr lang="en-US" sz="1800" dirty="0"/>
              <a:t> </a:t>
            </a:r>
          </a:p>
          <a:p>
            <a:pPr marL="0" indent="0">
              <a:buNone/>
            </a:pPr>
            <a:r>
              <a:rPr lang="en-US" sz="1800" u="sng" dirty="0"/>
              <a:t>P  Q     P&amp;Q    ~P   ~Q    P|Q       P|P       Q|Q     ((P|Q)|(P|Q))     </a:t>
            </a:r>
            <a:r>
              <a:rPr lang="en-US" sz="1800" u="sng" dirty="0" err="1"/>
              <a:t>PvQ</a:t>
            </a:r>
            <a:r>
              <a:rPr lang="en-US" sz="1800" u="sng" dirty="0"/>
              <a:t>     ((P|P)|(Q|Q))</a:t>
            </a:r>
            <a:endParaRPr lang="en-US" sz="1800" dirty="0"/>
          </a:p>
          <a:p>
            <a:pPr marL="0" indent="0">
              <a:buNone/>
            </a:pPr>
            <a:r>
              <a:rPr lang="en-US" sz="1800" dirty="0"/>
              <a:t>1   1        1         0      0       0           0           0	     	      1		         1                  1	       </a:t>
            </a:r>
          </a:p>
          <a:p>
            <a:pPr marL="0" indent="0">
              <a:buNone/>
            </a:pPr>
            <a:r>
              <a:rPr lang="en-US" sz="1800" dirty="0"/>
              <a:t>1   0        0         0      1       1           0           1          	      0			1                  1	</a:t>
            </a:r>
          </a:p>
          <a:p>
            <a:pPr marL="0" indent="0">
              <a:buNone/>
            </a:pPr>
            <a:r>
              <a:rPr lang="en-US" sz="1800" dirty="0"/>
              <a:t>0   1        0         1      0       1           1           0 	     	      0 		1                  1</a:t>
            </a:r>
          </a:p>
          <a:p>
            <a:pPr marL="0" indent="0">
              <a:buNone/>
            </a:pPr>
            <a:r>
              <a:rPr lang="en-US" sz="1800" dirty="0"/>
              <a:t>0   0        0         1      1       1           1           1	     	      0			0                  0  </a:t>
            </a:r>
          </a:p>
          <a:p>
            <a:endParaRPr lang="en-US" sz="1800" dirty="0"/>
          </a:p>
        </p:txBody>
      </p:sp>
      <p:sp>
        <p:nvSpPr>
          <p:cNvPr id="4" name="TextBox 3">
            <a:extLst>
              <a:ext uri="{FF2B5EF4-FFF2-40B4-BE49-F238E27FC236}">
                <a16:creationId xmlns:a16="http://schemas.microsoft.com/office/drawing/2014/main" id="{C103D907-567C-F048-ABAE-9126E430BDFF}"/>
              </a:ext>
            </a:extLst>
          </p:cNvPr>
          <p:cNvSpPr txBox="1"/>
          <p:nvPr/>
        </p:nvSpPr>
        <p:spPr>
          <a:xfrm>
            <a:off x="6319777" y="661568"/>
            <a:ext cx="2727683" cy="1754326"/>
          </a:xfrm>
          <a:prstGeom prst="rect">
            <a:avLst/>
          </a:prstGeom>
          <a:noFill/>
        </p:spPr>
        <p:txBody>
          <a:bodyPr wrap="square" rtlCol="0">
            <a:spAutoFit/>
          </a:bodyPr>
          <a:lstStyle/>
          <a:p>
            <a:r>
              <a:rPr lang="en-US" dirty="0">
                <a:sym typeface="Symbol" pitchFamily="2" charset="2"/>
              </a:rPr>
              <a:t></a:t>
            </a:r>
            <a:r>
              <a:rPr lang="en-US" dirty="0"/>
              <a:t>P.~P = </a:t>
            </a:r>
            <a:r>
              <a:rPr lang="en-US" dirty="0">
                <a:sym typeface="Symbol" pitchFamily="2" charset="2"/>
              </a:rPr>
              <a:t></a:t>
            </a:r>
            <a:r>
              <a:rPr lang="en-US" dirty="0"/>
              <a:t>P. P</a:t>
            </a:r>
            <a:r>
              <a:rPr lang="en-US" dirty="0">
                <a:sym typeface="Symbol" pitchFamily="2" charset="2"/>
              </a:rPr>
              <a:t></a:t>
            </a:r>
            <a:r>
              <a:rPr lang="en-US" dirty="0"/>
              <a:t>P </a:t>
            </a:r>
          </a:p>
          <a:p>
            <a:r>
              <a:rPr lang="en-US" dirty="0"/>
              <a:t>           = </a:t>
            </a:r>
            <a:r>
              <a:rPr lang="en-US" dirty="0">
                <a:sym typeface="Symbol" pitchFamily="2" charset="2"/>
              </a:rPr>
              <a:t></a:t>
            </a:r>
            <a:r>
              <a:rPr lang="en-US" dirty="0"/>
              <a:t>P. P|P</a:t>
            </a:r>
          </a:p>
          <a:p>
            <a:endParaRPr lang="en-US" dirty="0">
              <a:sym typeface="Symbol" pitchFamily="2" charset="2"/>
            </a:endParaRPr>
          </a:p>
          <a:p>
            <a:r>
              <a:rPr lang="en-US" dirty="0">
                <a:sym typeface="Symbol" pitchFamily="2" charset="2"/>
              </a:rPr>
              <a:t></a:t>
            </a:r>
            <a:r>
              <a:rPr lang="en-US" dirty="0"/>
              <a:t>P.</a:t>
            </a:r>
            <a:r>
              <a:rPr lang="en-US" dirty="0">
                <a:sym typeface="Symbol" pitchFamily="2" charset="2"/>
              </a:rPr>
              <a:t></a:t>
            </a:r>
            <a:r>
              <a:rPr lang="en-US" dirty="0"/>
              <a:t>Q.P&amp;Q </a:t>
            </a:r>
          </a:p>
          <a:p>
            <a:r>
              <a:rPr lang="en-US" dirty="0"/>
              <a:t>   = </a:t>
            </a:r>
            <a:r>
              <a:rPr lang="en-US" dirty="0">
                <a:sym typeface="Symbol" pitchFamily="2" charset="2"/>
              </a:rPr>
              <a:t></a:t>
            </a:r>
            <a:r>
              <a:rPr lang="en-US" dirty="0"/>
              <a:t>P.</a:t>
            </a:r>
            <a:r>
              <a:rPr lang="en-US" dirty="0">
                <a:sym typeface="Symbol" pitchFamily="2" charset="2"/>
              </a:rPr>
              <a:t></a:t>
            </a:r>
            <a:r>
              <a:rPr lang="en-US" dirty="0"/>
              <a:t>Q. (P</a:t>
            </a:r>
            <a:r>
              <a:rPr lang="en-US" dirty="0">
                <a:sym typeface="Symbol" pitchFamily="2" charset="2"/>
              </a:rPr>
              <a:t></a:t>
            </a:r>
            <a:r>
              <a:rPr lang="en-US" dirty="0"/>
              <a:t>P)</a:t>
            </a:r>
            <a:r>
              <a:rPr lang="en-US" dirty="0">
                <a:sym typeface="Symbol" pitchFamily="2" charset="2"/>
              </a:rPr>
              <a:t></a:t>
            </a:r>
            <a:r>
              <a:rPr lang="en-US" dirty="0"/>
              <a:t>(Q</a:t>
            </a:r>
            <a:r>
              <a:rPr lang="en-US" dirty="0">
                <a:sym typeface="Symbol" pitchFamily="2" charset="2"/>
              </a:rPr>
              <a:t></a:t>
            </a:r>
            <a:r>
              <a:rPr lang="en-US" dirty="0"/>
              <a:t>Q)     </a:t>
            </a:r>
          </a:p>
          <a:p>
            <a:r>
              <a:rPr lang="en-US" dirty="0"/>
              <a:t>   = </a:t>
            </a:r>
            <a:r>
              <a:rPr lang="en-US" dirty="0">
                <a:sym typeface="Symbol" pitchFamily="2" charset="2"/>
              </a:rPr>
              <a:t></a:t>
            </a:r>
            <a:r>
              <a:rPr lang="en-US" dirty="0"/>
              <a:t>P.</a:t>
            </a:r>
            <a:r>
              <a:rPr lang="en-US" dirty="0">
                <a:sym typeface="Symbol" pitchFamily="2" charset="2"/>
              </a:rPr>
              <a:t></a:t>
            </a:r>
            <a:r>
              <a:rPr lang="en-US" dirty="0"/>
              <a:t>Q.((P|Q)|(P|Q))</a:t>
            </a:r>
          </a:p>
        </p:txBody>
      </p:sp>
    </p:spTree>
    <p:extLst>
      <p:ext uri="{BB962C8B-B14F-4D97-AF65-F5344CB8AC3E}">
        <p14:creationId xmlns:p14="http://schemas.microsoft.com/office/powerpoint/2010/main" val="354632330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DEF7A-9002-4442-AE91-B5E85146409B}"/>
              </a:ext>
            </a:extLst>
          </p:cNvPr>
          <p:cNvSpPr>
            <a:spLocks noGrp="1"/>
          </p:cNvSpPr>
          <p:nvPr>
            <p:ph idx="1"/>
          </p:nvPr>
        </p:nvSpPr>
        <p:spPr>
          <a:xfrm>
            <a:off x="506211" y="399708"/>
            <a:ext cx="8458200" cy="5395968"/>
          </a:xfrm>
        </p:spPr>
        <p:txBody>
          <a:bodyPr>
            <a:noAutofit/>
          </a:bodyPr>
          <a:lstStyle/>
          <a:p>
            <a:pPr marL="0" indent="0">
              <a:buNone/>
            </a:pPr>
            <a:r>
              <a:rPr lang="en-US" sz="1800" b="1" dirty="0">
                <a:solidFill>
                  <a:srgbClr val="264BFC"/>
                </a:solidFill>
              </a:rPr>
              <a:t>Object Language:	</a:t>
            </a:r>
            <a:r>
              <a:rPr lang="en-US" sz="1800" dirty="0">
                <a:solidFill>
                  <a:srgbClr val="264BFC"/>
                </a:solidFill>
              </a:rPr>
              <a:t>	</a:t>
            </a:r>
            <a:r>
              <a:rPr lang="en-US" sz="1800" u="sng" dirty="0">
                <a:solidFill>
                  <a:srgbClr val="264BFC"/>
                </a:solidFill>
              </a:rPr>
              <a:t>P  Q   P </a:t>
            </a:r>
            <a:r>
              <a:rPr lang="en-US" sz="1800" u="sng" dirty="0" err="1">
                <a:solidFill>
                  <a:srgbClr val="264BFC"/>
                </a:solidFill>
              </a:rPr>
              <a:t>nad</a:t>
            </a:r>
            <a:r>
              <a:rPr lang="en-US" sz="1800" u="sng" dirty="0">
                <a:solidFill>
                  <a:srgbClr val="264BFC"/>
                </a:solidFill>
              </a:rPr>
              <a:t> Q    </a:t>
            </a:r>
            <a:r>
              <a:rPr lang="en-US" sz="1800" u="sng" dirty="0" err="1">
                <a:solidFill>
                  <a:srgbClr val="264BFC"/>
                </a:solidFill>
              </a:rPr>
              <a:t>ont</a:t>
            </a:r>
            <a:r>
              <a:rPr lang="en-US" sz="1800" u="sng" dirty="0">
                <a:solidFill>
                  <a:srgbClr val="264BFC"/>
                </a:solidFill>
              </a:rPr>
              <a:t> P    P </a:t>
            </a:r>
            <a:r>
              <a:rPr lang="en-US" sz="1800" u="sng" dirty="0" err="1">
                <a:solidFill>
                  <a:srgbClr val="264BFC"/>
                </a:solidFill>
              </a:rPr>
              <a:t>orn</a:t>
            </a:r>
            <a:r>
              <a:rPr lang="en-US" sz="1800" u="sng" dirty="0">
                <a:solidFill>
                  <a:srgbClr val="264BFC"/>
                </a:solidFill>
              </a:rPr>
              <a:t> Q</a:t>
            </a:r>
            <a:r>
              <a:rPr lang="en-US" sz="1800" dirty="0">
                <a:solidFill>
                  <a:srgbClr val="264BFC"/>
                </a:solidFill>
              </a:rPr>
              <a:t>    </a:t>
            </a:r>
          </a:p>
          <a:p>
            <a:pPr marL="0" indent="0">
              <a:buNone/>
            </a:pPr>
            <a:r>
              <a:rPr lang="en-US" sz="1800" dirty="0">
                <a:solidFill>
                  <a:srgbClr val="264BFC"/>
                </a:solidFill>
              </a:rPr>
              <a:t>					1   1        1             0             0               </a:t>
            </a:r>
          </a:p>
          <a:p>
            <a:pPr marL="0" indent="0">
              <a:buNone/>
            </a:pPr>
            <a:r>
              <a:rPr lang="en-US" sz="1800" dirty="0">
                <a:solidFill>
                  <a:srgbClr val="264BFC"/>
                </a:solidFill>
              </a:rPr>
              <a:t>					1   0        0             0             0               </a:t>
            </a:r>
          </a:p>
          <a:p>
            <a:pPr marL="0" indent="0">
              <a:buNone/>
            </a:pPr>
            <a:r>
              <a:rPr lang="en-US" sz="1800" dirty="0">
                <a:solidFill>
                  <a:srgbClr val="264BFC"/>
                </a:solidFill>
              </a:rPr>
              <a:t>					0   1        0             1             0               </a:t>
            </a:r>
          </a:p>
          <a:p>
            <a:pPr marL="0" indent="0">
              <a:buNone/>
            </a:pPr>
            <a:r>
              <a:rPr lang="en-US" sz="1800" dirty="0">
                <a:solidFill>
                  <a:srgbClr val="264BFC"/>
                </a:solidFill>
              </a:rPr>
              <a:t>					0   0        0             1             1  </a:t>
            </a:r>
          </a:p>
          <a:p>
            <a:pPr marL="0" indent="0">
              <a:buNone/>
            </a:pPr>
            <a:endParaRPr lang="en-US" sz="1800" b="1" dirty="0"/>
          </a:p>
          <a:p>
            <a:pPr marL="0" indent="0">
              <a:spcBef>
                <a:spcPts val="0"/>
              </a:spcBef>
              <a:spcAft>
                <a:spcPts val="1800"/>
              </a:spcAft>
              <a:buNone/>
            </a:pPr>
            <a:r>
              <a:rPr lang="en-US" sz="1800" b="1" dirty="0"/>
              <a:t>Metalanguage:          </a:t>
            </a:r>
            <a:endParaRPr lang="en-US" sz="1800" dirty="0"/>
          </a:p>
          <a:p>
            <a:pPr marL="0" indent="0">
              <a:buNone/>
            </a:pPr>
            <a:r>
              <a:rPr lang="en-US" sz="1800" u="sng" dirty="0"/>
              <a:t>P  Q     P&amp;Q    ~P   ~Q     P</a:t>
            </a:r>
            <a:r>
              <a:rPr lang="en-US" sz="1800" u="sng" dirty="0">
                <a:sym typeface="Symbol" pitchFamily="2" charset="2"/>
              </a:rPr>
              <a:t></a:t>
            </a:r>
            <a:r>
              <a:rPr lang="en-US" sz="1800" u="sng" dirty="0"/>
              <a:t>Q    P</a:t>
            </a:r>
            <a:r>
              <a:rPr lang="en-US" sz="1800" u="sng" dirty="0">
                <a:sym typeface="Symbol" pitchFamily="2" charset="2"/>
              </a:rPr>
              <a:t></a:t>
            </a:r>
            <a:r>
              <a:rPr lang="en-US" sz="1800" u="sng" dirty="0"/>
              <a:t>P     Q</a:t>
            </a:r>
            <a:r>
              <a:rPr lang="en-US" sz="1800" u="sng" dirty="0">
                <a:sym typeface="Symbol" pitchFamily="2" charset="2"/>
              </a:rPr>
              <a:t></a:t>
            </a:r>
            <a:r>
              <a:rPr lang="en-US" sz="1800" u="sng" dirty="0"/>
              <a:t>Q       (P</a:t>
            </a:r>
            <a:r>
              <a:rPr lang="en-US" sz="1800" u="sng" dirty="0">
                <a:sym typeface="Symbol" pitchFamily="2" charset="2"/>
              </a:rPr>
              <a:t></a:t>
            </a:r>
            <a:r>
              <a:rPr lang="en-US" sz="1800" u="sng" dirty="0"/>
              <a:t>P)</a:t>
            </a:r>
            <a:r>
              <a:rPr lang="en-US" sz="1800" u="sng" dirty="0">
                <a:sym typeface="Symbol" pitchFamily="2" charset="2"/>
              </a:rPr>
              <a:t></a:t>
            </a:r>
            <a:r>
              <a:rPr lang="en-US" sz="1800" u="sng" dirty="0"/>
              <a:t>(Q</a:t>
            </a:r>
            <a:r>
              <a:rPr lang="en-US" sz="1800" u="sng" dirty="0">
                <a:sym typeface="Symbol" pitchFamily="2" charset="2"/>
              </a:rPr>
              <a:t></a:t>
            </a:r>
            <a:r>
              <a:rPr lang="en-US" sz="1800" u="sng" dirty="0"/>
              <a:t>Q)      </a:t>
            </a:r>
            <a:r>
              <a:rPr lang="en-US" sz="1800" u="sng" dirty="0" err="1"/>
              <a:t>PvQ</a:t>
            </a:r>
            <a:r>
              <a:rPr lang="en-US" sz="1800" u="sng" dirty="0"/>
              <a:t>    (P</a:t>
            </a:r>
            <a:r>
              <a:rPr lang="en-US" sz="1800" u="sng" dirty="0">
                <a:sym typeface="Symbol" pitchFamily="2" charset="2"/>
              </a:rPr>
              <a:t></a:t>
            </a:r>
            <a:r>
              <a:rPr lang="en-US" sz="1800" u="sng" dirty="0"/>
              <a:t>Q)</a:t>
            </a:r>
            <a:r>
              <a:rPr lang="en-US" sz="1800" u="sng" dirty="0">
                <a:sym typeface="Symbol" pitchFamily="2" charset="2"/>
              </a:rPr>
              <a:t></a:t>
            </a:r>
            <a:r>
              <a:rPr lang="en-US" sz="1800" u="sng" dirty="0"/>
              <a:t>(P</a:t>
            </a:r>
            <a:r>
              <a:rPr lang="en-US" sz="1800" u="sng" dirty="0">
                <a:sym typeface="Symbol" pitchFamily="2" charset="2"/>
              </a:rPr>
              <a:t></a:t>
            </a:r>
            <a:r>
              <a:rPr lang="en-US" sz="1800" u="sng" dirty="0"/>
              <a:t>Q)</a:t>
            </a:r>
            <a:endParaRPr lang="en-US" sz="1800" dirty="0"/>
          </a:p>
          <a:p>
            <a:pPr marL="0" indent="0">
              <a:buNone/>
            </a:pPr>
            <a:r>
              <a:rPr lang="en-US" sz="1800" dirty="0"/>
              <a:t>1   1        1         0      0       0          0           0                    1                   1	           1</a:t>
            </a:r>
          </a:p>
          <a:p>
            <a:pPr marL="0" indent="0">
              <a:buNone/>
            </a:pPr>
            <a:r>
              <a:rPr lang="en-US" sz="1800" dirty="0"/>
              <a:t>1   0        0         0      1       0          0           1                    0                   1                  1</a:t>
            </a:r>
          </a:p>
          <a:p>
            <a:pPr marL="0" indent="0">
              <a:buNone/>
            </a:pPr>
            <a:r>
              <a:rPr lang="en-US" sz="1800" dirty="0"/>
              <a:t>0   1        0         1      0       0          1           0                    0                   1                  1</a:t>
            </a:r>
          </a:p>
          <a:p>
            <a:pPr marL="0" indent="0">
              <a:buNone/>
            </a:pPr>
            <a:r>
              <a:rPr lang="en-US" sz="1800" dirty="0"/>
              <a:t>0   0        0         1      1       1          1           1                    0                   0                  0</a:t>
            </a:r>
          </a:p>
          <a:p>
            <a:pPr marL="0" indent="0">
              <a:buNone/>
            </a:pPr>
            <a:r>
              <a:rPr lang="en-US" sz="1800" dirty="0"/>
              <a:t> </a:t>
            </a:r>
          </a:p>
          <a:p>
            <a:pPr marL="0" indent="0">
              <a:buNone/>
            </a:pPr>
            <a:r>
              <a:rPr lang="en-US" sz="1800" u="sng" dirty="0"/>
              <a:t>P  Q     P&amp;Q    ~P   ~Q    P|Q       P|P       Q|Q     ((P|Q)|(P|Q))     </a:t>
            </a:r>
            <a:r>
              <a:rPr lang="en-US" sz="1800" u="sng" dirty="0" err="1"/>
              <a:t>PvQ</a:t>
            </a:r>
            <a:r>
              <a:rPr lang="en-US" sz="1800" u="sng" dirty="0"/>
              <a:t>     ((P|P)|(Q|Q))</a:t>
            </a:r>
            <a:endParaRPr lang="en-US" sz="1800" dirty="0"/>
          </a:p>
          <a:p>
            <a:pPr marL="0" indent="0">
              <a:buNone/>
            </a:pPr>
            <a:r>
              <a:rPr lang="en-US" sz="1800" dirty="0"/>
              <a:t>1   1        1         0      0       0           0           0	     	      1	        	         1                  1	       </a:t>
            </a:r>
          </a:p>
          <a:p>
            <a:pPr marL="0" indent="0">
              <a:buNone/>
            </a:pPr>
            <a:r>
              <a:rPr lang="en-US" sz="1800" dirty="0"/>
              <a:t>1   0        0         0      1       1           0           1          	      0	        	         1                  1	</a:t>
            </a:r>
          </a:p>
          <a:p>
            <a:pPr marL="0" indent="0">
              <a:buNone/>
            </a:pPr>
            <a:r>
              <a:rPr lang="en-US" sz="1800" dirty="0"/>
              <a:t>0   1        0         1      0       1           1           0 	     	      0 	         1                  1</a:t>
            </a:r>
          </a:p>
          <a:p>
            <a:pPr marL="0" indent="0">
              <a:buNone/>
            </a:pPr>
            <a:r>
              <a:rPr lang="en-US" sz="1800" dirty="0"/>
              <a:t>0   0        0         1      1       1           1           1	     	      0	        	         0                  0 </a:t>
            </a:r>
          </a:p>
        </p:txBody>
      </p:sp>
      <p:sp>
        <p:nvSpPr>
          <p:cNvPr id="5" name="TextBox 4">
            <a:extLst>
              <a:ext uri="{FF2B5EF4-FFF2-40B4-BE49-F238E27FC236}">
                <a16:creationId xmlns:a16="http://schemas.microsoft.com/office/drawing/2014/main" id="{4ED173E9-78BC-6F47-B317-2DA2EC9C9714}"/>
              </a:ext>
            </a:extLst>
          </p:cNvPr>
          <p:cNvSpPr txBox="1"/>
          <p:nvPr/>
        </p:nvSpPr>
        <p:spPr>
          <a:xfrm>
            <a:off x="5844736" y="399708"/>
            <a:ext cx="3299264" cy="1077218"/>
          </a:xfrm>
          <a:prstGeom prst="rect">
            <a:avLst/>
          </a:prstGeom>
          <a:noFill/>
        </p:spPr>
        <p:txBody>
          <a:bodyPr wrap="square" rtlCol="0">
            <a:spAutoFit/>
          </a:bodyPr>
          <a:lstStyle/>
          <a:p>
            <a:r>
              <a:rPr lang="en-US" sz="1600" i="1" dirty="0"/>
              <a:t>     if</a:t>
            </a:r>
            <a:r>
              <a:rPr lang="en-US" sz="1600" dirty="0"/>
              <a:t>  ||</a:t>
            </a:r>
            <a:r>
              <a:rPr lang="en-US" sz="1600" dirty="0" err="1">
                <a:solidFill>
                  <a:srgbClr val="264BFC"/>
                </a:solidFill>
              </a:rPr>
              <a:t>nad</a:t>
            </a:r>
            <a:r>
              <a:rPr lang="en-US" sz="1600" dirty="0"/>
              <a:t>|| = </a:t>
            </a:r>
            <a:r>
              <a:rPr lang="en-US" sz="1600" dirty="0">
                <a:sym typeface="Symbol" pitchFamily="2" charset="2"/>
              </a:rPr>
              <a:t></a:t>
            </a:r>
            <a:r>
              <a:rPr lang="en-US" sz="1600" dirty="0"/>
              <a:t>P.</a:t>
            </a:r>
            <a:r>
              <a:rPr lang="en-US" sz="1600" dirty="0">
                <a:sym typeface="Symbol" pitchFamily="2" charset="2"/>
              </a:rPr>
              <a:t></a:t>
            </a:r>
            <a:r>
              <a:rPr lang="en-US" sz="1600" dirty="0"/>
              <a:t>Q.P&amp;Q, </a:t>
            </a:r>
          </a:p>
          <a:p>
            <a:r>
              <a:rPr lang="en-US" sz="1600" i="1" dirty="0"/>
              <a:t>then</a:t>
            </a:r>
            <a:r>
              <a:rPr lang="en-US" sz="1600" dirty="0"/>
              <a:t> ||</a:t>
            </a:r>
            <a:r>
              <a:rPr lang="en-US" sz="1600" dirty="0" err="1">
                <a:solidFill>
                  <a:srgbClr val="264BFC"/>
                </a:solidFill>
              </a:rPr>
              <a:t>nad</a:t>
            </a:r>
            <a:r>
              <a:rPr lang="en-US" sz="1600" dirty="0"/>
              <a:t>|| = </a:t>
            </a:r>
            <a:r>
              <a:rPr lang="en-US" sz="1600" dirty="0">
                <a:sym typeface="Symbol" pitchFamily="2" charset="2"/>
              </a:rPr>
              <a:t></a:t>
            </a:r>
            <a:r>
              <a:rPr lang="en-US" sz="1600" dirty="0"/>
              <a:t>P.</a:t>
            </a:r>
            <a:r>
              <a:rPr lang="en-US" sz="1600" dirty="0">
                <a:sym typeface="Symbol" pitchFamily="2" charset="2"/>
              </a:rPr>
              <a:t></a:t>
            </a:r>
            <a:r>
              <a:rPr lang="en-US" sz="1600" dirty="0"/>
              <a:t>Q.(P</a:t>
            </a:r>
            <a:r>
              <a:rPr lang="en-US" sz="1600" dirty="0">
                <a:sym typeface="Symbol" pitchFamily="2" charset="2"/>
              </a:rPr>
              <a:t></a:t>
            </a:r>
            <a:r>
              <a:rPr lang="en-US" sz="1600" dirty="0"/>
              <a:t>P)</a:t>
            </a:r>
            <a:r>
              <a:rPr lang="en-US" sz="1600" dirty="0">
                <a:sym typeface="Symbol" pitchFamily="2" charset="2"/>
              </a:rPr>
              <a:t></a:t>
            </a:r>
            <a:r>
              <a:rPr lang="en-US" sz="1600" dirty="0"/>
              <a:t>(Q</a:t>
            </a:r>
            <a:r>
              <a:rPr lang="en-US" sz="1600" dirty="0">
                <a:sym typeface="Symbol" pitchFamily="2" charset="2"/>
              </a:rPr>
              <a:t></a:t>
            </a:r>
            <a:r>
              <a:rPr lang="en-US" sz="1600" dirty="0"/>
              <a:t>Q)</a:t>
            </a:r>
            <a:r>
              <a:rPr lang="en-US" sz="1600" b="1" dirty="0"/>
              <a:t>  </a:t>
            </a:r>
          </a:p>
          <a:p>
            <a:r>
              <a:rPr lang="en-US" sz="1600" b="1" dirty="0"/>
              <a:t>	               = </a:t>
            </a:r>
            <a:r>
              <a:rPr lang="en-US" sz="1600" dirty="0">
                <a:sym typeface="Symbol" pitchFamily="2" charset="2"/>
              </a:rPr>
              <a:t></a:t>
            </a:r>
            <a:r>
              <a:rPr lang="en-US" sz="1600" dirty="0"/>
              <a:t>P.</a:t>
            </a:r>
            <a:r>
              <a:rPr lang="en-US" sz="1600" dirty="0">
                <a:sym typeface="Symbol" pitchFamily="2" charset="2"/>
              </a:rPr>
              <a:t></a:t>
            </a:r>
            <a:r>
              <a:rPr lang="en-US" sz="1600" dirty="0"/>
              <a:t>Q.((P|Q)|(P|Q))</a:t>
            </a:r>
          </a:p>
          <a:p>
            <a:endParaRPr lang="en-US" sz="1600" dirty="0"/>
          </a:p>
        </p:txBody>
      </p:sp>
      <p:sp>
        <p:nvSpPr>
          <p:cNvPr id="6" name="TextBox 5">
            <a:extLst>
              <a:ext uri="{FF2B5EF4-FFF2-40B4-BE49-F238E27FC236}">
                <a16:creationId xmlns:a16="http://schemas.microsoft.com/office/drawing/2014/main" id="{FFBF0108-827E-664A-9A7A-39EF033A88EF}"/>
              </a:ext>
            </a:extLst>
          </p:cNvPr>
          <p:cNvSpPr txBox="1"/>
          <p:nvPr/>
        </p:nvSpPr>
        <p:spPr>
          <a:xfrm>
            <a:off x="5678068" y="1476926"/>
            <a:ext cx="3376137" cy="584775"/>
          </a:xfrm>
          <a:prstGeom prst="rect">
            <a:avLst/>
          </a:prstGeom>
          <a:noFill/>
        </p:spPr>
        <p:txBody>
          <a:bodyPr wrap="square" rtlCol="0">
            <a:spAutoFit/>
          </a:bodyPr>
          <a:lstStyle/>
          <a:p>
            <a:r>
              <a:rPr lang="en-US" sz="1600" i="1" dirty="0"/>
              <a:t>    if</a:t>
            </a:r>
            <a:r>
              <a:rPr lang="en-US" sz="1600" dirty="0"/>
              <a:t>  ||</a:t>
            </a:r>
            <a:r>
              <a:rPr lang="en-US" sz="1600" dirty="0" err="1">
                <a:solidFill>
                  <a:srgbClr val="264BFC"/>
                </a:solidFill>
              </a:rPr>
              <a:t>ont</a:t>
            </a:r>
            <a:r>
              <a:rPr lang="en-US" sz="1600" dirty="0"/>
              <a:t>|| =  </a:t>
            </a:r>
            <a:r>
              <a:rPr lang="en-US" sz="1600" dirty="0">
                <a:sym typeface="Symbol" pitchFamily="2" charset="2"/>
              </a:rPr>
              <a:t></a:t>
            </a:r>
            <a:r>
              <a:rPr lang="en-US" sz="1600" dirty="0"/>
              <a:t>P.~P, </a:t>
            </a:r>
          </a:p>
          <a:p>
            <a:r>
              <a:rPr lang="en-US" sz="1600" i="1" dirty="0"/>
              <a:t>then</a:t>
            </a:r>
            <a:r>
              <a:rPr lang="en-US" sz="1600" dirty="0"/>
              <a:t> ||</a:t>
            </a:r>
            <a:r>
              <a:rPr lang="en-US" sz="1600" dirty="0" err="1">
                <a:solidFill>
                  <a:srgbClr val="264BFC"/>
                </a:solidFill>
              </a:rPr>
              <a:t>ont</a:t>
            </a:r>
            <a:r>
              <a:rPr lang="en-US" sz="1600" dirty="0"/>
              <a:t>|| = </a:t>
            </a:r>
            <a:r>
              <a:rPr lang="en-US" sz="1600" dirty="0">
                <a:sym typeface="Symbol" pitchFamily="2" charset="2"/>
              </a:rPr>
              <a:t></a:t>
            </a:r>
            <a:r>
              <a:rPr lang="en-US" sz="1600" dirty="0"/>
              <a:t>P. P</a:t>
            </a:r>
            <a:r>
              <a:rPr lang="en-US" sz="1600" dirty="0">
                <a:sym typeface="Symbol" pitchFamily="2" charset="2"/>
              </a:rPr>
              <a:t></a:t>
            </a:r>
            <a:r>
              <a:rPr lang="en-US" sz="1600" dirty="0"/>
              <a:t>P  = </a:t>
            </a:r>
            <a:r>
              <a:rPr lang="en-US" sz="1600" dirty="0">
                <a:sym typeface="Symbol" pitchFamily="2" charset="2"/>
              </a:rPr>
              <a:t></a:t>
            </a:r>
            <a:r>
              <a:rPr lang="en-US" sz="1600" dirty="0"/>
              <a:t>P. P|P</a:t>
            </a:r>
          </a:p>
        </p:txBody>
      </p:sp>
      <p:sp>
        <p:nvSpPr>
          <p:cNvPr id="7" name="TextBox 6">
            <a:extLst>
              <a:ext uri="{FF2B5EF4-FFF2-40B4-BE49-F238E27FC236}">
                <a16:creationId xmlns:a16="http://schemas.microsoft.com/office/drawing/2014/main" id="{1954231F-4BE0-B44E-ADBD-F1E292A45849}"/>
              </a:ext>
            </a:extLst>
          </p:cNvPr>
          <p:cNvSpPr txBox="1"/>
          <p:nvPr/>
        </p:nvSpPr>
        <p:spPr>
          <a:xfrm>
            <a:off x="6119769" y="2168859"/>
            <a:ext cx="2734864" cy="584775"/>
          </a:xfrm>
          <a:prstGeom prst="rect">
            <a:avLst/>
          </a:prstGeom>
          <a:noFill/>
        </p:spPr>
        <p:txBody>
          <a:bodyPr wrap="square" rtlCol="0">
            <a:spAutoFit/>
          </a:bodyPr>
          <a:lstStyle/>
          <a:p>
            <a:r>
              <a:rPr lang="en-US" sz="1600" i="1" dirty="0"/>
              <a:t>    if</a:t>
            </a:r>
            <a:r>
              <a:rPr lang="en-US" sz="1600" dirty="0"/>
              <a:t>  ||</a:t>
            </a:r>
            <a:r>
              <a:rPr lang="en-US" sz="1600" dirty="0" err="1">
                <a:solidFill>
                  <a:srgbClr val="264BFC"/>
                </a:solidFill>
              </a:rPr>
              <a:t>orn</a:t>
            </a:r>
            <a:r>
              <a:rPr lang="en-US" sz="1600" dirty="0"/>
              <a:t>|| = </a:t>
            </a:r>
            <a:r>
              <a:rPr lang="en-US" sz="1600" dirty="0">
                <a:sym typeface="Symbol" pitchFamily="2" charset="2"/>
              </a:rPr>
              <a:t></a:t>
            </a:r>
            <a:r>
              <a:rPr lang="en-US" sz="1600" dirty="0"/>
              <a:t>P.</a:t>
            </a:r>
            <a:r>
              <a:rPr lang="en-US" sz="1600" dirty="0">
                <a:sym typeface="Symbol" pitchFamily="2" charset="2"/>
              </a:rPr>
              <a:t></a:t>
            </a:r>
            <a:r>
              <a:rPr lang="en-US" sz="1600" dirty="0"/>
              <a:t>Q.~P&amp;~Q, </a:t>
            </a:r>
            <a:r>
              <a:rPr lang="en-US" sz="1600" i="1" dirty="0"/>
              <a:t>then</a:t>
            </a:r>
            <a:r>
              <a:rPr lang="en-US" sz="1600" dirty="0"/>
              <a:t> ||</a:t>
            </a:r>
            <a:r>
              <a:rPr lang="en-US" sz="1600" dirty="0" err="1">
                <a:solidFill>
                  <a:srgbClr val="264BFC"/>
                </a:solidFill>
              </a:rPr>
              <a:t>orn</a:t>
            </a:r>
            <a:r>
              <a:rPr lang="en-US" sz="1600" dirty="0"/>
              <a:t>||= </a:t>
            </a:r>
            <a:r>
              <a:rPr lang="en-US" sz="1600" dirty="0">
                <a:sym typeface="Symbol" pitchFamily="2" charset="2"/>
              </a:rPr>
              <a:t></a:t>
            </a:r>
            <a:r>
              <a:rPr lang="en-US" sz="1600" dirty="0"/>
              <a:t>P.</a:t>
            </a:r>
            <a:r>
              <a:rPr lang="en-US" sz="1600" dirty="0">
                <a:sym typeface="Symbol" pitchFamily="2" charset="2"/>
              </a:rPr>
              <a:t></a:t>
            </a:r>
            <a:r>
              <a:rPr lang="en-US" sz="1600" dirty="0"/>
              <a:t>Q.(P</a:t>
            </a:r>
            <a:r>
              <a:rPr lang="en-US" sz="1600" dirty="0">
                <a:sym typeface="Symbol" pitchFamily="2" charset="2"/>
              </a:rPr>
              <a:t></a:t>
            </a:r>
            <a:r>
              <a:rPr lang="en-US" sz="1600" dirty="0"/>
              <a:t>Q)	</a:t>
            </a:r>
          </a:p>
        </p:txBody>
      </p:sp>
    </p:spTree>
    <p:extLst>
      <p:ext uri="{BB962C8B-B14F-4D97-AF65-F5344CB8AC3E}">
        <p14:creationId xmlns:p14="http://schemas.microsoft.com/office/powerpoint/2010/main" val="168329052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B4D23E4-11D7-3C4B-9709-4D705A085234}"/>
              </a:ext>
            </a:extLst>
          </p:cNvPr>
          <p:cNvSpPr/>
          <p:nvPr/>
        </p:nvSpPr>
        <p:spPr>
          <a:xfrm>
            <a:off x="1504693" y="1066800"/>
            <a:ext cx="7245412" cy="4431983"/>
          </a:xfrm>
          <a:prstGeom prst="rect">
            <a:avLst/>
          </a:prstGeom>
        </p:spPr>
        <p:txBody>
          <a:bodyPr wrap="square">
            <a:spAutoFit/>
          </a:bodyPr>
          <a:lstStyle/>
          <a:p>
            <a:r>
              <a:rPr lang="en-US" sz="2400" i="1" dirty="0"/>
              <a:t>	</a:t>
            </a:r>
            <a:r>
              <a:rPr lang="en-US" sz="2400" i="1" dirty="0" err="1"/>
              <a:t>e</a:t>
            </a:r>
            <a:r>
              <a:rPr lang="en-US" sz="2400" i="1" baseline="30000" dirty="0" err="1"/>
              <a:t>i</a:t>
            </a:r>
            <a:r>
              <a:rPr lang="en-US" sz="2400" baseline="30000" dirty="0" err="1"/>
              <a:t>x</a:t>
            </a:r>
            <a:r>
              <a:rPr lang="en-US" sz="2400" baseline="30000" dirty="0"/>
              <a:t>  </a:t>
            </a:r>
            <a:r>
              <a:rPr lang="en-US" sz="2400" dirty="0"/>
              <a:t>= cosine(x) + </a:t>
            </a:r>
            <a:r>
              <a:rPr lang="en-US" sz="2400" i="1" dirty="0" err="1"/>
              <a:t>i</a:t>
            </a:r>
            <a:r>
              <a:rPr lang="en-US" sz="2400" dirty="0"/>
              <a:t>[sine(x)]</a:t>
            </a:r>
          </a:p>
          <a:p>
            <a:r>
              <a:rPr lang="en-US" dirty="0"/>
              <a:t>	where the argument to the trigonometric functions is given in radians</a:t>
            </a:r>
          </a:p>
          <a:p>
            <a:endParaRPr lang="en-US" sz="2400" i="1" dirty="0"/>
          </a:p>
          <a:p>
            <a:r>
              <a:rPr lang="en-US" sz="2400" i="1" dirty="0"/>
              <a:t>so</a:t>
            </a:r>
          </a:p>
          <a:p>
            <a:endParaRPr lang="en-US" sz="2400" i="1" dirty="0"/>
          </a:p>
          <a:p>
            <a:r>
              <a:rPr lang="en-US" sz="2400" i="1" dirty="0"/>
              <a:t>	</a:t>
            </a:r>
            <a:r>
              <a:rPr lang="en-US" sz="2400" i="1" dirty="0" err="1"/>
              <a:t>e</a:t>
            </a:r>
            <a:r>
              <a:rPr lang="en-US" sz="2400" i="1" baseline="30000" dirty="0" err="1"/>
              <a:t>i</a:t>
            </a:r>
            <a:r>
              <a:rPr lang="en-US" sz="2400" baseline="30000" dirty="0"/>
              <a:t>𝝅  </a:t>
            </a:r>
            <a:r>
              <a:rPr lang="en-US" sz="2400" dirty="0"/>
              <a:t>= cosine(𝝅) + </a:t>
            </a:r>
            <a:r>
              <a:rPr lang="en-US" sz="2400" i="1" dirty="0" err="1"/>
              <a:t>i</a:t>
            </a:r>
            <a:r>
              <a:rPr lang="en-US" sz="2400" dirty="0"/>
              <a:t>[sine</a:t>
            </a:r>
            <a:r>
              <a:rPr lang="en-US" sz="2400" i="1" dirty="0"/>
              <a:t>(</a:t>
            </a:r>
            <a:r>
              <a:rPr lang="en-US" sz="2400" dirty="0"/>
              <a:t>𝝅)]</a:t>
            </a:r>
          </a:p>
          <a:p>
            <a:r>
              <a:rPr lang="en-US" sz="2400" dirty="0"/>
              <a:t>	      = –1              + </a:t>
            </a:r>
            <a:r>
              <a:rPr lang="en-US" sz="2400" i="1" dirty="0" err="1"/>
              <a:t>i</a:t>
            </a:r>
            <a:r>
              <a:rPr lang="en-US" sz="2400" dirty="0"/>
              <a:t>[0]</a:t>
            </a:r>
          </a:p>
          <a:p>
            <a:r>
              <a:rPr lang="en-US" sz="2400" dirty="0"/>
              <a:t>	      = –1</a:t>
            </a:r>
          </a:p>
          <a:p>
            <a:endParaRPr lang="en-US" sz="2400" i="1" dirty="0"/>
          </a:p>
          <a:p>
            <a:r>
              <a:rPr lang="en-US" sz="2400" i="1" dirty="0"/>
              <a:t>so</a:t>
            </a:r>
          </a:p>
          <a:p>
            <a:endParaRPr lang="en-US" sz="2400" dirty="0"/>
          </a:p>
          <a:p>
            <a:r>
              <a:rPr lang="en-US" sz="2400" i="1" dirty="0"/>
              <a:t>	</a:t>
            </a:r>
            <a:r>
              <a:rPr lang="en-US" sz="2400" i="1" dirty="0" err="1"/>
              <a:t>e</a:t>
            </a:r>
            <a:r>
              <a:rPr lang="en-US" sz="2400" b="1" i="1" baseline="30000" dirty="0" err="1"/>
              <a:t>i</a:t>
            </a:r>
            <a:r>
              <a:rPr lang="en-US" sz="2400" baseline="30000" dirty="0"/>
              <a:t>𝝅 </a:t>
            </a:r>
            <a:r>
              <a:rPr lang="en-US" sz="2400" dirty="0"/>
              <a:t>+ 1 = 0</a:t>
            </a:r>
          </a:p>
        </p:txBody>
      </p:sp>
    </p:spTree>
    <p:extLst>
      <p:ext uri="{BB962C8B-B14F-4D97-AF65-F5344CB8AC3E}">
        <p14:creationId xmlns:p14="http://schemas.microsoft.com/office/powerpoint/2010/main" val="193521219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9614-AB6F-6746-A659-D662DA150DDC}"/>
              </a:ext>
            </a:extLst>
          </p:cNvPr>
          <p:cNvSpPr>
            <a:spLocks noGrp="1"/>
          </p:cNvSpPr>
          <p:nvPr>
            <p:ph idx="1"/>
          </p:nvPr>
        </p:nvSpPr>
        <p:spPr>
          <a:xfrm>
            <a:off x="309623" y="1347369"/>
            <a:ext cx="8524754" cy="5098056"/>
          </a:xfrm>
        </p:spPr>
        <p:txBody>
          <a:bodyPr>
            <a:noAutofit/>
          </a:bodyPr>
          <a:lstStyle/>
          <a:p>
            <a:pPr>
              <a:spcBef>
                <a:spcPts val="1800"/>
              </a:spcBef>
              <a:buNone/>
            </a:pPr>
            <a:r>
              <a:rPr lang="en-US" sz="2200" dirty="0"/>
              <a:t>  </a:t>
            </a:r>
            <a:r>
              <a:rPr lang="en-US" sz="2200" dirty="0" err="1"/>
              <a:t>Dummett’s</a:t>
            </a:r>
            <a:r>
              <a:rPr lang="en-US" sz="2200" dirty="0"/>
              <a:t> Suggestion (and Chomsky’s, and …, and mine)</a:t>
            </a:r>
          </a:p>
          <a:p>
            <a:pPr>
              <a:spcBef>
                <a:spcPts val="1200"/>
              </a:spcBef>
              <a:buNone/>
            </a:pPr>
            <a:r>
              <a:rPr lang="en-US" sz="2200" i="1" dirty="0"/>
              <a:t>	</a:t>
            </a:r>
            <a:r>
              <a:rPr lang="en-US" sz="2200" dirty="0">
                <a:sym typeface="Wingdings" pitchFamily="2" charset="2"/>
              </a:rPr>
              <a:t>  </a:t>
            </a:r>
            <a:r>
              <a:rPr lang="en-US" sz="2200" dirty="0"/>
              <a:t>a theory of meaning is a theory of </a:t>
            </a:r>
            <a:r>
              <a:rPr lang="en-US" sz="2200" i="1" u="sng" dirty="0"/>
              <a:t>understanding</a:t>
            </a:r>
            <a:endParaRPr lang="en-US" sz="2200" u="sng" dirty="0"/>
          </a:p>
          <a:p>
            <a:pPr>
              <a:spcBef>
                <a:spcPts val="900"/>
              </a:spcBef>
              <a:buNone/>
            </a:pPr>
            <a:r>
              <a:rPr lang="en-US" sz="2200" dirty="0">
                <a:solidFill>
                  <a:srgbClr val="00B050"/>
                </a:solidFill>
              </a:rPr>
              <a:t> 			   </a:t>
            </a:r>
            <a:r>
              <a:rPr lang="en-US" sz="2200" dirty="0">
                <a:solidFill>
                  <a:srgbClr val="264BFC"/>
                </a:solidFill>
              </a:rPr>
              <a:t>a partial theory of the linguistic </a:t>
            </a:r>
            <a:r>
              <a:rPr lang="en-US" sz="2200" i="1" dirty="0">
                <a:solidFill>
                  <a:srgbClr val="264BFC"/>
                </a:solidFill>
              </a:rPr>
              <a:t>competence</a:t>
            </a:r>
            <a:r>
              <a:rPr lang="en-US" sz="2200" dirty="0">
                <a:solidFill>
                  <a:srgbClr val="264BFC"/>
                </a:solidFill>
              </a:rPr>
              <a:t> </a:t>
            </a:r>
          </a:p>
          <a:p>
            <a:pPr marL="0">
              <a:spcBef>
                <a:spcPts val="0"/>
              </a:spcBef>
              <a:buNone/>
            </a:pPr>
            <a:r>
              <a:rPr lang="en-US" sz="2200" dirty="0">
                <a:solidFill>
                  <a:srgbClr val="264BFC"/>
                </a:solidFill>
              </a:rPr>
              <a:t>		   that certain </a:t>
            </a:r>
            <a:r>
              <a:rPr lang="en-US" sz="2200" i="1" dirty="0">
                <a:solidFill>
                  <a:srgbClr val="264BFC"/>
                </a:solidFill>
              </a:rPr>
              <a:t>human beings</a:t>
            </a:r>
            <a:r>
              <a:rPr lang="en-US" sz="2200" dirty="0">
                <a:solidFill>
                  <a:srgbClr val="264BFC"/>
                </a:solidFill>
              </a:rPr>
              <a:t> have acquired </a:t>
            </a:r>
          </a:p>
          <a:p>
            <a:pPr>
              <a:spcBef>
                <a:spcPts val="900"/>
              </a:spcBef>
              <a:buNone/>
            </a:pPr>
            <a:r>
              <a:rPr lang="en-US" sz="2200" dirty="0"/>
              <a:t> 	</a:t>
            </a:r>
            <a:r>
              <a:rPr lang="en-US" sz="2200" dirty="0">
                <a:sym typeface="Wingdings" pitchFamily="2" charset="2"/>
              </a:rPr>
              <a:t> a theory </a:t>
            </a:r>
            <a:r>
              <a:rPr lang="en-US" sz="2200" i="1" u="sng" dirty="0"/>
              <a:t>of</a:t>
            </a:r>
            <a:r>
              <a:rPr lang="en-US" sz="2200" dirty="0"/>
              <a:t> understanding won’t be a theory </a:t>
            </a:r>
            <a:r>
              <a:rPr lang="en-US" sz="2200" i="1" u="sng" dirty="0"/>
              <a:t>of</a:t>
            </a:r>
            <a:r>
              <a:rPr lang="en-US" sz="2200" dirty="0"/>
              <a:t> truth</a:t>
            </a:r>
          </a:p>
          <a:p>
            <a:pPr>
              <a:spcBef>
                <a:spcPts val="300"/>
              </a:spcBef>
              <a:buNone/>
            </a:pPr>
            <a:r>
              <a:rPr lang="en-US" sz="2200" dirty="0">
                <a:solidFill>
                  <a:srgbClr val="264BFC"/>
                </a:solidFill>
              </a:rPr>
              <a:t>			</a:t>
            </a:r>
            <a:r>
              <a:rPr lang="en-US" sz="2200" dirty="0"/>
              <a:t>   (different topics, </a:t>
            </a:r>
            <a:r>
              <a:rPr lang="en-US" sz="2200" dirty="0" err="1"/>
              <a:t>explananda</a:t>
            </a:r>
            <a:r>
              <a:rPr lang="en-US" sz="2200" dirty="0"/>
              <a:t>, and “governing laws”)</a:t>
            </a:r>
          </a:p>
          <a:p>
            <a:pPr>
              <a:spcBef>
                <a:spcPts val="1500"/>
              </a:spcBef>
              <a:buNone/>
            </a:pPr>
            <a:r>
              <a:rPr lang="en-US" sz="2200" dirty="0"/>
              <a:t>	</a:t>
            </a:r>
            <a:r>
              <a:rPr lang="en-US" sz="2200" dirty="0">
                <a:sym typeface="Wingdings" pitchFamily="2" charset="2"/>
              </a:rPr>
              <a:t> one can hypothesize that a theory </a:t>
            </a:r>
            <a:r>
              <a:rPr lang="en-US" sz="2200" dirty="0"/>
              <a:t>of understanding for a Slang</a:t>
            </a:r>
          </a:p>
          <a:p>
            <a:pPr>
              <a:spcBef>
                <a:spcPts val="300"/>
              </a:spcBef>
              <a:buNone/>
            </a:pPr>
            <a:r>
              <a:rPr lang="en-US" sz="2200" dirty="0"/>
              <a:t> 	   will include a </a:t>
            </a:r>
            <a:r>
              <a:rPr lang="en-US" sz="2200" i="1" u="sng" dirty="0"/>
              <a:t>truth theory</a:t>
            </a:r>
            <a:r>
              <a:rPr lang="en-US" sz="2200" i="1" dirty="0"/>
              <a:t>—</a:t>
            </a:r>
            <a:r>
              <a:rPr lang="en-US" sz="2200" dirty="0"/>
              <a:t>i.e., a theory whose theorems 	  </a:t>
            </a:r>
          </a:p>
          <a:p>
            <a:pPr>
              <a:spcBef>
                <a:spcPts val="300"/>
              </a:spcBef>
              <a:buNone/>
            </a:pPr>
            <a:r>
              <a:rPr lang="en-US" sz="2200" dirty="0"/>
              <a:t>        specify truth conditions for the declarative sentences of the Slang</a:t>
            </a:r>
            <a:endParaRPr lang="en-US" sz="2200" dirty="0">
              <a:sym typeface="Wingdings" pitchFamily="2" charset="2"/>
            </a:endParaRPr>
          </a:p>
          <a:p>
            <a:pPr>
              <a:spcBef>
                <a:spcPts val="2400"/>
              </a:spcBef>
              <a:buNone/>
            </a:pPr>
            <a:r>
              <a:rPr lang="en-US" sz="2200" b="1" dirty="0"/>
              <a:t>	</a:t>
            </a:r>
            <a:r>
              <a:rPr lang="en-US" sz="2200" dirty="0">
                <a:sym typeface="Wingdings" pitchFamily="2" charset="2"/>
              </a:rPr>
              <a:t>  but i</a:t>
            </a:r>
            <a:r>
              <a:rPr lang="en-US" sz="2200" dirty="0"/>
              <a:t>t’s </a:t>
            </a:r>
            <a:r>
              <a:rPr lang="en-US" sz="2200" dirty="0">
                <a:solidFill>
                  <a:srgbClr val="FF0000"/>
                </a:solidFill>
              </a:rPr>
              <a:t>bold</a:t>
            </a:r>
            <a:r>
              <a:rPr lang="en-US" sz="2200" dirty="0"/>
              <a:t> to posit truth theories for Slangs</a:t>
            </a:r>
          </a:p>
          <a:p>
            <a:pPr>
              <a:spcBef>
                <a:spcPts val="900"/>
              </a:spcBef>
              <a:buNone/>
            </a:pPr>
            <a:r>
              <a:rPr lang="en-US" sz="2200" dirty="0"/>
              <a:t>	</a:t>
            </a:r>
            <a:r>
              <a:rPr lang="en-US" sz="2200" dirty="0">
                <a:sym typeface="Wingdings" pitchFamily="2" charset="2"/>
              </a:rPr>
              <a:t>  i</a:t>
            </a:r>
            <a:r>
              <a:rPr lang="en-US" sz="2200" dirty="0"/>
              <a:t>t’s </a:t>
            </a:r>
            <a:r>
              <a:rPr lang="en-US" sz="2200" dirty="0">
                <a:solidFill>
                  <a:srgbClr val="FF0000"/>
                </a:solidFill>
              </a:rPr>
              <a:t>very bold </a:t>
            </a:r>
            <a:r>
              <a:rPr lang="en-US" sz="2200" dirty="0"/>
              <a:t>to posit them as core components of meaning theories</a:t>
            </a:r>
          </a:p>
        </p:txBody>
      </p:sp>
      <p:sp>
        <p:nvSpPr>
          <p:cNvPr id="6" name="Rectangle 2">
            <a:extLst>
              <a:ext uri="{FF2B5EF4-FFF2-40B4-BE49-F238E27FC236}">
                <a16:creationId xmlns:a16="http://schemas.microsoft.com/office/drawing/2014/main" id="{28AAD806-5AA7-6D45-A492-243F7FE783DD}"/>
              </a:ext>
            </a:extLst>
          </p:cNvPr>
          <p:cNvSpPr>
            <a:spLocks noGrp="1" noChangeArrowheads="1"/>
          </p:cNvSpPr>
          <p:nvPr>
            <p:ph type="title"/>
          </p:nvPr>
        </p:nvSpPr>
        <p:spPr>
          <a:xfrm>
            <a:off x="309623" y="220896"/>
            <a:ext cx="8229600" cy="955819"/>
          </a:xfrm>
        </p:spPr>
        <p:txBody>
          <a:bodyPr>
            <a:normAutofit/>
          </a:bodyPr>
          <a:lstStyle/>
          <a:p>
            <a:r>
              <a:rPr lang="en-US" sz="3000" dirty="0">
                <a:solidFill>
                  <a:srgbClr val="0000FF"/>
                </a:solidFill>
              </a:rPr>
              <a:t>What is a Theory of Meaning for a Slang?</a:t>
            </a:r>
            <a:endParaRPr lang="en-US" sz="3000" dirty="0">
              <a:solidFill>
                <a:srgbClr val="00B0F0"/>
              </a:solidFill>
            </a:endParaRPr>
          </a:p>
        </p:txBody>
      </p:sp>
    </p:spTree>
    <p:extLst>
      <p:ext uri="{BB962C8B-B14F-4D97-AF65-F5344CB8AC3E}">
        <p14:creationId xmlns:p14="http://schemas.microsoft.com/office/powerpoint/2010/main" val="273082853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9614-AB6F-6746-A659-D662DA150DDC}"/>
              </a:ext>
            </a:extLst>
          </p:cNvPr>
          <p:cNvSpPr>
            <a:spLocks noGrp="1"/>
          </p:cNvSpPr>
          <p:nvPr>
            <p:ph idx="1"/>
          </p:nvPr>
        </p:nvSpPr>
        <p:spPr>
          <a:xfrm>
            <a:off x="457199" y="792163"/>
            <a:ext cx="8694655" cy="5833924"/>
          </a:xfrm>
        </p:spPr>
        <p:txBody>
          <a:bodyPr>
            <a:normAutofit fontScale="92500" lnSpcReduction="10000"/>
          </a:bodyPr>
          <a:lstStyle/>
          <a:p>
            <a:pPr marL="0">
              <a:spcBef>
                <a:spcPts val="0"/>
              </a:spcBef>
              <a:buNone/>
            </a:pPr>
            <a:r>
              <a:rPr lang="en-US" sz="2200" dirty="0"/>
              <a:t>For today, let’s bracket many concerns about the </a:t>
            </a:r>
            <a:r>
              <a:rPr lang="en-US" sz="2200" dirty="0">
                <a:solidFill>
                  <a:srgbClr val="FF0000"/>
                </a:solidFill>
              </a:rPr>
              <a:t>Very Bold Conjecture</a:t>
            </a:r>
            <a:r>
              <a:rPr lang="en-US" sz="2200" i="1" dirty="0"/>
              <a:t>…</a:t>
            </a:r>
            <a:endParaRPr lang="en-US" sz="2200" dirty="0">
              <a:solidFill>
                <a:srgbClr val="FF0000"/>
              </a:solidFill>
            </a:endParaRPr>
          </a:p>
          <a:p>
            <a:pPr marL="0">
              <a:spcBef>
                <a:spcPts val="1200"/>
              </a:spcBef>
              <a:buFont typeface="Wingdings" pitchFamily="2" charset="2"/>
              <a:buChar char=""/>
            </a:pPr>
            <a:r>
              <a:rPr lang="en-US" sz="2200" dirty="0"/>
              <a:t>polysemy, requisite ontology, difficulty of evaluating proposals</a:t>
            </a:r>
          </a:p>
          <a:p>
            <a:pPr marL="0">
              <a:spcBef>
                <a:spcPts val="600"/>
              </a:spcBef>
              <a:buFont typeface="Wingdings" pitchFamily="2" charset="2"/>
              <a:buChar char=""/>
            </a:pPr>
            <a:r>
              <a:rPr lang="en-US" sz="2200" dirty="0">
                <a:sym typeface="Wingdings" pitchFamily="2" charset="2"/>
              </a:rPr>
              <a:t>specific constructions, contextual dependence, vagueness</a:t>
            </a:r>
          </a:p>
          <a:p>
            <a:pPr marL="0">
              <a:spcBef>
                <a:spcPts val="600"/>
              </a:spcBef>
              <a:buFont typeface="Wingdings" pitchFamily="2" charset="2"/>
              <a:buChar char=""/>
            </a:pPr>
            <a:r>
              <a:rPr lang="en-US" sz="2200" dirty="0">
                <a:sym typeface="Wingdings" pitchFamily="2" charset="2"/>
              </a:rPr>
              <a:t>paucity of parade cases</a:t>
            </a:r>
          </a:p>
          <a:p>
            <a:pPr marL="0">
              <a:spcBef>
                <a:spcPts val="600"/>
              </a:spcBef>
              <a:buFont typeface="Wingdings" pitchFamily="2" charset="2"/>
              <a:buChar char=""/>
            </a:pPr>
            <a:r>
              <a:rPr lang="en-US" sz="2200" dirty="0"/>
              <a:t>evidence that meaning is compositional in ways that truth isn’t</a:t>
            </a:r>
          </a:p>
          <a:p>
            <a:pPr marL="0" indent="0">
              <a:spcBef>
                <a:spcPts val="3000"/>
              </a:spcBef>
              <a:buNone/>
            </a:pPr>
            <a:r>
              <a:rPr lang="en-US" sz="2200" dirty="0"/>
              <a:t>…and focus on a </a:t>
            </a:r>
            <a:r>
              <a:rPr lang="en-US" sz="2200" i="1" u="sng" dirty="0"/>
              <a:t>pair</a:t>
            </a:r>
            <a:r>
              <a:rPr lang="en-US" sz="2200" dirty="0"/>
              <a:t> of </a:t>
            </a:r>
            <a:r>
              <a:rPr lang="en-US" sz="2200" i="1" u="sng" dirty="0"/>
              <a:t>old concerns</a:t>
            </a:r>
          </a:p>
          <a:p>
            <a:pPr marL="0" indent="0">
              <a:lnSpc>
                <a:spcPct val="110000"/>
              </a:lnSpc>
              <a:spcBef>
                <a:spcPts val="2400"/>
              </a:spcBef>
              <a:buNone/>
            </a:pPr>
            <a:r>
              <a:rPr lang="en-US" sz="2200" dirty="0">
                <a:solidFill>
                  <a:srgbClr val="FF0000"/>
                </a:solidFill>
              </a:rPr>
              <a:t>Can there be true truth theories for languages that generate (1) and (2)?</a:t>
            </a:r>
          </a:p>
          <a:p>
            <a:pPr marL="0">
              <a:spcBef>
                <a:spcPts val="900"/>
              </a:spcBef>
              <a:buNone/>
            </a:pPr>
            <a:r>
              <a:rPr lang="en-US" sz="2200" dirty="0"/>
              <a:t>        (1) The first numbered sentence in this talk is not true.</a:t>
            </a:r>
          </a:p>
          <a:p>
            <a:pPr marL="0">
              <a:spcBef>
                <a:spcPts val="0"/>
              </a:spcBef>
              <a:buNone/>
            </a:pPr>
            <a:r>
              <a:rPr lang="en-US" sz="2200" dirty="0"/>
              <a:t>        (2) My favorite sentence is not true.</a:t>
            </a:r>
            <a:endParaRPr lang="en-US" sz="2200" dirty="0">
              <a:solidFill>
                <a:srgbClr val="FF0000"/>
              </a:solidFill>
            </a:endParaRPr>
          </a:p>
          <a:p>
            <a:pPr marL="0">
              <a:spcBef>
                <a:spcPts val="0"/>
              </a:spcBef>
              <a:buNone/>
            </a:pPr>
            <a:endParaRPr lang="en-US" sz="2200" dirty="0">
              <a:solidFill>
                <a:srgbClr val="FF0000"/>
              </a:solidFill>
            </a:endParaRPr>
          </a:p>
          <a:p>
            <a:pPr marL="0">
              <a:spcBef>
                <a:spcPts val="1200"/>
              </a:spcBef>
              <a:buNone/>
            </a:pPr>
            <a:r>
              <a:rPr lang="en-US" sz="2200" dirty="0">
                <a:solidFill>
                  <a:srgbClr val="FF0000"/>
                </a:solidFill>
              </a:rPr>
              <a:t>How can analogs of (3) help if there are equally true analogs of (4)?</a:t>
            </a:r>
          </a:p>
          <a:p>
            <a:pPr marL="0">
              <a:spcBef>
                <a:spcPts val="900"/>
              </a:spcBef>
              <a:buNone/>
            </a:pPr>
            <a:r>
              <a:rPr lang="en-US" sz="2200" dirty="0"/>
              <a:t>       (3) ‘Snow is white’ is true if and only if snow is white.</a:t>
            </a:r>
          </a:p>
          <a:p>
            <a:pPr marL="0">
              <a:spcBef>
                <a:spcPts val="0"/>
              </a:spcBef>
              <a:buNone/>
            </a:pPr>
            <a:r>
              <a:rPr lang="en-US" sz="2200" dirty="0"/>
              <a:t>       (4) ‘Snow is white’ is true if and only if </a:t>
            </a:r>
            <a:r>
              <a:rPr lang="en-US" sz="2000" i="1" dirty="0" err="1"/>
              <a:t>e</a:t>
            </a:r>
            <a:r>
              <a:rPr lang="en-US" b="1" i="1" baseline="30000" dirty="0" err="1"/>
              <a:t>i</a:t>
            </a:r>
            <a:r>
              <a:rPr lang="en-US" baseline="30000" dirty="0"/>
              <a:t>𝝅 </a:t>
            </a:r>
            <a:r>
              <a:rPr lang="en-US" sz="2000" dirty="0"/>
              <a:t>+ 1 = 0</a:t>
            </a:r>
            <a:r>
              <a:rPr lang="en-US" sz="2200" dirty="0"/>
              <a:t>.</a:t>
            </a:r>
          </a:p>
          <a:p>
            <a:pPr marL="0">
              <a:spcBef>
                <a:spcPts val="0"/>
              </a:spcBef>
              <a:buNone/>
            </a:pPr>
            <a:endParaRPr lang="en-US" sz="2200" dirty="0">
              <a:solidFill>
                <a:srgbClr val="FF0000"/>
              </a:solidFill>
            </a:endParaRPr>
          </a:p>
          <a:p>
            <a:pPr marL="0">
              <a:spcBef>
                <a:spcPts val="0"/>
              </a:spcBef>
              <a:buNone/>
            </a:pPr>
            <a:r>
              <a:rPr lang="en-US" sz="2200" dirty="0">
                <a:solidFill>
                  <a:srgbClr val="FF0000"/>
                </a:solidFill>
              </a:rPr>
              <a:t>	Truth is </a:t>
            </a:r>
            <a:r>
              <a:rPr lang="en-US" sz="2200" i="1" u="sng" dirty="0">
                <a:solidFill>
                  <a:srgbClr val="FF0000"/>
                </a:solidFill>
              </a:rPr>
              <a:t>representation-neutral</a:t>
            </a:r>
            <a:r>
              <a:rPr lang="en-US" sz="2200" dirty="0">
                <a:solidFill>
                  <a:srgbClr val="FF0000"/>
                </a:solidFill>
              </a:rPr>
              <a:t> in ways that meaning </a:t>
            </a:r>
            <a:r>
              <a:rPr lang="en-US" sz="2200" i="1" u="sng" dirty="0">
                <a:solidFill>
                  <a:srgbClr val="FF0000"/>
                </a:solidFill>
              </a:rPr>
              <a:t>isn’t</a:t>
            </a:r>
            <a:r>
              <a:rPr lang="en-US" sz="2200" dirty="0">
                <a:solidFill>
                  <a:srgbClr val="FF0000"/>
                </a:solidFill>
              </a:rPr>
              <a:t>.</a:t>
            </a:r>
          </a:p>
        </p:txBody>
      </p:sp>
      <p:pic>
        <p:nvPicPr>
          <p:cNvPr id="5" name="Picture 4">
            <a:extLst>
              <a:ext uri="{FF2B5EF4-FFF2-40B4-BE49-F238E27FC236}">
                <a16:creationId xmlns:a16="http://schemas.microsoft.com/office/drawing/2014/main" id="{FF2E7508-7F19-FA49-94C3-F5349E21C6FD}"/>
              </a:ext>
            </a:extLst>
          </p:cNvPr>
          <p:cNvPicPr>
            <a:picLocks noChangeAspect="1"/>
          </p:cNvPicPr>
          <p:nvPr/>
        </p:nvPicPr>
        <p:blipFill>
          <a:blip r:embed="rId2"/>
          <a:stretch>
            <a:fillRect/>
          </a:stretch>
        </p:blipFill>
        <p:spPr>
          <a:xfrm>
            <a:off x="8394534" y="1259147"/>
            <a:ext cx="749466" cy="1285270"/>
          </a:xfrm>
          <a:prstGeom prst="rect">
            <a:avLst/>
          </a:prstGeom>
        </p:spPr>
      </p:pic>
      <p:pic>
        <p:nvPicPr>
          <p:cNvPr id="7" name="Picture 6">
            <a:extLst>
              <a:ext uri="{FF2B5EF4-FFF2-40B4-BE49-F238E27FC236}">
                <a16:creationId xmlns:a16="http://schemas.microsoft.com/office/drawing/2014/main" id="{35759D55-8E18-B045-8454-EB80856772CA}"/>
              </a:ext>
            </a:extLst>
          </p:cNvPr>
          <p:cNvPicPr>
            <a:picLocks noChangeAspect="1"/>
          </p:cNvPicPr>
          <p:nvPr/>
        </p:nvPicPr>
        <p:blipFill>
          <a:blip r:embed="rId3"/>
          <a:stretch>
            <a:fillRect/>
          </a:stretch>
        </p:blipFill>
        <p:spPr>
          <a:xfrm>
            <a:off x="8336058" y="3720893"/>
            <a:ext cx="679949" cy="1016775"/>
          </a:xfrm>
          <a:prstGeom prst="rect">
            <a:avLst/>
          </a:prstGeom>
        </p:spPr>
      </p:pic>
      <p:sp>
        <p:nvSpPr>
          <p:cNvPr id="9" name="TextBox 8">
            <a:extLst>
              <a:ext uri="{FF2B5EF4-FFF2-40B4-BE49-F238E27FC236}">
                <a16:creationId xmlns:a16="http://schemas.microsoft.com/office/drawing/2014/main" id="{83BE4E44-F453-7847-8139-C993C935E797}"/>
              </a:ext>
            </a:extLst>
          </p:cNvPr>
          <p:cNvSpPr txBox="1"/>
          <p:nvPr/>
        </p:nvSpPr>
        <p:spPr>
          <a:xfrm>
            <a:off x="8129064" y="5099285"/>
            <a:ext cx="691417" cy="1077218"/>
          </a:xfrm>
          <a:prstGeom prst="rect">
            <a:avLst/>
          </a:prstGeom>
          <a:noFill/>
        </p:spPr>
        <p:txBody>
          <a:bodyPr wrap="square" rtlCol="0">
            <a:spAutoFit/>
          </a:bodyPr>
          <a:lstStyle/>
          <a:p>
            <a:r>
              <a:rPr lang="en-US" sz="6400" dirty="0"/>
              <a:t>😐</a:t>
            </a:r>
            <a:endParaRPr lang="en-US" dirty="0"/>
          </a:p>
        </p:txBody>
      </p:sp>
      <p:sp>
        <p:nvSpPr>
          <p:cNvPr id="2" name="TextBox 1">
            <a:extLst>
              <a:ext uri="{FF2B5EF4-FFF2-40B4-BE49-F238E27FC236}">
                <a16:creationId xmlns:a16="http://schemas.microsoft.com/office/drawing/2014/main" id="{9D1515DD-ED07-044E-9939-2536F496FF58}"/>
              </a:ext>
            </a:extLst>
          </p:cNvPr>
          <p:cNvSpPr txBox="1"/>
          <p:nvPr/>
        </p:nvSpPr>
        <p:spPr>
          <a:xfrm>
            <a:off x="8217668" y="6037454"/>
            <a:ext cx="916727" cy="769441"/>
          </a:xfrm>
          <a:prstGeom prst="rect">
            <a:avLst/>
          </a:prstGeom>
          <a:noFill/>
        </p:spPr>
        <p:txBody>
          <a:bodyPr wrap="square" rtlCol="0">
            <a:spAutoFit/>
          </a:bodyPr>
          <a:lstStyle/>
          <a:p>
            <a:r>
              <a:rPr lang="en-US" sz="2200" dirty="0"/>
              <a:t> John </a:t>
            </a:r>
          </a:p>
          <a:p>
            <a:r>
              <a:rPr lang="en-US" sz="2200" dirty="0"/>
              <a:t>Foster</a:t>
            </a:r>
          </a:p>
        </p:txBody>
      </p:sp>
    </p:spTree>
    <p:extLst>
      <p:ext uri="{BB962C8B-B14F-4D97-AF65-F5344CB8AC3E}">
        <p14:creationId xmlns:p14="http://schemas.microsoft.com/office/powerpoint/2010/main" val="210757157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9614-AB6F-6746-A659-D662DA150DDC}"/>
              </a:ext>
            </a:extLst>
          </p:cNvPr>
          <p:cNvSpPr>
            <a:spLocks noGrp="1"/>
          </p:cNvSpPr>
          <p:nvPr>
            <p:ph idx="1"/>
          </p:nvPr>
        </p:nvSpPr>
        <p:spPr>
          <a:xfrm>
            <a:off x="457199" y="1043954"/>
            <a:ext cx="8594204" cy="5455997"/>
          </a:xfrm>
        </p:spPr>
        <p:txBody>
          <a:bodyPr>
            <a:noAutofit/>
          </a:bodyPr>
          <a:lstStyle/>
          <a:p>
            <a:pPr marL="0">
              <a:spcBef>
                <a:spcPts val="0"/>
              </a:spcBef>
              <a:buNone/>
            </a:pPr>
            <a:r>
              <a:rPr lang="en-US" sz="2100" i="1" u="sng" dirty="0"/>
              <a:t>if</a:t>
            </a:r>
            <a:r>
              <a:rPr lang="en-US" sz="2100" dirty="0"/>
              <a:t> a Slang sentence </a:t>
            </a:r>
            <a:r>
              <a:rPr lang="en-US" sz="2100" i="1" dirty="0"/>
              <a:t>S</a:t>
            </a:r>
            <a:r>
              <a:rPr lang="en-US" sz="2100" dirty="0"/>
              <a:t> has the truth-theoretic property ascribed </a:t>
            </a:r>
          </a:p>
          <a:p>
            <a:pPr marL="0">
              <a:spcBef>
                <a:spcPts val="0"/>
              </a:spcBef>
              <a:buNone/>
            </a:pPr>
            <a:r>
              <a:rPr lang="en-US" sz="2100" dirty="0"/>
              <a:t>	by a </a:t>
            </a:r>
            <a:r>
              <a:rPr lang="en-US" sz="2100" dirty="0" err="1"/>
              <a:t>Davidsonian</a:t>
            </a:r>
            <a:r>
              <a:rPr lang="en-US" sz="2100" dirty="0"/>
              <a:t> “T-sentence,” </a:t>
            </a:r>
            <a:r>
              <a:rPr lang="en-US" sz="2100" i="1" u="sng" dirty="0"/>
              <a:t>then given some truths</a:t>
            </a:r>
            <a:r>
              <a:rPr lang="en-US" sz="2100" dirty="0"/>
              <a:t>,</a:t>
            </a:r>
          </a:p>
          <a:p>
            <a:pPr marL="0">
              <a:spcBef>
                <a:spcPts val="0"/>
              </a:spcBef>
              <a:buNone/>
            </a:pPr>
            <a:r>
              <a:rPr lang="en-US" sz="2100" dirty="0"/>
              <a:t>		</a:t>
            </a:r>
            <a:r>
              <a:rPr lang="en-US" sz="2100" i="1" dirty="0"/>
              <a:t>S</a:t>
            </a:r>
            <a:r>
              <a:rPr lang="en-US" sz="2100" dirty="0"/>
              <a:t> has the truth-theoretic properties ascribed by </a:t>
            </a:r>
            <a:r>
              <a:rPr lang="en-US" sz="2100" i="1" u="sng" dirty="0"/>
              <a:t>other</a:t>
            </a:r>
            <a:r>
              <a:rPr lang="en-US" sz="2100" dirty="0"/>
              <a:t> T-sentences</a:t>
            </a:r>
          </a:p>
          <a:p>
            <a:pPr marL="0">
              <a:spcBef>
                <a:spcPts val="1800"/>
              </a:spcBef>
              <a:buNone/>
            </a:pPr>
            <a:r>
              <a:rPr lang="en-US" sz="2100" dirty="0">
                <a:solidFill>
                  <a:srgbClr val="FF0000"/>
                </a:solidFill>
              </a:rPr>
              <a:t>In some cases, it seems that if </a:t>
            </a:r>
            <a:r>
              <a:rPr lang="en-US" sz="2100" i="1" dirty="0">
                <a:solidFill>
                  <a:srgbClr val="FF0000"/>
                </a:solidFill>
              </a:rPr>
              <a:t>S</a:t>
            </a:r>
            <a:r>
              <a:rPr lang="en-US" sz="2100" dirty="0">
                <a:solidFill>
                  <a:srgbClr val="FF0000"/>
                </a:solidFill>
              </a:rPr>
              <a:t> has the </a:t>
            </a:r>
            <a:r>
              <a:rPr lang="en-US" sz="2100" dirty="0" err="1">
                <a:solidFill>
                  <a:srgbClr val="FF0000"/>
                </a:solidFill>
              </a:rPr>
              <a:t>Davidsonian</a:t>
            </a:r>
            <a:r>
              <a:rPr lang="en-US" sz="2100" dirty="0">
                <a:solidFill>
                  <a:srgbClr val="FF0000"/>
                </a:solidFill>
              </a:rPr>
              <a:t> property ascribed to it,</a:t>
            </a:r>
          </a:p>
          <a:p>
            <a:pPr marL="0">
              <a:spcBef>
                <a:spcPts val="0"/>
              </a:spcBef>
              <a:buNone/>
            </a:pPr>
            <a:r>
              <a:rPr lang="en-US" sz="2100" dirty="0">
                <a:solidFill>
                  <a:srgbClr val="FF0000"/>
                </a:solidFill>
              </a:rPr>
              <a:t>then </a:t>
            </a:r>
            <a:r>
              <a:rPr lang="en-US" sz="2100" i="1" dirty="0">
                <a:solidFill>
                  <a:srgbClr val="FF0000"/>
                </a:solidFill>
              </a:rPr>
              <a:t>S</a:t>
            </a:r>
            <a:r>
              <a:rPr lang="en-US" sz="2100" dirty="0">
                <a:solidFill>
                  <a:srgbClr val="FF0000"/>
                </a:solidFill>
              </a:rPr>
              <a:t> has properties that are logically incompatible.</a:t>
            </a:r>
          </a:p>
          <a:p>
            <a:pPr marL="0">
              <a:spcBef>
                <a:spcPts val="900"/>
              </a:spcBef>
              <a:buNone/>
            </a:pPr>
            <a:r>
              <a:rPr lang="en-US" sz="2100" dirty="0"/>
              <a:t>        (1) The first numbered sentence is not true.</a:t>
            </a:r>
          </a:p>
          <a:p>
            <a:pPr marL="0">
              <a:spcBef>
                <a:spcPts val="1200"/>
              </a:spcBef>
              <a:buNone/>
            </a:pPr>
            <a:r>
              <a:rPr lang="en-US" sz="2100" dirty="0">
                <a:solidFill>
                  <a:srgbClr val="FF0000"/>
                </a:solidFill>
              </a:rPr>
              <a:t>Prima facie, a </a:t>
            </a:r>
            <a:r>
              <a:rPr lang="en-US" sz="2100" dirty="0" err="1">
                <a:solidFill>
                  <a:srgbClr val="FF0000"/>
                </a:solidFill>
              </a:rPr>
              <a:t>Davidsonian</a:t>
            </a:r>
            <a:r>
              <a:rPr lang="en-US" sz="2100" dirty="0">
                <a:solidFill>
                  <a:srgbClr val="FF0000"/>
                </a:solidFill>
              </a:rPr>
              <a:t> truth/meaning theory for English will imply (1a).</a:t>
            </a:r>
          </a:p>
          <a:p>
            <a:pPr marL="0">
              <a:spcBef>
                <a:spcPts val="1200"/>
              </a:spcBef>
              <a:buNone/>
            </a:pPr>
            <a:r>
              <a:rPr lang="en-US" sz="2100" dirty="0"/>
              <a:t>	 (1a) relative to any context C,</a:t>
            </a:r>
          </a:p>
          <a:p>
            <a:pPr marL="0">
              <a:spcBef>
                <a:spcPts val="0"/>
              </a:spcBef>
              <a:buNone/>
            </a:pPr>
            <a:r>
              <a:rPr lang="en-US" sz="2100" dirty="0"/>
              <a:t>		 True[(1)] ≡ ~True[the first numbered sentence in C]</a:t>
            </a:r>
          </a:p>
          <a:p>
            <a:pPr marL="0">
              <a:spcBef>
                <a:spcPts val="1200"/>
              </a:spcBef>
              <a:buNone/>
            </a:pPr>
            <a:r>
              <a:rPr lang="en-US" sz="2100" dirty="0"/>
              <a:t>	(1b) relative to the actual context C*, 	</a:t>
            </a:r>
          </a:p>
          <a:p>
            <a:pPr marL="0">
              <a:spcBef>
                <a:spcPts val="0"/>
              </a:spcBef>
              <a:buNone/>
            </a:pPr>
            <a:r>
              <a:rPr lang="en-US" sz="2100" dirty="0"/>
              <a:t>		 True[(1)] ≡ ~True[the first numbered sentence in C*]	    </a:t>
            </a:r>
            <a:r>
              <a:rPr lang="en-US" sz="2100" dirty="0">
                <a:solidFill>
                  <a:srgbClr val="264BFC"/>
                </a:solidFill>
              </a:rPr>
              <a:t>(1a)</a:t>
            </a:r>
          </a:p>
          <a:p>
            <a:pPr marL="0">
              <a:spcBef>
                <a:spcPts val="0"/>
              </a:spcBef>
              <a:buNone/>
            </a:pPr>
            <a:r>
              <a:rPr lang="en-US" sz="2100" dirty="0"/>
              <a:t>	         </a:t>
            </a:r>
            <a:r>
              <a:rPr lang="en-US" sz="2100" u="sng" dirty="0"/>
              <a:t>  	    (1) = first numbered sentence in C*              </a:t>
            </a:r>
            <a:r>
              <a:rPr lang="en-US" sz="2100" i="1" u="sng" dirty="0"/>
              <a:t>     </a:t>
            </a:r>
            <a:r>
              <a:rPr lang="en-US" sz="2100" i="1" dirty="0"/>
              <a:t>	    </a:t>
            </a:r>
            <a:r>
              <a:rPr lang="en-US" sz="2100" dirty="0">
                <a:solidFill>
                  <a:srgbClr val="264BFC"/>
                </a:solidFill>
              </a:rPr>
              <a:t>fact</a:t>
            </a:r>
          </a:p>
          <a:p>
            <a:pPr marL="0">
              <a:spcBef>
                <a:spcPts val="0"/>
              </a:spcBef>
              <a:buNone/>
            </a:pPr>
            <a:r>
              <a:rPr lang="en-US" sz="2100" dirty="0"/>
              <a:t>		 True[(1)] ≡ ~True[(1)]							</a:t>
            </a:r>
            <a:r>
              <a:rPr lang="en-US" sz="2100"/>
              <a:t>            </a:t>
            </a:r>
            <a:r>
              <a:rPr lang="en-US" sz="2100">
                <a:solidFill>
                  <a:srgbClr val="264BFC"/>
                </a:solidFill>
              </a:rPr>
              <a:t> ⊥</a:t>
            </a:r>
            <a:endParaRPr lang="en-US" sz="2100" dirty="0">
              <a:solidFill>
                <a:srgbClr val="264BFC"/>
              </a:solidFill>
            </a:endParaRPr>
          </a:p>
          <a:p>
            <a:pPr marL="0">
              <a:spcBef>
                <a:spcPts val="1800"/>
              </a:spcBef>
              <a:buNone/>
            </a:pPr>
            <a:r>
              <a:rPr lang="en-US" sz="2100" dirty="0">
                <a:solidFill>
                  <a:srgbClr val="FF0000"/>
                </a:solidFill>
              </a:rPr>
              <a:t>That’s not a </a:t>
            </a:r>
            <a:r>
              <a:rPr lang="en-US" sz="2100" i="1" u="sng" dirty="0">
                <a:solidFill>
                  <a:srgbClr val="FF0000"/>
                </a:solidFill>
              </a:rPr>
              <a:t>paradox</a:t>
            </a:r>
            <a:r>
              <a:rPr lang="en-US" sz="2100" dirty="0">
                <a:solidFill>
                  <a:srgbClr val="FF0000"/>
                </a:solidFill>
              </a:rPr>
              <a:t>. It’s an argument that (1a) is false.</a:t>
            </a:r>
          </a:p>
        </p:txBody>
      </p:sp>
      <p:sp>
        <p:nvSpPr>
          <p:cNvPr id="6" name="Rectangle 2">
            <a:extLst>
              <a:ext uri="{FF2B5EF4-FFF2-40B4-BE49-F238E27FC236}">
                <a16:creationId xmlns:a16="http://schemas.microsoft.com/office/drawing/2014/main" id="{28AAD806-5AA7-6D45-A492-243F7FE783DD}"/>
              </a:ext>
            </a:extLst>
          </p:cNvPr>
          <p:cNvSpPr>
            <a:spLocks noGrp="1" noChangeArrowheads="1"/>
          </p:cNvSpPr>
          <p:nvPr>
            <p:ph type="title"/>
          </p:nvPr>
        </p:nvSpPr>
        <p:spPr>
          <a:xfrm>
            <a:off x="457200" y="88136"/>
            <a:ext cx="8229600" cy="955819"/>
          </a:xfrm>
        </p:spPr>
        <p:txBody>
          <a:bodyPr>
            <a:normAutofit/>
          </a:bodyPr>
          <a:lstStyle/>
          <a:p>
            <a:r>
              <a:rPr lang="en-US" sz="3200" dirty="0">
                <a:solidFill>
                  <a:srgbClr val="FF0000"/>
                </a:solidFill>
              </a:rPr>
              <a:t>Two Sides of a Major Problem</a:t>
            </a:r>
          </a:p>
        </p:txBody>
      </p:sp>
    </p:spTree>
    <p:extLst>
      <p:ext uri="{BB962C8B-B14F-4D97-AF65-F5344CB8AC3E}">
        <p14:creationId xmlns:p14="http://schemas.microsoft.com/office/powerpoint/2010/main" val="183411747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9614-AB6F-6746-A659-D662DA150DDC}"/>
              </a:ext>
            </a:extLst>
          </p:cNvPr>
          <p:cNvSpPr>
            <a:spLocks noGrp="1"/>
          </p:cNvSpPr>
          <p:nvPr>
            <p:ph idx="1"/>
          </p:nvPr>
        </p:nvSpPr>
        <p:spPr>
          <a:xfrm>
            <a:off x="457199" y="1043954"/>
            <a:ext cx="8594204" cy="5455997"/>
          </a:xfrm>
        </p:spPr>
        <p:txBody>
          <a:bodyPr>
            <a:noAutofit/>
          </a:bodyPr>
          <a:lstStyle/>
          <a:p>
            <a:pPr marL="0">
              <a:spcBef>
                <a:spcPts val="0"/>
              </a:spcBef>
              <a:buNone/>
            </a:pPr>
            <a:r>
              <a:rPr lang="en-US" sz="2100" i="1" u="sng" dirty="0"/>
              <a:t>if</a:t>
            </a:r>
            <a:r>
              <a:rPr lang="en-US" sz="2100" dirty="0"/>
              <a:t> a Slang sentence </a:t>
            </a:r>
            <a:r>
              <a:rPr lang="en-US" sz="2100" i="1" dirty="0"/>
              <a:t>S</a:t>
            </a:r>
            <a:r>
              <a:rPr lang="en-US" sz="2100" dirty="0"/>
              <a:t> has the truth-theoretic property ascribed </a:t>
            </a:r>
          </a:p>
          <a:p>
            <a:pPr marL="0">
              <a:spcBef>
                <a:spcPts val="0"/>
              </a:spcBef>
              <a:buNone/>
            </a:pPr>
            <a:r>
              <a:rPr lang="en-US" sz="2100" dirty="0"/>
              <a:t>	by a </a:t>
            </a:r>
            <a:r>
              <a:rPr lang="en-US" sz="2100" dirty="0" err="1"/>
              <a:t>Davidsonian</a:t>
            </a:r>
            <a:r>
              <a:rPr lang="en-US" sz="2100" dirty="0"/>
              <a:t> “T-sentence,” </a:t>
            </a:r>
            <a:r>
              <a:rPr lang="en-US" sz="2100" i="1" u="sng" dirty="0"/>
              <a:t>then given some truths</a:t>
            </a:r>
            <a:r>
              <a:rPr lang="en-US" sz="2100" dirty="0"/>
              <a:t>,</a:t>
            </a:r>
          </a:p>
          <a:p>
            <a:pPr marL="0">
              <a:spcBef>
                <a:spcPts val="0"/>
              </a:spcBef>
              <a:buNone/>
            </a:pPr>
            <a:r>
              <a:rPr lang="en-US" sz="2100" dirty="0"/>
              <a:t>		</a:t>
            </a:r>
            <a:r>
              <a:rPr lang="en-US" sz="2100" i="1" dirty="0"/>
              <a:t>S</a:t>
            </a:r>
            <a:r>
              <a:rPr lang="en-US" sz="2100" dirty="0"/>
              <a:t> has the truth-theoretic properties ascribed by </a:t>
            </a:r>
            <a:r>
              <a:rPr lang="en-US" sz="2100" i="1" u="sng" dirty="0"/>
              <a:t>other</a:t>
            </a:r>
            <a:r>
              <a:rPr lang="en-US" sz="2100" dirty="0"/>
              <a:t> T-sentences</a:t>
            </a:r>
          </a:p>
          <a:p>
            <a:pPr marL="0">
              <a:spcBef>
                <a:spcPts val="1800"/>
              </a:spcBef>
              <a:buNone/>
            </a:pPr>
            <a:r>
              <a:rPr lang="en-US" sz="2100" dirty="0">
                <a:solidFill>
                  <a:srgbClr val="FF0000"/>
                </a:solidFill>
              </a:rPr>
              <a:t>In some cases, it seems that if </a:t>
            </a:r>
            <a:r>
              <a:rPr lang="en-US" sz="2100" i="1" dirty="0">
                <a:solidFill>
                  <a:srgbClr val="FF0000"/>
                </a:solidFill>
              </a:rPr>
              <a:t>S</a:t>
            </a:r>
            <a:r>
              <a:rPr lang="en-US" sz="2100" dirty="0">
                <a:solidFill>
                  <a:srgbClr val="FF0000"/>
                </a:solidFill>
              </a:rPr>
              <a:t> has the </a:t>
            </a:r>
            <a:r>
              <a:rPr lang="en-US" sz="2100" dirty="0" err="1">
                <a:solidFill>
                  <a:srgbClr val="FF0000"/>
                </a:solidFill>
              </a:rPr>
              <a:t>Davidsonian</a:t>
            </a:r>
            <a:r>
              <a:rPr lang="en-US" sz="2100" dirty="0">
                <a:solidFill>
                  <a:srgbClr val="FF0000"/>
                </a:solidFill>
              </a:rPr>
              <a:t> property ascribed to it,</a:t>
            </a:r>
          </a:p>
          <a:p>
            <a:pPr marL="0">
              <a:spcBef>
                <a:spcPts val="0"/>
              </a:spcBef>
              <a:buNone/>
            </a:pPr>
            <a:r>
              <a:rPr lang="en-US" sz="2100" dirty="0">
                <a:solidFill>
                  <a:srgbClr val="FF0000"/>
                </a:solidFill>
              </a:rPr>
              <a:t>then </a:t>
            </a:r>
            <a:r>
              <a:rPr lang="en-US" sz="2100" i="1" dirty="0">
                <a:solidFill>
                  <a:srgbClr val="FF0000"/>
                </a:solidFill>
              </a:rPr>
              <a:t>S</a:t>
            </a:r>
            <a:r>
              <a:rPr lang="en-US" sz="2100" dirty="0">
                <a:solidFill>
                  <a:srgbClr val="FF0000"/>
                </a:solidFill>
              </a:rPr>
              <a:t> has properties that are logically incompatible.</a:t>
            </a:r>
          </a:p>
          <a:p>
            <a:pPr marL="0">
              <a:spcBef>
                <a:spcPts val="900"/>
              </a:spcBef>
              <a:buNone/>
            </a:pPr>
            <a:r>
              <a:rPr lang="en-US" sz="2100" dirty="0"/>
              <a:t>        (1) The first numbered sentence is not true.</a:t>
            </a:r>
            <a:endParaRPr lang="en-US" sz="2100" dirty="0">
              <a:solidFill>
                <a:srgbClr val="FF0000"/>
              </a:solidFill>
            </a:endParaRPr>
          </a:p>
          <a:p>
            <a:pPr marL="0">
              <a:spcBef>
                <a:spcPts val="1800"/>
              </a:spcBef>
              <a:buNone/>
            </a:pPr>
            <a:r>
              <a:rPr lang="en-US" sz="2100" dirty="0">
                <a:solidFill>
                  <a:srgbClr val="FF0000"/>
                </a:solidFill>
              </a:rPr>
              <a:t>For any truth theory that initially looks plausible as a theory of meaning, many equally true truth theories are implausible as theories of meaning. </a:t>
            </a:r>
          </a:p>
          <a:p>
            <a:pPr marL="0">
              <a:spcBef>
                <a:spcPts val="900"/>
              </a:spcBef>
              <a:buNone/>
            </a:pPr>
            <a:r>
              <a:rPr lang="en-US" sz="2100" dirty="0"/>
              <a:t>        (3)   ‘Snow is white’ is true if and only if snow is white.       </a:t>
            </a:r>
            <a:r>
              <a:rPr lang="en-US" sz="2100" dirty="0">
                <a:solidFill>
                  <a:srgbClr val="264BFC"/>
                </a:solidFill>
              </a:rPr>
              <a:t>  T-sentence</a:t>
            </a:r>
          </a:p>
          <a:p>
            <a:pPr marL="0">
              <a:spcBef>
                <a:spcPts val="300"/>
              </a:spcBef>
              <a:spcAft>
                <a:spcPts val="300"/>
              </a:spcAft>
              <a:buNone/>
            </a:pPr>
            <a:r>
              <a:rPr lang="en-US" sz="2100" dirty="0"/>
              <a:t>	(F)    </a:t>
            </a:r>
            <a:r>
              <a:rPr lang="en-US" sz="2100" u="sng" dirty="0"/>
              <a:t>Snow is white if and only if </a:t>
            </a:r>
            <a:r>
              <a:rPr lang="en-US" sz="2000" i="1" u="sng" dirty="0" err="1"/>
              <a:t>e</a:t>
            </a:r>
            <a:r>
              <a:rPr lang="en-US" b="1" i="1" u="sng" baseline="30000" dirty="0" err="1"/>
              <a:t>i</a:t>
            </a:r>
            <a:r>
              <a:rPr lang="en-US" u="sng" baseline="30000" dirty="0"/>
              <a:t>𝝅 </a:t>
            </a:r>
            <a:r>
              <a:rPr lang="en-US" sz="2000" u="sng" dirty="0"/>
              <a:t>+ 1 = 0</a:t>
            </a:r>
            <a:r>
              <a:rPr lang="en-US" sz="2100" u="sng" dirty="0"/>
              <a:t>.	            </a:t>
            </a:r>
            <a:r>
              <a:rPr lang="en-US" sz="2100" dirty="0"/>
              <a:t>    </a:t>
            </a:r>
            <a:r>
              <a:rPr lang="en-US" sz="2100" dirty="0">
                <a:solidFill>
                  <a:srgbClr val="264BFC"/>
                </a:solidFill>
              </a:rPr>
              <a:t> T if snow is white</a:t>
            </a:r>
          </a:p>
          <a:p>
            <a:pPr marL="0">
              <a:spcBef>
                <a:spcPts val="0"/>
              </a:spcBef>
              <a:buNone/>
            </a:pPr>
            <a:r>
              <a:rPr lang="en-US" sz="2100" dirty="0"/>
              <a:t>        (4)   ‘Snow is white’ is true if and only if </a:t>
            </a:r>
            <a:r>
              <a:rPr lang="en-US" sz="2000" i="1" dirty="0" err="1"/>
              <a:t>e</a:t>
            </a:r>
            <a:r>
              <a:rPr lang="en-US" b="1" i="1" baseline="30000" dirty="0" err="1"/>
              <a:t>i</a:t>
            </a:r>
            <a:r>
              <a:rPr lang="en-US" baseline="30000" dirty="0"/>
              <a:t>𝝅 </a:t>
            </a:r>
            <a:r>
              <a:rPr lang="en-US" sz="2000" dirty="0"/>
              <a:t>+ 1 = 0</a:t>
            </a:r>
            <a:r>
              <a:rPr lang="en-US" sz="2100" dirty="0"/>
              <a:t>.		       </a:t>
            </a:r>
            <a:r>
              <a:rPr lang="en-US" sz="2100" dirty="0">
                <a:solidFill>
                  <a:srgbClr val="264BFC"/>
                </a:solidFill>
              </a:rPr>
              <a:t>as true as (3)</a:t>
            </a:r>
          </a:p>
          <a:p>
            <a:pPr marL="0">
              <a:spcBef>
                <a:spcPts val="2400"/>
              </a:spcBef>
              <a:buNone/>
            </a:pPr>
            <a:r>
              <a:rPr lang="en-US" sz="2100" dirty="0" err="1">
                <a:solidFill>
                  <a:srgbClr val="FF0000"/>
                </a:solidFill>
              </a:rPr>
              <a:t>Davidsonians</a:t>
            </a:r>
            <a:r>
              <a:rPr lang="en-US" sz="2100" dirty="0">
                <a:solidFill>
                  <a:srgbClr val="FF0000"/>
                </a:solidFill>
              </a:rPr>
              <a:t> need to say how a truth theory “of the right sort”</a:t>
            </a:r>
          </a:p>
          <a:p>
            <a:pPr marL="0">
              <a:spcBef>
                <a:spcPts val="0"/>
              </a:spcBef>
              <a:buNone/>
            </a:pPr>
            <a:r>
              <a:rPr lang="en-US" sz="2100" dirty="0">
                <a:solidFill>
                  <a:srgbClr val="FF0000"/>
                </a:solidFill>
              </a:rPr>
              <a:t>	could ever be the core of a good theory of meaning</a:t>
            </a:r>
            <a:r>
              <a:rPr lang="en-US" sz="2100" i="1" dirty="0">
                <a:solidFill>
                  <a:srgbClr val="FF0000"/>
                </a:solidFill>
              </a:rPr>
              <a:t> </a:t>
            </a:r>
            <a:r>
              <a:rPr lang="en-US" sz="2100" dirty="0">
                <a:solidFill>
                  <a:srgbClr val="FF0000"/>
                </a:solidFill>
              </a:rPr>
              <a:t>for a Slang.</a:t>
            </a:r>
          </a:p>
        </p:txBody>
      </p:sp>
      <p:sp>
        <p:nvSpPr>
          <p:cNvPr id="6" name="Rectangle 2">
            <a:extLst>
              <a:ext uri="{FF2B5EF4-FFF2-40B4-BE49-F238E27FC236}">
                <a16:creationId xmlns:a16="http://schemas.microsoft.com/office/drawing/2014/main" id="{28AAD806-5AA7-6D45-A492-243F7FE783DD}"/>
              </a:ext>
            </a:extLst>
          </p:cNvPr>
          <p:cNvSpPr>
            <a:spLocks noGrp="1" noChangeArrowheads="1"/>
          </p:cNvSpPr>
          <p:nvPr>
            <p:ph type="title"/>
          </p:nvPr>
        </p:nvSpPr>
        <p:spPr>
          <a:xfrm>
            <a:off x="457200" y="88136"/>
            <a:ext cx="8229600" cy="955819"/>
          </a:xfrm>
        </p:spPr>
        <p:txBody>
          <a:bodyPr>
            <a:normAutofit/>
          </a:bodyPr>
          <a:lstStyle/>
          <a:p>
            <a:r>
              <a:rPr lang="en-US" sz="3200" dirty="0">
                <a:solidFill>
                  <a:srgbClr val="FF0000"/>
                </a:solidFill>
              </a:rPr>
              <a:t>Two Sides of a Major Problem</a:t>
            </a:r>
          </a:p>
        </p:txBody>
      </p:sp>
    </p:spTree>
    <p:extLst>
      <p:ext uri="{BB962C8B-B14F-4D97-AF65-F5344CB8AC3E}">
        <p14:creationId xmlns:p14="http://schemas.microsoft.com/office/powerpoint/2010/main" val="389101929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EFE0-8BB1-524D-8FFB-971E3C849C74}"/>
              </a:ext>
            </a:extLst>
          </p:cNvPr>
          <p:cNvSpPr>
            <a:spLocks noGrp="1"/>
          </p:cNvSpPr>
          <p:nvPr>
            <p:ph type="title"/>
          </p:nvPr>
        </p:nvSpPr>
        <p:spPr>
          <a:xfrm>
            <a:off x="457200" y="0"/>
            <a:ext cx="8229600" cy="1143000"/>
          </a:xfrm>
        </p:spPr>
        <p:txBody>
          <a:bodyPr>
            <a:normAutofit/>
          </a:bodyPr>
          <a:lstStyle/>
          <a:p>
            <a:r>
              <a:rPr lang="en-US" sz="3200" dirty="0"/>
              <a:t>Rest of the Talk</a:t>
            </a:r>
          </a:p>
        </p:txBody>
      </p:sp>
      <p:sp>
        <p:nvSpPr>
          <p:cNvPr id="3" name="Content Placeholder 2">
            <a:extLst>
              <a:ext uri="{FF2B5EF4-FFF2-40B4-BE49-F238E27FC236}">
                <a16:creationId xmlns:a16="http://schemas.microsoft.com/office/drawing/2014/main" id="{2B7B1E96-6F11-B545-97E3-D49DDFD7FD9D}"/>
              </a:ext>
            </a:extLst>
          </p:cNvPr>
          <p:cNvSpPr>
            <a:spLocks noGrp="1"/>
          </p:cNvSpPr>
          <p:nvPr>
            <p:ph idx="1"/>
          </p:nvPr>
        </p:nvSpPr>
        <p:spPr>
          <a:xfrm>
            <a:off x="457200" y="1066800"/>
            <a:ext cx="8408504" cy="5652052"/>
          </a:xfrm>
        </p:spPr>
        <p:txBody>
          <a:bodyPr>
            <a:normAutofit fontScale="92500"/>
          </a:bodyPr>
          <a:lstStyle/>
          <a:p>
            <a:r>
              <a:rPr lang="en-US" dirty="0"/>
              <a:t>Foster’s Problem</a:t>
            </a:r>
          </a:p>
          <a:p>
            <a:pPr lvl="1"/>
            <a:r>
              <a:rPr lang="en-US" sz="2400" dirty="0"/>
              <a:t>Standard Replies: </a:t>
            </a:r>
            <a:r>
              <a:rPr lang="en-US" sz="2400" dirty="0">
                <a:solidFill>
                  <a:srgbClr val="FF0000"/>
                </a:solidFill>
              </a:rPr>
              <a:t>Spare Axioms and Canonical Derivations</a:t>
            </a:r>
          </a:p>
          <a:p>
            <a:pPr lvl="1"/>
            <a:r>
              <a:rPr lang="en-US" sz="2400" dirty="0"/>
              <a:t>Retort: what’s the role of </a:t>
            </a:r>
            <a:r>
              <a:rPr lang="en-US" sz="2400" i="1" u="sng" dirty="0"/>
              <a:t>truth</a:t>
            </a:r>
            <a:r>
              <a:rPr lang="en-US" sz="2400" dirty="0"/>
              <a:t> in a theory of </a:t>
            </a:r>
            <a:r>
              <a:rPr lang="en-US" sz="2400" i="1" u="sng" dirty="0"/>
              <a:t>meaning</a:t>
            </a:r>
            <a:r>
              <a:rPr lang="en-US" sz="2400" dirty="0"/>
              <a:t>?</a:t>
            </a:r>
          </a:p>
          <a:p>
            <a:pPr>
              <a:spcBef>
                <a:spcPts val="2400"/>
              </a:spcBef>
            </a:pPr>
            <a:r>
              <a:rPr lang="en-US" dirty="0"/>
              <a:t>Liar Sentences</a:t>
            </a:r>
          </a:p>
          <a:p>
            <a:pPr lvl="1"/>
            <a:r>
              <a:rPr lang="en-US" sz="2400" dirty="0"/>
              <a:t>Standard Replies: </a:t>
            </a:r>
            <a:r>
              <a:rPr lang="en-US" sz="2400" dirty="0">
                <a:solidFill>
                  <a:srgbClr val="FF0000"/>
                </a:solidFill>
              </a:rPr>
              <a:t>Sophisticated Axioms and Clever Rules</a:t>
            </a:r>
          </a:p>
          <a:p>
            <a:pPr lvl="1"/>
            <a:r>
              <a:rPr lang="en-US" sz="2400" dirty="0"/>
              <a:t>Retorts: Spare </a:t>
            </a:r>
            <a:r>
              <a:rPr lang="en-US" sz="2400" i="1" dirty="0"/>
              <a:t>and </a:t>
            </a:r>
            <a:r>
              <a:rPr lang="en-US" sz="2400" dirty="0"/>
              <a:t>Sophisticated? Canonical </a:t>
            </a:r>
            <a:r>
              <a:rPr lang="en-US" sz="2400" i="1" dirty="0"/>
              <a:t>and</a:t>
            </a:r>
            <a:r>
              <a:rPr lang="en-US" sz="2400" dirty="0"/>
              <a:t> Clever?</a:t>
            </a:r>
          </a:p>
          <a:p>
            <a:pPr marL="457200" lvl="1" indent="0">
              <a:buNone/>
            </a:pPr>
            <a:r>
              <a:rPr lang="en-US" sz="2400" dirty="0"/>
              <a:t>        Also, what’s the role of </a:t>
            </a:r>
            <a:r>
              <a:rPr lang="en-US" sz="2400" i="1" u="sng" dirty="0"/>
              <a:t>truth</a:t>
            </a:r>
            <a:r>
              <a:rPr lang="en-US" sz="2400" dirty="0"/>
              <a:t> in a theory of </a:t>
            </a:r>
            <a:r>
              <a:rPr lang="en-US" sz="2400" i="1" u="sng" dirty="0"/>
              <a:t>meaning</a:t>
            </a:r>
            <a:r>
              <a:rPr lang="en-US" sz="2400" dirty="0"/>
              <a:t>?</a:t>
            </a:r>
          </a:p>
          <a:p>
            <a:pPr>
              <a:lnSpc>
                <a:spcPct val="110000"/>
              </a:lnSpc>
              <a:spcBef>
                <a:spcPts val="3000"/>
              </a:spcBef>
            </a:pPr>
            <a:r>
              <a:rPr lang="en-US" dirty="0"/>
              <a:t>It’s hard to see how a plausible hypothesis about how expressions are truth-theoretically </a:t>
            </a:r>
            <a:r>
              <a:rPr lang="en-US" i="1" u="sng" dirty="0"/>
              <a:t>related to the world</a:t>
            </a:r>
            <a:r>
              <a:rPr lang="en-US" dirty="0"/>
              <a:t> could do double-duty as a plausible hypothesis about how expressions are </a:t>
            </a:r>
            <a:r>
              <a:rPr lang="en-US" i="1" u="sng" dirty="0"/>
              <a:t>understood</a:t>
            </a:r>
            <a:r>
              <a:rPr lang="en-US" dirty="0"/>
              <a:t>.</a:t>
            </a:r>
          </a:p>
          <a:p>
            <a:pPr>
              <a:lnSpc>
                <a:spcPct val="110000"/>
              </a:lnSpc>
              <a:spcBef>
                <a:spcPts val="3000"/>
              </a:spcBef>
            </a:pPr>
            <a:r>
              <a:rPr lang="en-US" dirty="0">
                <a:solidFill>
                  <a:srgbClr val="264BFC"/>
                </a:solidFill>
              </a:rPr>
              <a:t>Truth is </a:t>
            </a:r>
            <a:r>
              <a:rPr lang="en-US" i="1" u="sng" dirty="0">
                <a:solidFill>
                  <a:srgbClr val="264BFC"/>
                </a:solidFill>
              </a:rPr>
              <a:t>representation-neutral</a:t>
            </a:r>
            <a:r>
              <a:rPr lang="en-US" dirty="0">
                <a:solidFill>
                  <a:srgbClr val="264BFC"/>
                </a:solidFill>
              </a:rPr>
              <a:t> in ways that meaning </a:t>
            </a:r>
            <a:r>
              <a:rPr lang="en-US" i="1" u="sng" dirty="0">
                <a:solidFill>
                  <a:srgbClr val="264BFC"/>
                </a:solidFill>
              </a:rPr>
              <a:t>isn’t</a:t>
            </a:r>
            <a:r>
              <a:rPr lang="en-US" dirty="0">
                <a:solidFill>
                  <a:srgbClr val="264BFC"/>
                </a:solidFill>
              </a:rPr>
              <a:t>. </a:t>
            </a:r>
          </a:p>
          <a:p>
            <a:pPr marL="0" indent="0">
              <a:lnSpc>
                <a:spcPct val="110000"/>
              </a:lnSpc>
              <a:spcBef>
                <a:spcPts val="0"/>
              </a:spcBef>
              <a:buNone/>
            </a:pPr>
            <a:endParaRPr lang="en-US" dirty="0"/>
          </a:p>
        </p:txBody>
      </p:sp>
    </p:spTree>
    <p:extLst>
      <p:ext uri="{BB962C8B-B14F-4D97-AF65-F5344CB8AC3E}">
        <p14:creationId xmlns:p14="http://schemas.microsoft.com/office/powerpoint/2010/main" val="210391926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30428</TotalTime>
  <Words>2238</Words>
  <Application>Microsoft Macintosh PowerPoint</Application>
  <PresentationFormat>On-screen Show (4:3)</PresentationFormat>
  <Paragraphs>618</Paragraphs>
  <Slides>44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Helvetica</vt:lpstr>
      <vt:lpstr>Symbol</vt:lpstr>
      <vt:lpstr>Wingdings</vt:lpstr>
      <vt:lpstr>Wingdings 2</vt:lpstr>
      <vt:lpstr>Office Theme</vt:lpstr>
      <vt:lpstr>PowerPoint Presentation</vt:lpstr>
      <vt:lpstr>PowerPoint Presentation</vt:lpstr>
      <vt:lpstr>PowerPoint Presentation</vt:lpstr>
      <vt:lpstr>PowerPoint Presentation</vt:lpstr>
      <vt:lpstr>What is a Theory of Meaning for a Slang?</vt:lpstr>
      <vt:lpstr>PowerPoint Presentation</vt:lpstr>
      <vt:lpstr>Two Sides of a Major Problem</vt:lpstr>
      <vt:lpstr>Two Sides of a Major Problem</vt:lpstr>
      <vt:lpstr>Rest of the Talk</vt:lpstr>
      <vt:lpstr>Deriving T-sentences</vt:lpstr>
      <vt:lpstr>Deriving T-sentences</vt:lpstr>
      <vt:lpstr>Deriving Unwanted T-sentences</vt:lpstr>
      <vt:lpstr>Deriving Unwanted T-sentences</vt:lpstr>
      <vt:lpstr>Deriving Unwanted T-sentences</vt:lpstr>
      <vt:lpstr>Deriving Unwanted T-sentences</vt:lpstr>
      <vt:lpstr>Spare Axioms, Canonical Derivations</vt:lpstr>
      <vt:lpstr>Spare Axioms?</vt:lpstr>
      <vt:lpstr>Spare Axioms?</vt:lpstr>
      <vt:lpstr>“Sensy” Axioms, Canonical Derivations</vt:lpstr>
      <vt:lpstr>“Sensy” Axioms, “Sensy” Derivations</vt:lpstr>
      <vt:lpstr>Meanings as Instructions for How to Build Concepts</vt:lpstr>
      <vt:lpstr>Meanings as Instructions for How to Build Concepts</vt:lpstr>
      <vt:lpstr>Recall: Two Sides of a Major Problem</vt:lpstr>
      <vt:lpstr>Back to the First Side of a Major Problem</vt:lpstr>
      <vt:lpstr>Back to the First Side of a Major Problem</vt:lpstr>
      <vt:lpstr>Pervasive Liars</vt:lpstr>
      <vt:lpstr>Sophisticated Axioms and Clever Rules?</vt:lpstr>
      <vt:lpstr>Sophisticated Axioms and Clever Rules?</vt:lpstr>
      <vt:lpstr>Radical Reply 1 (time permitting): “Don’t Worry about Liars” a Truth Theory for a Fragment of a Slang can be good enough</vt:lpstr>
      <vt:lpstr>Radical Reply 2 (time permitting): “Don’t Worry about Liars” a false Truth Theory for a Slang can be good enough</vt:lpstr>
      <vt:lpstr>Once upon a time, the Very Bold Conjecture was  a very bold conjecture, as opposed to a dogmatic ground rule.</vt:lpstr>
      <vt:lpstr>Once upon a time, the Very Bold Conjecture was  a very bold conjecture, as opposed to a dogmatic ground rule. Advocates worried about extensionally equivalent theories; and at least some of them worried about Liar Sentences.</vt:lpstr>
      <vt:lpstr>Once upon a time, the Very Bold Conjecture was  a very bold conjecture, as opposed to a dogmatic ground rule. Advocates worried about extensionally equivalent theories; and at least some of them worried about Liar Sentences.</vt:lpstr>
      <vt:lpstr>Thanks</vt:lpstr>
      <vt:lpstr>For Specialists: Bracketing a Distraction (to Save Time)</vt:lpstr>
      <vt:lpstr>PowerPoint Presentation</vt:lpstr>
      <vt:lpstr>PowerPoint Presentation</vt:lpstr>
      <vt:lpstr>PowerPoint Presentation</vt:lpstr>
      <vt:lpstr>PowerPoint Presentation</vt:lpstr>
      <vt:lpstr>Actually, Three Sides of an Overgeneration Problem</vt:lpstr>
      <vt:lpstr>PowerPoint Presentation</vt:lpstr>
      <vt:lpstr>PowerPoint Presentation</vt:lpstr>
      <vt:lpstr>PowerPoint Presentation</vt:lpstr>
      <vt:lpstr>PowerPoint Presentation</vt:lpstr>
    </vt:vector>
  </TitlesOfParts>
  <Company>University of Maryland</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Pietroski</dc:creator>
  <cp:lastModifiedBy>Paul Pietroski</cp:lastModifiedBy>
  <cp:revision>1056</cp:revision>
  <cp:lastPrinted>2018-04-30T21:09:14Z</cp:lastPrinted>
  <dcterms:created xsi:type="dcterms:W3CDTF">2013-10-10T15:06:54Z</dcterms:created>
  <dcterms:modified xsi:type="dcterms:W3CDTF">2018-06-01T20:18:06Z</dcterms:modified>
</cp:coreProperties>
</file>