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13.xml" ContentType="application/vnd.openxmlformats-officedocument.presentationml.notesSlide+xml"/>
  <Default Extension="wmf" ContentType="image/x-wmf"/>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79.xml" ContentType="application/vnd.openxmlformats-officedocument.presentationml.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46.xml" ContentType="application/vnd.openxmlformats-officedocument.presentationml.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slides/slide70.xml" ContentType="application/vnd.openxmlformats-officedocument.presentationml.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notesSlides/notesSlide23.xml" ContentType="application/vnd.openxmlformats-officedocument.presentationml.notesSlide+xml"/>
  <Override PartName="/ppt/slides/slide71.xml" ContentType="application/vnd.openxmlformats-officedocument.presentationml.slide+xml"/>
  <Default Extension="emf" ContentType="image/x-emf"/>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s/slide82.xml" ContentType="application/vnd.openxmlformats-officedocument.presentationml.slide+xml"/>
  <Override PartName="/ppt/slides/slide63.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29.xml" ContentType="application/vnd.openxmlformats-officedocument.presentationml.slide+xml"/>
  <Override PartName="/ppt/notesSlides/notesSlide10.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slides/slide78.xml" ContentType="application/vnd.openxmlformats-officedocument.presentationml.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slides/slide10.xml" ContentType="application/vnd.openxmlformats-officedocument.presentationml.slide+xml"/>
  <Override PartName="/ppt/slides/slide83.xml" ContentType="application/vnd.openxmlformats-officedocument.presentationml.slide+xml"/>
  <Override PartName="/ppt/slides/slide64.xml" ContentType="application/vnd.openxmlformats-officedocument.presentationml.slide+xml"/>
  <Default Extension="pict" ContentType="image/pict"/>
  <Override PartName="/ppt/notesSlides/notesSlide21.xml" ContentType="application/vnd.openxmlformats-officedocument.presentationml.notesSlide+xml"/>
  <Override PartName="/ppt/slideLayouts/slideLayout13.xml" ContentType="application/vnd.openxmlformats-officedocument.presentationml.slideLayout+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 id="2147483672" r:id="rId2"/>
  </p:sldMasterIdLst>
  <p:notesMasterIdLst>
    <p:notesMasterId r:id="rId86"/>
  </p:notesMasterIdLst>
  <p:sldIdLst>
    <p:sldId id="400" r:id="rId3"/>
    <p:sldId id="541" r:id="rId4"/>
    <p:sldId id="258" r:id="rId5"/>
    <p:sldId id="257" r:id="rId6"/>
    <p:sldId id="262" r:id="rId7"/>
    <p:sldId id="389" r:id="rId8"/>
    <p:sldId id="278" r:id="rId9"/>
    <p:sldId id="628" r:id="rId10"/>
    <p:sldId id="543" r:id="rId11"/>
    <p:sldId id="626" r:id="rId12"/>
    <p:sldId id="546" r:id="rId13"/>
    <p:sldId id="547" r:id="rId14"/>
    <p:sldId id="627" r:id="rId15"/>
    <p:sldId id="549" r:id="rId16"/>
    <p:sldId id="668" r:id="rId17"/>
    <p:sldId id="632" r:id="rId18"/>
    <p:sldId id="633" r:id="rId19"/>
    <p:sldId id="634" r:id="rId20"/>
    <p:sldId id="629" r:id="rId21"/>
    <p:sldId id="564" r:id="rId22"/>
    <p:sldId id="565" r:id="rId23"/>
    <p:sldId id="566" r:id="rId24"/>
    <p:sldId id="661" r:id="rId25"/>
    <p:sldId id="573" r:id="rId26"/>
    <p:sldId id="574" r:id="rId27"/>
    <p:sldId id="575" r:id="rId28"/>
    <p:sldId id="576" r:id="rId29"/>
    <p:sldId id="577" r:id="rId30"/>
    <p:sldId id="578" r:id="rId31"/>
    <p:sldId id="579" r:id="rId32"/>
    <p:sldId id="580" r:id="rId33"/>
    <p:sldId id="581" r:id="rId34"/>
    <p:sldId id="662" r:id="rId35"/>
    <p:sldId id="582" r:id="rId36"/>
    <p:sldId id="583" r:id="rId37"/>
    <p:sldId id="585" r:id="rId38"/>
    <p:sldId id="665" r:id="rId39"/>
    <p:sldId id="635" r:id="rId40"/>
    <p:sldId id="637" r:id="rId41"/>
    <p:sldId id="589" r:id="rId42"/>
    <p:sldId id="638" r:id="rId43"/>
    <p:sldId id="592" r:id="rId44"/>
    <p:sldId id="639" r:id="rId45"/>
    <p:sldId id="663" r:id="rId46"/>
    <p:sldId id="643" r:id="rId47"/>
    <p:sldId id="666" r:id="rId48"/>
    <p:sldId id="594" r:id="rId49"/>
    <p:sldId id="595" r:id="rId50"/>
    <p:sldId id="596" r:id="rId51"/>
    <p:sldId id="597" r:id="rId52"/>
    <p:sldId id="641" r:id="rId53"/>
    <p:sldId id="642" r:id="rId54"/>
    <p:sldId id="600" r:id="rId55"/>
    <p:sldId id="601" r:id="rId56"/>
    <p:sldId id="602" r:id="rId57"/>
    <p:sldId id="667" r:id="rId58"/>
    <p:sldId id="603" r:id="rId59"/>
    <p:sldId id="604" r:id="rId60"/>
    <p:sldId id="605" r:id="rId61"/>
    <p:sldId id="645" r:id="rId62"/>
    <p:sldId id="646" r:id="rId63"/>
    <p:sldId id="609" r:id="rId64"/>
    <p:sldId id="610" r:id="rId65"/>
    <p:sldId id="611" r:id="rId66"/>
    <p:sldId id="613" r:id="rId67"/>
    <p:sldId id="614" r:id="rId68"/>
    <p:sldId id="615" r:id="rId69"/>
    <p:sldId id="616" r:id="rId70"/>
    <p:sldId id="617" r:id="rId71"/>
    <p:sldId id="647" r:id="rId72"/>
    <p:sldId id="648" r:id="rId73"/>
    <p:sldId id="649" r:id="rId74"/>
    <p:sldId id="650" r:id="rId75"/>
    <p:sldId id="653" r:id="rId76"/>
    <p:sldId id="654" r:id="rId77"/>
    <p:sldId id="651" r:id="rId78"/>
    <p:sldId id="652" r:id="rId79"/>
    <p:sldId id="655" r:id="rId80"/>
    <p:sldId id="656" r:id="rId81"/>
    <p:sldId id="657" r:id="rId82"/>
    <p:sldId id="658" r:id="rId83"/>
    <p:sldId id="659" r:id="rId84"/>
    <p:sldId id="660"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106B20"/>
    <a:srgbClr val="008000"/>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6746" autoAdjust="0"/>
    <p:restoredTop sz="94636" autoAdjust="0"/>
  </p:normalViewPr>
  <p:slideViewPr>
    <p:cSldViewPr snapToGrid="0" snapToObjects="1">
      <p:cViewPr varScale="1">
        <p:scale>
          <a:sx n="103" d="100"/>
          <a:sy n="103" d="100"/>
        </p:scale>
        <p:origin x="-200" y="-112"/>
      </p:cViewPr>
      <p:guideLst>
        <p:guide orient="horz" pos="2160"/>
        <p:guide pos="2880"/>
      </p:guideLst>
    </p:cSldViewPr>
  </p:slideViewPr>
  <p:outlineViewPr>
    <p:cViewPr>
      <p:scale>
        <a:sx n="33" d="100"/>
        <a:sy n="33" d="100"/>
      </p:scale>
      <p:origin x="0" y="81856"/>
    </p:cViewPr>
  </p:outlineViewPr>
  <p:notesTextViewPr>
    <p:cViewPr>
      <p:scale>
        <a:sx n="100" d="100"/>
        <a:sy n="100" d="100"/>
      </p:scale>
      <p:origin x="0" y="0"/>
    </p:cViewPr>
  </p:notesTextViewPr>
  <p:sorterViewPr>
    <p:cViewPr>
      <p:scale>
        <a:sx n="66" d="100"/>
        <a:sy n="66" d="100"/>
      </p:scale>
      <p:origin x="0" y="2816"/>
    </p:cViewPr>
  </p:sorterViewPr>
  <p:notesViewPr>
    <p:cSldViewPr snapToGrid="0" snapToObjects="1">
      <p:cViewPr varScale="1">
        <p:scale>
          <a:sx n="69" d="100"/>
          <a:sy n="69" d="100"/>
        </p:scale>
        <p:origin x="-3464"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theme" Target="theme/theme1.xml"/><Relationship Id="rId91"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notesMaster" Target="notesMasters/notesMaster1.xml"/><Relationship Id="rId87" Type="http://schemas.openxmlformats.org/officeDocument/2006/relationships/printerSettings" Target="printerSettings/printerSettings1.bin"/><Relationship Id="rId88" Type="http://schemas.openxmlformats.org/officeDocument/2006/relationships/presProps" Target="presProps.xml"/><Relationship Id="rId8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pict"/><Relationship Id="rId4" Type="http://schemas.openxmlformats.org/officeDocument/2006/relationships/image" Target="../media/image24.pict"/><Relationship Id="rId1" Type="http://schemas.openxmlformats.org/officeDocument/2006/relationships/image" Target="../media/image21.pict"/><Relationship Id="rId2" Type="http://schemas.openxmlformats.org/officeDocument/2006/relationships/image" Target="../media/image22.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pict"/></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pict"/><Relationship Id="rId4" Type="http://schemas.openxmlformats.org/officeDocument/2006/relationships/image" Target="../media/image24.pict"/><Relationship Id="rId1" Type="http://schemas.openxmlformats.org/officeDocument/2006/relationships/image" Target="../media/image21.pict"/><Relationship Id="rId2" Type="http://schemas.openxmlformats.org/officeDocument/2006/relationships/image" Target="../media/image22.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ict"/></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pict"/><Relationship Id="rId4" Type="http://schemas.openxmlformats.org/officeDocument/2006/relationships/image" Target="../media/image24.pict"/><Relationship Id="rId1" Type="http://schemas.openxmlformats.org/officeDocument/2006/relationships/image" Target="../media/image21.pict"/><Relationship Id="rId2" Type="http://schemas.openxmlformats.org/officeDocument/2006/relationships/image" Target="../media/image22.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2BCB0D-B743-284D-9E97-A49BF81BFBC1}" type="datetimeFigureOut">
              <a:rPr lang="en-US" smtClean="0"/>
              <a:pPr/>
              <a:t>2/12/14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05C9C5-89D8-9443-9403-2E95385D29F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994353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05C9C5-89D8-9443-9403-2E95385D29F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to 5</a:t>
            </a:r>
            <a:endParaRPr lang="en-US" dirty="0"/>
          </a:p>
        </p:txBody>
      </p:sp>
      <p:sp>
        <p:nvSpPr>
          <p:cNvPr id="4" name="Slide Number Placeholder 3"/>
          <p:cNvSpPr>
            <a:spLocks noGrp="1"/>
          </p:cNvSpPr>
          <p:nvPr>
            <p:ph type="sldNum" sz="quarter" idx="10"/>
          </p:nvPr>
        </p:nvSpPr>
        <p:spPr/>
        <p:txBody>
          <a:bodyPr/>
          <a:lstStyle/>
          <a:p>
            <a:pPr>
              <a:defRPr/>
            </a:pPr>
            <a:fld id="{9D9C60AE-59C4-4BA4-B409-D3C1D96AFCA9}" type="slidenum">
              <a:rPr lang="en-US" smtClean="0"/>
              <a:pPr>
                <a:defRPr/>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to 2 SUPER EASY</a:t>
            </a:r>
            <a:endParaRPr lang="en-US" dirty="0"/>
          </a:p>
        </p:txBody>
      </p:sp>
      <p:sp>
        <p:nvSpPr>
          <p:cNvPr id="4" name="Slide Number Placeholder 3"/>
          <p:cNvSpPr>
            <a:spLocks noGrp="1"/>
          </p:cNvSpPr>
          <p:nvPr>
            <p:ph type="sldNum" sz="quarter" idx="10"/>
          </p:nvPr>
        </p:nvSpPr>
        <p:spPr/>
        <p:txBody>
          <a:bodyPr/>
          <a:lstStyle/>
          <a:p>
            <a:pPr>
              <a:defRPr/>
            </a:pPr>
            <a:fld id="{9D9C60AE-59C4-4BA4-B409-D3C1D96AFCA9}" type="slidenum">
              <a:rPr lang="en-US" smtClean="0"/>
              <a:pPr>
                <a:defRPr/>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 </a:t>
            </a:r>
            <a:r>
              <a:rPr lang="en-US" dirty="0" err="1" smtClean="0"/>
              <a:t>tp</a:t>
            </a:r>
            <a:r>
              <a:rPr lang="en-US" dirty="0" smtClean="0"/>
              <a:t> 10</a:t>
            </a:r>
            <a:endParaRPr lang="en-US" dirty="0"/>
          </a:p>
        </p:txBody>
      </p:sp>
      <p:sp>
        <p:nvSpPr>
          <p:cNvPr id="4" name="Slide Number Placeholder 3"/>
          <p:cNvSpPr>
            <a:spLocks noGrp="1"/>
          </p:cNvSpPr>
          <p:nvPr>
            <p:ph type="sldNum" sz="quarter" idx="10"/>
          </p:nvPr>
        </p:nvSpPr>
        <p:spPr/>
        <p:txBody>
          <a:bodyPr/>
          <a:lstStyle/>
          <a:p>
            <a:pPr>
              <a:defRPr/>
            </a:pPr>
            <a:fld id="{9D9C60AE-59C4-4BA4-B409-D3C1D96AFCA9}" type="slidenum">
              <a:rPr lang="en-US" smtClean="0"/>
              <a:pPr>
                <a:defRPr/>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to 5</a:t>
            </a:r>
            <a:endParaRPr lang="en-US" dirty="0"/>
          </a:p>
        </p:txBody>
      </p:sp>
      <p:sp>
        <p:nvSpPr>
          <p:cNvPr id="4" name="Slide Number Placeholder 3"/>
          <p:cNvSpPr>
            <a:spLocks noGrp="1"/>
          </p:cNvSpPr>
          <p:nvPr>
            <p:ph type="sldNum" sz="quarter" idx="10"/>
          </p:nvPr>
        </p:nvSpPr>
        <p:spPr/>
        <p:txBody>
          <a:bodyPr/>
          <a:lstStyle/>
          <a:p>
            <a:pPr>
              <a:defRPr/>
            </a:pPr>
            <a:fld id="{9D9C60AE-59C4-4BA4-B409-D3C1D96AFCA9}" type="slidenum">
              <a:rPr lang="en-US" smtClean="0"/>
              <a:pPr>
                <a:defRPr/>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 to 10</a:t>
            </a:r>
            <a:endParaRPr lang="en-US" dirty="0"/>
          </a:p>
        </p:txBody>
      </p:sp>
      <p:sp>
        <p:nvSpPr>
          <p:cNvPr id="4" name="Slide Number Placeholder 3"/>
          <p:cNvSpPr>
            <a:spLocks noGrp="1"/>
          </p:cNvSpPr>
          <p:nvPr>
            <p:ph type="sldNum" sz="quarter" idx="10"/>
          </p:nvPr>
        </p:nvSpPr>
        <p:spPr/>
        <p:txBody>
          <a:bodyPr/>
          <a:lstStyle/>
          <a:p>
            <a:pPr>
              <a:defRPr/>
            </a:pPr>
            <a:fld id="{9D9C60AE-59C4-4BA4-B409-D3C1D96AFCA9}" type="slidenum">
              <a:rPr lang="en-US" smtClean="0"/>
              <a:pPr>
                <a:defRPr/>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CA534-7315-0B46-B0F6-DEDF1D1F1822}" type="slidenum">
              <a:rPr lang="en-US"/>
              <a:pPr/>
              <a:t>62</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t>G1: most of the dots are blue</a:t>
            </a:r>
          </a:p>
          <a:p>
            <a:r>
              <a:rPr lang="en-US"/>
              <a:t>Back</a:t>
            </a:r>
          </a:p>
          <a:p>
            <a:r>
              <a:rPr lang="en-US"/>
              <a:t>G2:</a:t>
            </a:r>
            <a:r>
              <a:rPr lang="en-US" baseline="0"/>
              <a:t> there are more blue dots than yellow dots</a:t>
            </a:r>
            <a:endParaRPr lang="en-US"/>
          </a:p>
          <a:p>
            <a:r>
              <a:rPr lang="en-US"/>
              <a:t>2</a:t>
            </a:r>
            <a:r>
              <a:rPr lang="en-US" baseline="30000"/>
              <a:t>nd</a:t>
            </a:r>
            <a:r>
              <a:rPr lang="en-US"/>
              <a:t> time: click for data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B69600-5A7F-6141-BA0C-D7F28D6CA7F1}" type="slidenum">
              <a:rPr lang="en-US"/>
              <a:pPr/>
              <a:t>63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02B562-2B4B-ED40-A16B-155BA54D56B5}" type="slidenum">
              <a:rPr lang="en-US"/>
              <a:pPr/>
              <a:t>69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Alexis 9, shuffled</a:t>
            </a:r>
            <a:r>
              <a:rPr lang="en-US" baseline="0" dirty="0" smtClean="0"/>
              <a:t> as 14</a:t>
            </a:r>
            <a:endParaRPr lang="en-US" dirty="0" smtClean="0"/>
          </a:p>
          <a:p>
            <a:r>
              <a:rPr lang="en-US" dirty="0" smtClean="0"/>
              <a:t>NO-BRAINER</a:t>
            </a:r>
            <a:r>
              <a:rPr lang="en-US" baseline="0" dirty="0" smtClean="0"/>
              <a:t> “YES”</a:t>
            </a:r>
            <a:endParaRPr lang="en-US" dirty="0"/>
          </a:p>
        </p:txBody>
      </p:sp>
      <p:sp>
        <p:nvSpPr>
          <p:cNvPr id="4" name="Slide Number Placeholder 3"/>
          <p:cNvSpPr>
            <a:spLocks noGrp="1"/>
          </p:cNvSpPr>
          <p:nvPr>
            <p:ph type="sldNum" sz="quarter" idx="10"/>
          </p:nvPr>
        </p:nvSpPr>
        <p:spPr/>
        <p:txBody>
          <a:bodyPr/>
          <a:lstStyle/>
          <a:p>
            <a:fld id="{73192365-D043-524C-AD03-1A228977DE9A}" type="slidenum">
              <a:rPr lang="en-US" smtClean="0">
                <a:solidFill>
                  <a:prstClr val="black"/>
                </a:solidFill>
              </a:rPr>
              <a:pPr/>
              <a:t>71</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ALEXIS</a:t>
            </a:r>
            <a:r>
              <a:rPr lang="en-US" baseline="0" dirty="0" smtClean="0"/>
              <a:t> 10, shuffled as 15 </a:t>
            </a:r>
            <a:r>
              <a:rPr lang="en-US" dirty="0" smtClean="0"/>
              <a:t>SHOULD STILL BE NO-BRAINER</a:t>
            </a:r>
            <a:r>
              <a:rPr lang="en-US" baseline="0" dirty="0" smtClean="0"/>
              <a:t> “YES”...THE SMALL RED ONE SHOULD NOT MATTER...</a:t>
            </a:r>
          </a:p>
          <a:p>
            <a:r>
              <a:rPr lang="en-US" baseline="0" dirty="0" smtClean="0"/>
              <a:t>YET…about a 15% hit on answering YES</a:t>
            </a:r>
            <a:endParaRPr lang="en-US" dirty="0"/>
          </a:p>
        </p:txBody>
      </p:sp>
      <p:sp>
        <p:nvSpPr>
          <p:cNvPr id="4" name="Slide Number Placeholder 3"/>
          <p:cNvSpPr>
            <a:spLocks noGrp="1"/>
          </p:cNvSpPr>
          <p:nvPr>
            <p:ph type="sldNum" sz="quarter" idx="10"/>
          </p:nvPr>
        </p:nvSpPr>
        <p:spPr/>
        <p:txBody>
          <a:bodyPr/>
          <a:lstStyle/>
          <a:p>
            <a:fld id="{73192365-D043-524C-AD03-1A228977DE9A}" type="slidenum">
              <a:rPr lang="en-US" smtClean="0">
                <a:solidFill>
                  <a:prstClr val="black"/>
                </a:solidFill>
              </a:rPr>
              <a:pPr/>
              <a:t>72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05C9C5-89D8-9443-9403-2E95385D29FA}"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ALEXIS</a:t>
            </a:r>
            <a:r>
              <a:rPr lang="en-US" baseline="0" dirty="0" smtClean="0"/>
              <a:t> 11, shuffled as 16</a:t>
            </a:r>
          </a:p>
          <a:p>
            <a:r>
              <a:rPr lang="en-US" baseline="0" dirty="0" smtClean="0"/>
              <a:t>people at about 50/50 here, with no sign of 2 subpopulations…suggesting indeterminacy…but ER is better than EST</a:t>
            </a:r>
          </a:p>
          <a:p>
            <a:r>
              <a:rPr lang="en-US" baseline="0" dirty="0" smtClean="0"/>
              <a:t>COMPARE: “THERE ARE SOME REDS SUCH THAT EACH OF THEM IS BIGGER THAN THE OTHER CIRCLES,” WHICH IS CLEARLY FALSE</a:t>
            </a:r>
            <a:endParaRPr lang="en-US" dirty="0"/>
          </a:p>
        </p:txBody>
      </p:sp>
      <p:sp>
        <p:nvSpPr>
          <p:cNvPr id="4" name="Slide Number Placeholder 3"/>
          <p:cNvSpPr>
            <a:spLocks noGrp="1"/>
          </p:cNvSpPr>
          <p:nvPr>
            <p:ph type="sldNum" sz="quarter" idx="10"/>
          </p:nvPr>
        </p:nvSpPr>
        <p:spPr/>
        <p:txBody>
          <a:bodyPr/>
          <a:lstStyle/>
          <a:p>
            <a:fld id="{73192365-D043-524C-AD03-1A228977DE9A}" type="slidenum">
              <a:rPr lang="en-US" smtClean="0">
                <a:solidFill>
                  <a:prstClr val="black"/>
                </a:solidFill>
              </a:rPr>
              <a:pPr/>
              <a:t>73</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Alexis 23: ceiling</a:t>
            </a:r>
            <a:r>
              <a:rPr lang="en-US" baseline="0" dirty="0" smtClean="0"/>
              <a:t> performance, cp. 24</a:t>
            </a:r>
            <a:endParaRPr lang="en-US" dirty="0"/>
          </a:p>
        </p:txBody>
      </p:sp>
      <p:sp>
        <p:nvSpPr>
          <p:cNvPr id="4" name="Slide Number Placeholder 3"/>
          <p:cNvSpPr>
            <a:spLocks noGrp="1"/>
          </p:cNvSpPr>
          <p:nvPr>
            <p:ph type="sldNum" sz="quarter" idx="10"/>
          </p:nvPr>
        </p:nvSpPr>
        <p:spPr/>
        <p:txBody>
          <a:bodyPr/>
          <a:lstStyle/>
          <a:p>
            <a:fld id="{73192365-D043-524C-AD03-1A228977DE9A}" type="slidenum">
              <a:rPr lang="en-US" smtClean="0">
                <a:solidFill>
                  <a:prstClr val="black"/>
                </a:solidFill>
              </a:rPr>
              <a:pPr/>
              <a:t>74</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Alexis</a:t>
            </a:r>
            <a:r>
              <a:rPr lang="en-US" baseline="0" dirty="0" smtClean="0"/>
              <a:t> 24</a:t>
            </a:r>
          </a:p>
          <a:p>
            <a:r>
              <a:rPr lang="en-US" baseline="0" dirty="0" smtClean="0"/>
              <a:t>here one blue mixed in sends yeses to 60%</a:t>
            </a:r>
            <a:endParaRPr lang="en-US" dirty="0"/>
          </a:p>
        </p:txBody>
      </p:sp>
      <p:sp>
        <p:nvSpPr>
          <p:cNvPr id="4" name="Slide Number Placeholder 3"/>
          <p:cNvSpPr>
            <a:spLocks noGrp="1"/>
          </p:cNvSpPr>
          <p:nvPr>
            <p:ph type="sldNum" sz="quarter" idx="10"/>
          </p:nvPr>
        </p:nvSpPr>
        <p:spPr/>
        <p:txBody>
          <a:bodyPr/>
          <a:lstStyle/>
          <a:p>
            <a:fld id="{73192365-D043-524C-AD03-1A228977DE9A}" type="slidenum">
              <a:rPr lang="en-US" smtClean="0">
                <a:solidFill>
                  <a:prstClr val="black"/>
                </a:solidFill>
              </a:rPr>
              <a:pPr/>
              <a:t>75</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Alex</a:t>
            </a:r>
            <a:r>
              <a:rPr lang="en-US" baseline="0" dirty="0" smtClean="0"/>
              <a:t>is 8: 0%</a:t>
            </a:r>
            <a:endParaRPr lang="en-US" dirty="0"/>
          </a:p>
        </p:txBody>
      </p:sp>
      <p:sp>
        <p:nvSpPr>
          <p:cNvPr id="4" name="Slide Number Placeholder 3"/>
          <p:cNvSpPr>
            <a:spLocks noGrp="1"/>
          </p:cNvSpPr>
          <p:nvPr>
            <p:ph type="sldNum" sz="quarter" idx="10"/>
          </p:nvPr>
        </p:nvSpPr>
        <p:spPr/>
        <p:txBody>
          <a:bodyPr/>
          <a:lstStyle/>
          <a:p>
            <a:fld id="{73192365-D043-524C-AD03-1A228977DE9A}" type="slidenum">
              <a:rPr lang="en-US" smtClean="0">
                <a:solidFill>
                  <a:prstClr val="black"/>
                </a:solidFill>
              </a:rPr>
              <a:pPr/>
              <a:t>76</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Alexis</a:t>
            </a:r>
            <a:r>
              <a:rPr lang="en-US" baseline="0" dirty="0" smtClean="0"/>
              <a:t> 6</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framed this way, more YES (about 30%)</a:t>
            </a:r>
          </a:p>
          <a:p>
            <a:endParaRPr lang="en-US" dirty="0"/>
          </a:p>
        </p:txBody>
      </p:sp>
      <p:sp>
        <p:nvSpPr>
          <p:cNvPr id="4" name="Slide Number Placeholder 3"/>
          <p:cNvSpPr>
            <a:spLocks noGrp="1"/>
          </p:cNvSpPr>
          <p:nvPr>
            <p:ph type="sldNum" sz="quarter" idx="10"/>
          </p:nvPr>
        </p:nvSpPr>
        <p:spPr/>
        <p:txBody>
          <a:bodyPr/>
          <a:lstStyle/>
          <a:p>
            <a:fld id="{73192365-D043-524C-AD03-1A228977DE9A}" type="slidenum">
              <a:rPr lang="en-US" smtClean="0">
                <a:solidFill>
                  <a:prstClr val="black"/>
                </a:solidFill>
              </a:rPr>
              <a:pPr/>
              <a:t>77</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ALEXIS</a:t>
            </a:r>
            <a:r>
              <a:rPr lang="en-US" baseline="0" dirty="0" smtClean="0"/>
              <a:t> 19: RELATIVELY CLEAR YES…around 95%...though stepped for EST-</a:t>
            </a:r>
            <a:r>
              <a:rPr lang="en-US" baseline="0" dirty="0" err="1" smtClean="0"/>
              <a:t>o</a:t>
            </a:r>
            <a:r>
              <a:rPr lang="en-US" baseline="0" dirty="0" smtClean="0"/>
              <a:t> and EST-</a:t>
            </a:r>
            <a:r>
              <a:rPr lang="en-US" baseline="0" dirty="0" err="1" smtClean="0"/>
              <a:t>s</a:t>
            </a:r>
            <a:endParaRPr lang="en-US" baseline="0" dirty="0" smtClean="0"/>
          </a:p>
          <a:p>
            <a:r>
              <a:rPr lang="en-US" baseline="0" dirty="0" smtClean="0"/>
              <a:t>though less stepped when the slowpokes are not excluded</a:t>
            </a:r>
          </a:p>
        </p:txBody>
      </p:sp>
      <p:sp>
        <p:nvSpPr>
          <p:cNvPr id="4" name="Slide Number Placeholder 3"/>
          <p:cNvSpPr>
            <a:spLocks noGrp="1"/>
          </p:cNvSpPr>
          <p:nvPr>
            <p:ph type="sldNum" sz="quarter" idx="10"/>
          </p:nvPr>
        </p:nvSpPr>
        <p:spPr/>
        <p:txBody>
          <a:bodyPr/>
          <a:lstStyle/>
          <a:p>
            <a:fld id="{73192365-D043-524C-AD03-1A228977DE9A}" type="slidenum">
              <a:rPr lang="en-US" smtClean="0">
                <a:solidFill>
                  <a:prstClr val="black"/>
                </a:solidFill>
              </a:rPr>
              <a:pPr/>
              <a:t>78</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Alexis</a:t>
            </a:r>
            <a:r>
              <a:rPr lang="en-US" baseline="0" dirty="0" smtClean="0"/>
              <a:t> 20: Big framing effect compared to 19, people around 50/50</a:t>
            </a:r>
          </a:p>
          <a:p>
            <a:r>
              <a:rPr lang="en-US" baseline="0" dirty="0" smtClean="0"/>
              <a:t>though least effect with EST-</a:t>
            </a:r>
            <a:r>
              <a:rPr lang="en-US" baseline="0" dirty="0" err="1" smtClean="0"/>
              <a:t>o</a:t>
            </a:r>
            <a:endParaRPr lang="en-US" baseline="0" dirty="0" smtClean="0"/>
          </a:p>
        </p:txBody>
      </p:sp>
      <p:sp>
        <p:nvSpPr>
          <p:cNvPr id="4" name="Slide Number Placeholder 3"/>
          <p:cNvSpPr>
            <a:spLocks noGrp="1"/>
          </p:cNvSpPr>
          <p:nvPr>
            <p:ph type="sldNum" sz="quarter" idx="10"/>
          </p:nvPr>
        </p:nvSpPr>
        <p:spPr/>
        <p:txBody>
          <a:bodyPr/>
          <a:lstStyle/>
          <a:p>
            <a:fld id="{73192365-D043-524C-AD03-1A228977DE9A}" type="slidenum">
              <a:rPr lang="en-US" smtClean="0">
                <a:solidFill>
                  <a:prstClr val="black"/>
                </a:solidFill>
              </a:rPr>
              <a:pPr/>
              <a:t>79</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Alexis</a:t>
            </a:r>
            <a:r>
              <a:rPr lang="en-US" baseline="0" dirty="0" smtClean="0"/>
              <a:t> 21: still 25% saying YES (stepping down for the other conditions)</a:t>
            </a:r>
            <a:endParaRPr lang="en-US" dirty="0"/>
          </a:p>
        </p:txBody>
      </p:sp>
      <p:sp>
        <p:nvSpPr>
          <p:cNvPr id="4" name="Slide Number Placeholder 3"/>
          <p:cNvSpPr>
            <a:spLocks noGrp="1"/>
          </p:cNvSpPr>
          <p:nvPr>
            <p:ph type="sldNum" sz="quarter" idx="10"/>
          </p:nvPr>
        </p:nvSpPr>
        <p:spPr/>
        <p:txBody>
          <a:bodyPr/>
          <a:lstStyle/>
          <a:p>
            <a:fld id="{73192365-D043-524C-AD03-1A228977DE9A}" type="slidenum">
              <a:rPr lang="en-US" smtClean="0">
                <a:solidFill>
                  <a:prstClr val="black"/>
                </a:solidFill>
              </a:rPr>
              <a:pPr/>
              <a:t>80</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Alexis 22: here the reframe</a:t>
            </a:r>
            <a:r>
              <a:rPr lang="en-US" baseline="0" dirty="0" smtClean="0"/>
              <a:t> (of 21) sends ER to 0</a:t>
            </a:r>
          </a:p>
          <a:p>
            <a:r>
              <a:rPr lang="en-US" baseline="0" dirty="0" smtClean="0"/>
              <a:t>smaller effect for EST-</a:t>
            </a:r>
            <a:r>
              <a:rPr lang="en-US" baseline="0" dirty="0" err="1" smtClean="0"/>
              <a:t>o</a:t>
            </a:r>
            <a:r>
              <a:rPr lang="en-US" baseline="0" dirty="0" smtClean="0"/>
              <a:t>, none for </a:t>
            </a:r>
            <a:r>
              <a:rPr lang="en-US" baseline="0" dirty="0" err="1" smtClean="0"/>
              <a:t>est-s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192365-D043-524C-AD03-1A228977DE9A}" type="slidenum">
              <a:rPr lang="en-US" smtClean="0">
                <a:solidFill>
                  <a:prstClr val="black"/>
                </a:solidFill>
              </a:rPr>
              <a:pPr/>
              <a:t>81</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05C9C5-89D8-9443-9403-2E95385D29FA}" type="slidenum">
              <a:rPr lang="en-US" smtClean="0"/>
              <a:pPr/>
              <a:t>82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Cp.</a:t>
            </a:r>
            <a:r>
              <a:rPr lang="en-US" baseline="0" dirty="0" smtClean="0"/>
              <a:t> Prospect Theory</a:t>
            </a:r>
            <a:endParaRPr lang="en-US" dirty="0"/>
          </a:p>
        </p:txBody>
      </p:sp>
      <p:sp>
        <p:nvSpPr>
          <p:cNvPr id="4" name="Slide Number Placeholder 3"/>
          <p:cNvSpPr>
            <a:spLocks noGrp="1"/>
          </p:cNvSpPr>
          <p:nvPr>
            <p:ph type="sldNum" sz="quarter" idx="10"/>
          </p:nvPr>
        </p:nvSpPr>
        <p:spPr/>
        <p:txBody>
          <a:bodyPr/>
          <a:lstStyle/>
          <a:p>
            <a:fld id="{CD05C9C5-89D8-9443-9403-2E95385D29FA}"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to 2 SUPER EASY</a:t>
            </a:r>
            <a:endParaRPr lang="en-US" dirty="0"/>
          </a:p>
        </p:txBody>
      </p:sp>
      <p:sp>
        <p:nvSpPr>
          <p:cNvPr id="4" name="Slide Number Placeholder 3"/>
          <p:cNvSpPr>
            <a:spLocks noGrp="1"/>
          </p:cNvSpPr>
          <p:nvPr>
            <p:ph type="sldNum" sz="quarter" idx="10"/>
          </p:nvPr>
        </p:nvSpPr>
        <p:spPr/>
        <p:txBody>
          <a:bodyPr/>
          <a:lstStyle/>
          <a:p>
            <a:pPr>
              <a:defRPr/>
            </a:pPr>
            <a:fld id="{9D9C60AE-59C4-4BA4-B409-D3C1D96AFCA9}"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to 2 SUPER EASY</a:t>
            </a:r>
            <a:endParaRPr lang="en-US" dirty="0"/>
          </a:p>
        </p:txBody>
      </p:sp>
      <p:sp>
        <p:nvSpPr>
          <p:cNvPr id="4" name="Slide Number Placeholder 3"/>
          <p:cNvSpPr>
            <a:spLocks noGrp="1"/>
          </p:cNvSpPr>
          <p:nvPr>
            <p:ph type="sldNum" sz="quarter" idx="10"/>
          </p:nvPr>
        </p:nvSpPr>
        <p:spPr/>
        <p:txBody>
          <a:bodyPr/>
          <a:lstStyle/>
          <a:p>
            <a:pPr>
              <a:defRPr/>
            </a:pPr>
            <a:fld id="{9D9C60AE-59C4-4BA4-B409-D3C1D96AFCA9}"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to 2 SUPER EASY</a:t>
            </a:r>
            <a:endParaRPr lang="en-US" dirty="0"/>
          </a:p>
        </p:txBody>
      </p:sp>
      <p:sp>
        <p:nvSpPr>
          <p:cNvPr id="4" name="Slide Number Placeholder 3"/>
          <p:cNvSpPr>
            <a:spLocks noGrp="1"/>
          </p:cNvSpPr>
          <p:nvPr>
            <p:ph type="sldNum" sz="quarter" idx="10"/>
          </p:nvPr>
        </p:nvSpPr>
        <p:spPr/>
        <p:txBody>
          <a:bodyPr/>
          <a:lstStyle/>
          <a:p>
            <a:pPr>
              <a:defRPr/>
            </a:pPr>
            <a:fld id="{9D9C60AE-59C4-4BA4-B409-D3C1D96AFC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to 2 SUPER EASY</a:t>
            </a:r>
            <a:endParaRPr lang="en-US" dirty="0"/>
          </a:p>
        </p:txBody>
      </p:sp>
      <p:sp>
        <p:nvSpPr>
          <p:cNvPr id="4" name="Slide Number Placeholder 3"/>
          <p:cNvSpPr>
            <a:spLocks noGrp="1"/>
          </p:cNvSpPr>
          <p:nvPr>
            <p:ph type="sldNum" sz="quarter" idx="10"/>
          </p:nvPr>
        </p:nvSpPr>
        <p:spPr/>
        <p:txBody>
          <a:bodyPr/>
          <a:lstStyle/>
          <a:p>
            <a:pPr>
              <a:defRPr/>
            </a:pPr>
            <a:fld id="{9D9C60AE-59C4-4BA4-B409-D3C1D96AFCA9}" type="slidenum">
              <a:rPr lang="en-US" smtClean="0"/>
              <a:pPr>
                <a:defRPr/>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to 2 SUPER EASY</a:t>
            </a:r>
            <a:endParaRPr lang="en-US" dirty="0"/>
          </a:p>
        </p:txBody>
      </p:sp>
      <p:sp>
        <p:nvSpPr>
          <p:cNvPr id="4" name="Slide Number Placeholder 3"/>
          <p:cNvSpPr>
            <a:spLocks noGrp="1"/>
          </p:cNvSpPr>
          <p:nvPr>
            <p:ph type="sldNum" sz="quarter" idx="10"/>
          </p:nvPr>
        </p:nvSpPr>
        <p:spPr/>
        <p:txBody>
          <a:bodyPr/>
          <a:lstStyle/>
          <a:p>
            <a:pPr>
              <a:defRPr/>
            </a:pPr>
            <a:fld id="{9D9C60AE-59C4-4BA4-B409-D3C1D96AFCA9}" type="slidenum">
              <a:rPr lang="en-US" smtClean="0"/>
              <a:pPr>
                <a:defRPr/>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to 2 SUPER EASY</a:t>
            </a:r>
            <a:endParaRPr lang="en-US" dirty="0"/>
          </a:p>
        </p:txBody>
      </p:sp>
      <p:sp>
        <p:nvSpPr>
          <p:cNvPr id="4" name="Slide Number Placeholder 3"/>
          <p:cNvSpPr>
            <a:spLocks noGrp="1"/>
          </p:cNvSpPr>
          <p:nvPr>
            <p:ph type="sldNum" sz="quarter" idx="10"/>
          </p:nvPr>
        </p:nvSpPr>
        <p:spPr/>
        <p:txBody>
          <a:bodyPr/>
          <a:lstStyle/>
          <a:p>
            <a:pPr>
              <a:defRPr/>
            </a:pPr>
            <a:fld id="{9D9C60AE-59C4-4BA4-B409-D3C1D96AFCA9}" type="slidenum">
              <a:rPr lang="en-US" smtClean="0"/>
              <a:pPr>
                <a:defRPr/>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B68819-A121-7D47-8596-DDBC037420B6}" type="datetimeFigureOut">
              <a:rPr lang="en-US" smtClean="0"/>
              <a:pPr/>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ADBF9-3054-4249-9161-F7943D0388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B68819-A121-7D47-8596-DDBC037420B6}" type="datetimeFigureOut">
              <a:rPr lang="en-US" smtClean="0"/>
              <a:pPr/>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ADBF9-3054-4249-9161-F7943D0388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B68819-A121-7D47-8596-DDBC037420B6}" type="datetimeFigureOut">
              <a:rPr lang="en-US" smtClean="0"/>
              <a:pPr/>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ADBF9-3054-4249-9161-F7943D03881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B5C90-8327-1447-9756-21174EFCC274}" type="datetimeFigureOut">
              <a:rPr lang="en-US" smtClean="0">
                <a:solidFill>
                  <a:prstClr val="black">
                    <a:tint val="75000"/>
                  </a:prstClr>
                </a:solidFill>
              </a:rPr>
              <a:pPr/>
              <a:t>2/12/14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D4396D-4768-E94D-A524-EBC4E1C4690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B5C90-8327-1447-9756-21174EFCC274}" type="datetimeFigureOut">
              <a:rPr lang="en-US" smtClean="0">
                <a:solidFill>
                  <a:prstClr val="black">
                    <a:tint val="75000"/>
                  </a:prstClr>
                </a:solidFill>
              </a:rPr>
              <a:pPr/>
              <a:t>2/12/14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AD4396D-4768-E94D-A524-EBC4E1C4690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B68819-A121-7D47-8596-DDBC037420B6}" type="datetimeFigureOut">
              <a:rPr lang="en-US" smtClean="0"/>
              <a:pPr/>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ADBF9-3054-4249-9161-F7943D0388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B68819-A121-7D47-8596-DDBC037420B6}" type="datetimeFigureOut">
              <a:rPr lang="en-US" smtClean="0"/>
              <a:pPr/>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ADBF9-3054-4249-9161-F7943D0388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B68819-A121-7D47-8596-DDBC037420B6}" type="datetimeFigureOut">
              <a:rPr lang="en-US" smtClean="0"/>
              <a:pPr/>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ADBF9-3054-4249-9161-F7943D0388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B68819-A121-7D47-8596-DDBC037420B6}" type="datetimeFigureOut">
              <a:rPr lang="en-US" smtClean="0"/>
              <a:pPr/>
              <a:t>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ADBF9-3054-4249-9161-F7943D0388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B68819-A121-7D47-8596-DDBC037420B6}" type="datetimeFigureOut">
              <a:rPr lang="en-US" smtClean="0"/>
              <a:pPr/>
              <a:t>2/12/14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5ADBF9-3054-4249-9161-F7943D0388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B68819-A121-7D47-8596-DDBC037420B6}" type="datetimeFigureOut">
              <a:rPr lang="en-US" smtClean="0"/>
              <a:pPr/>
              <a:t>2/12/14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ADBF9-3054-4249-9161-F7943D0388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68819-A121-7D47-8596-DDBC037420B6}" type="datetimeFigureOut">
              <a:rPr lang="en-US" smtClean="0"/>
              <a:pPr/>
              <a:t>2/12/14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5ADBF9-3054-4249-9161-F7943D0388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B68819-A121-7D47-8596-DDBC037420B6}" type="datetimeFigureOut">
              <a:rPr lang="en-US" smtClean="0"/>
              <a:pPr/>
              <a:t>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ADBF9-3054-4249-9161-F7943D0388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B68819-A121-7D47-8596-DDBC037420B6}" type="datetimeFigureOut">
              <a:rPr lang="en-US" smtClean="0"/>
              <a:pPr/>
              <a:t>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ADBF9-3054-4249-9161-F7943D0388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alphaModFix amt="50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68819-A121-7D47-8596-DDBC037420B6}" type="datetimeFigureOut">
              <a:rPr lang="en-US" smtClean="0"/>
              <a:pPr/>
              <a:t>2/12/14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ADBF9-3054-4249-9161-F7943D0388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B5C90-8327-1447-9756-21174EFCC274}" type="datetimeFigureOut">
              <a:rPr lang="en-US" smtClean="0">
                <a:solidFill>
                  <a:prstClr val="black">
                    <a:tint val="75000"/>
                  </a:prstClr>
                </a:solidFill>
              </a:rPr>
              <a:pPr/>
              <a:t>2/12/14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4396D-4768-E94D-A524-EBC4E1C46904}"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oleObject" Targe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oleObject" Targe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wmf"/></Relationships>
</file>

<file path=ppt/slides/_rels/slide35.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oleObject" Target="???" TargetMode="External"/></Relationships>
</file>

<file path=ppt/slides/_rels/slide36.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7.xml"/><Relationship Id="rId3" Type="http://schemas.openxmlformats.org/officeDocument/2006/relationships/oleObject" Target="???" TargetMode="External"/></Relationships>
</file>

<file path=ppt/slides/_rels/slide37.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7.xml"/><Relationship Id="rId3" Type="http://schemas.openxmlformats.org/officeDocument/2006/relationships/oleObject" Targe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vmlDrawing" Target="../drawings/vmlDrawing6.vml"/><Relationship Id="rId2" Type="http://schemas.openxmlformats.org/officeDocument/2006/relationships/slideLayout" Target="../slideLayouts/slideLayout7.xml"/><Relationship Id="rId3" Type="http://schemas.openxmlformats.org/officeDocument/2006/relationships/oleObject" Target="???"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vmlDrawing" Target="../drawings/vmlDrawing7.vml"/><Relationship Id="rId2" Type="http://schemas.openxmlformats.org/officeDocument/2006/relationships/slideLayout" Target="../slideLayouts/slideLayout7.xml"/><Relationship Id="rId3" Type="http://schemas.openxmlformats.org/officeDocument/2006/relationships/oleObject" Target="???" TargetMode="External"/></Relationships>
</file>

<file path=ppt/slides/_rels/slide48.xml.rels><?xml version="1.0" encoding="UTF-8" standalone="yes"?>
<Relationships xmlns="http://schemas.openxmlformats.org/package/2006/relationships"><Relationship Id="rId1" Type="http://schemas.openxmlformats.org/officeDocument/2006/relationships/vmlDrawing" Target="../drawings/vmlDrawing8.vml"/><Relationship Id="rId2" Type="http://schemas.openxmlformats.org/officeDocument/2006/relationships/slideLayout" Target="../slideLayouts/slideLayout7.xml"/><Relationship Id="rId3" Type="http://schemas.openxmlformats.org/officeDocument/2006/relationships/oleObject" Target="???" TargetMode="External"/></Relationships>
</file>

<file path=ppt/slides/_rels/slide49.xml.rels><?xml version="1.0" encoding="UTF-8" standalone="yes"?>
<Relationships xmlns="http://schemas.openxmlformats.org/package/2006/relationships"><Relationship Id="rId1" Type="http://schemas.openxmlformats.org/officeDocument/2006/relationships/vmlDrawing" Target="../drawings/vmlDrawing9.vml"/><Relationship Id="rId2" Type="http://schemas.openxmlformats.org/officeDocument/2006/relationships/slideLayout" Target="../slideLayouts/slideLayout7.xml"/><Relationship Id="rId3" Type="http://schemas.openxmlformats.org/officeDocument/2006/relationships/oleObject" Targe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vmlDrawing" Target="../drawings/vmlDrawing10.vml"/><Relationship Id="rId2" Type="http://schemas.openxmlformats.org/officeDocument/2006/relationships/slideLayout" Target="../slideLayouts/slideLayout7.xml"/><Relationship Id="rId3" Type="http://schemas.openxmlformats.org/officeDocument/2006/relationships/oleObject" Target="???"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s>
</file>

<file path=ppt/slides/_rels/slide69.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2.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874613" y="4566543"/>
            <a:ext cx="7553156" cy="2291457"/>
          </a:xfrm>
        </p:spPr>
        <p:txBody>
          <a:bodyPr>
            <a:normAutofit fontScale="90000"/>
          </a:bodyPr>
          <a:lstStyle/>
          <a:p>
            <a:r>
              <a:rPr lang="en-US" sz="4000" i="1" dirty="0" smtClean="0">
                <a:solidFill>
                  <a:srgbClr val="0000FF"/>
                </a:solidFill>
              </a:rPr>
              <a:t>Mostly Framing</a:t>
            </a:r>
            <a:r>
              <a:rPr lang="en-US" sz="4000" dirty="0" smtClean="0"/>
              <a:t/>
            </a:r>
            <a:br>
              <a:rPr lang="en-US" sz="4000" dirty="0" smtClean="0"/>
            </a:br>
            <a:r>
              <a:rPr lang="en-US" sz="3556" dirty="0" smtClean="0"/>
              <a:t>Paul M. Pietroski</a:t>
            </a:r>
            <a:br>
              <a:rPr lang="en-US" sz="3556" dirty="0" smtClean="0"/>
            </a:br>
            <a:r>
              <a:rPr lang="en-US" sz="3556" dirty="0" smtClean="0"/>
              <a:t>University of Maryland</a:t>
            </a:r>
            <a:br>
              <a:rPr lang="en-US" sz="3556" dirty="0" smtClean="0"/>
            </a:br>
            <a:r>
              <a:rPr lang="en-US" sz="3556" dirty="0" smtClean="0"/>
              <a:t> Dept. of Linguistics, Dept. of Philosophy                </a:t>
            </a:r>
            <a:endParaRPr lang="en-US" sz="3556" dirty="0"/>
          </a:p>
        </p:txBody>
      </p:sp>
      <p:pic>
        <p:nvPicPr>
          <p:cNvPr id="6" name="Picture 5" descr="magritte.jpg"/>
          <p:cNvPicPr>
            <a:picLocks noChangeAspect="1"/>
          </p:cNvPicPr>
          <p:nvPr/>
        </p:nvPicPr>
        <p:blipFill>
          <a:blip r:embed="rId3">
            <a:alphaModFix amt="55000"/>
          </a:blip>
          <a:stretch>
            <a:fillRect/>
          </a:stretch>
        </p:blipFill>
        <p:spPr>
          <a:xfrm>
            <a:off x="1925051" y="0"/>
            <a:ext cx="5546343" cy="7553158"/>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54250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9162"/>
          </a:xfrm>
        </p:spPr>
        <p:txBody>
          <a:bodyPr>
            <a:noAutofit/>
          </a:bodyPr>
          <a:lstStyle/>
          <a:p>
            <a:r>
              <a:rPr lang="en-US" sz="3600" dirty="0" smtClean="0"/>
              <a:t>‘Most of the dots are yellow’ </a:t>
            </a:r>
            <a:endParaRPr lang="en-US" sz="3600" dirty="0"/>
          </a:p>
        </p:txBody>
      </p:sp>
      <p:sp>
        <p:nvSpPr>
          <p:cNvPr id="3" name="Content Placeholder 2"/>
          <p:cNvSpPr>
            <a:spLocks noGrp="1"/>
          </p:cNvSpPr>
          <p:nvPr>
            <p:ph idx="1"/>
          </p:nvPr>
        </p:nvSpPr>
        <p:spPr>
          <a:xfrm>
            <a:off x="457200" y="1417638"/>
            <a:ext cx="8432800" cy="4807977"/>
          </a:xfrm>
        </p:spPr>
        <p:txBody>
          <a:bodyPr>
            <a:normAutofit fontScale="70000" lnSpcReduction="20000"/>
          </a:bodyPr>
          <a:lstStyle/>
          <a:p>
            <a:pPr>
              <a:spcBef>
                <a:spcPts val="0"/>
              </a:spcBef>
              <a:spcAft>
                <a:spcPts val="600"/>
              </a:spcAft>
              <a:buNone/>
            </a:pPr>
            <a:endParaRPr lang="en-US" dirty="0" smtClean="0">
              <a:solidFill>
                <a:srgbClr val="0000FF"/>
              </a:solidFill>
            </a:endParaRPr>
          </a:p>
          <a:p>
            <a:pPr>
              <a:spcBef>
                <a:spcPts val="0"/>
              </a:spcBef>
              <a:spcAft>
                <a:spcPts val="600"/>
              </a:spcAft>
              <a:buNone/>
            </a:pPr>
            <a:r>
              <a:rPr lang="en-US" dirty="0" smtClean="0">
                <a:solidFill>
                  <a:srgbClr val="0000FF"/>
                </a:solidFill>
              </a:rPr>
              <a:t>   </a:t>
            </a:r>
            <a:r>
              <a:rPr lang="en-US" b="1" dirty="0" smtClean="0">
                <a:solidFill>
                  <a:srgbClr val="0000FF"/>
                </a:solidFill>
                <a:latin typeface="Apple Chancery"/>
              </a:rPr>
              <a:t>MOST</a:t>
            </a:r>
            <a:r>
              <a:rPr lang="en-US" dirty="0" smtClean="0"/>
              <a:t>[DOT, YELLOW]</a:t>
            </a:r>
          </a:p>
          <a:p>
            <a:pPr>
              <a:spcBef>
                <a:spcPts val="0"/>
              </a:spcBef>
              <a:spcAft>
                <a:spcPts val="600"/>
              </a:spcAft>
              <a:buNone/>
            </a:pPr>
            <a:endParaRPr lang="en-US" dirty="0" smtClean="0"/>
          </a:p>
          <a:p>
            <a:pPr>
              <a:spcBef>
                <a:spcPts val="0"/>
              </a:spcBef>
              <a:spcAft>
                <a:spcPts val="600"/>
              </a:spcAft>
              <a:buNone/>
            </a:pPr>
            <a:r>
              <a:rPr lang="en-US" dirty="0" smtClean="0">
                <a:solidFill>
                  <a:srgbClr val="0000FF"/>
                </a:solidFill>
              </a:rPr>
              <a:t>   #</a:t>
            </a:r>
            <a:r>
              <a:rPr lang="en-US" dirty="0" smtClean="0"/>
              <a:t>{DOT </a:t>
            </a:r>
            <a:r>
              <a:rPr lang="en-US" dirty="0" smtClean="0">
                <a:solidFill>
                  <a:srgbClr val="0000FF"/>
                </a:solidFill>
              </a:rPr>
              <a:t>&amp;</a:t>
            </a:r>
            <a:r>
              <a:rPr lang="en-US" dirty="0" smtClean="0"/>
              <a:t> YELLOW} </a:t>
            </a:r>
            <a:r>
              <a:rPr lang="en-US" dirty="0" smtClean="0">
                <a:solidFill>
                  <a:srgbClr val="0000FF"/>
                </a:solidFill>
              </a:rPr>
              <a:t>&gt; #</a:t>
            </a:r>
            <a:r>
              <a:rPr lang="en-US" dirty="0" smtClean="0"/>
              <a:t>{DOT</a:t>
            </a:r>
            <a:r>
              <a:rPr lang="en-US" dirty="0" smtClean="0">
                <a:sym typeface="Symbol" pitchFamily="1" charset="2"/>
              </a:rPr>
              <a:t>}</a:t>
            </a:r>
            <a:r>
              <a:rPr lang="en-US" dirty="0" smtClean="0">
                <a:solidFill>
                  <a:srgbClr val="0000FF"/>
                </a:solidFill>
                <a:sym typeface="Symbol" pitchFamily="1" charset="2"/>
              </a:rPr>
              <a:t>/2 </a:t>
            </a:r>
          </a:p>
          <a:p>
            <a:pPr>
              <a:buNone/>
            </a:pPr>
            <a:r>
              <a:rPr lang="en-US" dirty="0" smtClean="0">
                <a:latin typeface="Apple Chancery"/>
              </a:rPr>
              <a:t>			</a:t>
            </a:r>
            <a:r>
              <a:rPr lang="en-US" i="1" dirty="0" smtClean="0">
                <a:solidFill>
                  <a:srgbClr val="0000FF"/>
                </a:solidFill>
              </a:rPr>
              <a:t>More than half </a:t>
            </a:r>
            <a:r>
              <a:rPr lang="en-US" dirty="0" smtClean="0"/>
              <a:t>of the dots are yellow                	       </a:t>
            </a:r>
            <a:r>
              <a:rPr lang="en-US" dirty="0" smtClean="0">
                <a:solidFill>
                  <a:srgbClr val="FF0000"/>
                </a:solidFill>
              </a:rPr>
              <a:t>(9 &gt; 15/2)</a:t>
            </a:r>
          </a:p>
          <a:p>
            <a:pPr>
              <a:spcBef>
                <a:spcPts val="2400"/>
              </a:spcBef>
              <a:buNone/>
            </a:pPr>
            <a:r>
              <a:rPr lang="en-US" dirty="0" smtClean="0">
                <a:solidFill>
                  <a:srgbClr val="0000FF"/>
                </a:solidFill>
              </a:rPr>
              <a:t>   #</a:t>
            </a:r>
            <a:r>
              <a:rPr lang="en-US" dirty="0" smtClean="0"/>
              <a:t>{DOT </a:t>
            </a:r>
            <a:r>
              <a:rPr lang="en-US" dirty="0" smtClean="0">
                <a:solidFill>
                  <a:srgbClr val="0000FF"/>
                </a:solidFill>
              </a:rPr>
              <a:t>&amp;</a:t>
            </a:r>
            <a:r>
              <a:rPr lang="en-US" dirty="0" smtClean="0"/>
              <a:t> YELLOW} </a:t>
            </a:r>
            <a:r>
              <a:rPr lang="en-US" dirty="0" smtClean="0">
                <a:solidFill>
                  <a:srgbClr val="0000FF"/>
                </a:solidFill>
              </a:rPr>
              <a:t>&gt; #</a:t>
            </a:r>
            <a:r>
              <a:rPr lang="en-US" dirty="0" smtClean="0"/>
              <a:t>{DOT </a:t>
            </a:r>
            <a:r>
              <a:rPr lang="en-US" dirty="0" smtClean="0">
                <a:solidFill>
                  <a:srgbClr val="0000FF"/>
                </a:solidFill>
              </a:rPr>
              <a:t>&amp; </a:t>
            </a:r>
            <a:r>
              <a:rPr lang="en-US" dirty="0" smtClean="0">
                <a:solidFill>
                  <a:srgbClr val="0000FF"/>
                </a:solidFill>
                <a:sym typeface="Symbol" pitchFamily="1" charset="2"/>
              </a:rPr>
              <a:t></a:t>
            </a:r>
            <a:r>
              <a:rPr lang="en-US" dirty="0" smtClean="0">
                <a:sym typeface="Symbol" pitchFamily="1" charset="2"/>
              </a:rPr>
              <a:t>YELLOW}</a:t>
            </a:r>
          </a:p>
          <a:p>
            <a:pPr>
              <a:buNone/>
            </a:pPr>
            <a:r>
              <a:rPr lang="en-US" dirty="0" smtClean="0">
                <a:sym typeface="Symbol" pitchFamily="1" charset="2"/>
              </a:rPr>
              <a:t>			The yellow </a:t>
            </a:r>
            <a:r>
              <a:rPr lang="en-US" dirty="0" smtClean="0"/>
              <a:t>dots </a:t>
            </a:r>
            <a:r>
              <a:rPr lang="en-US" i="1" dirty="0" smtClean="0">
                <a:solidFill>
                  <a:srgbClr val="0000FF"/>
                </a:solidFill>
              </a:rPr>
              <a:t>outnumber</a:t>
            </a:r>
            <a:r>
              <a:rPr lang="en-US" dirty="0" smtClean="0">
                <a:solidFill>
                  <a:srgbClr val="0000FF"/>
                </a:solidFill>
              </a:rPr>
              <a:t> </a:t>
            </a:r>
            <a:r>
              <a:rPr lang="en-US" dirty="0" smtClean="0"/>
              <a:t>the </a:t>
            </a:r>
            <a:r>
              <a:rPr lang="en-US" i="1" dirty="0" err="1" smtClean="0">
                <a:solidFill>
                  <a:srgbClr val="0000FF"/>
                </a:solidFill>
              </a:rPr>
              <a:t>non</a:t>
            </a:r>
            <a:r>
              <a:rPr lang="en-US" dirty="0" err="1" smtClean="0"/>
              <a:t>yellow</a:t>
            </a:r>
            <a:r>
              <a:rPr lang="en-US" dirty="0" smtClean="0"/>
              <a:t> dots  		</a:t>
            </a:r>
            <a:r>
              <a:rPr lang="en-US" dirty="0" smtClean="0">
                <a:solidFill>
                  <a:srgbClr val="FF0000"/>
                </a:solidFill>
              </a:rPr>
              <a:t>(9 &gt; 6)</a:t>
            </a:r>
            <a:endParaRPr lang="en-US" dirty="0" smtClean="0">
              <a:solidFill>
                <a:srgbClr val="FF0000"/>
              </a:solidFill>
              <a:sym typeface="Symbol" pitchFamily="1" charset="2"/>
            </a:endParaRPr>
          </a:p>
          <a:p>
            <a:pPr>
              <a:spcBef>
                <a:spcPts val="2400"/>
              </a:spcBef>
              <a:buNone/>
            </a:pPr>
            <a:r>
              <a:rPr lang="en-US" dirty="0" smtClean="0">
                <a:solidFill>
                  <a:srgbClr val="0000FF"/>
                </a:solidFill>
              </a:rPr>
              <a:t>   #</a:t>
            </a:r>
            <a:r>
              <a:rPr lang="en-US" dirty="0" smtClean="0"/>
              <a:t>{DOT </a:t>
            </a:r>
            <a:r>
              <a:rPr lang="en-US" dirty="0" smtClean="0">
                <a:solidFill>
                  <a:srgbClr val="0000FF"/>
                </a:solidFill>
              </a:rPr>
              <a:t>&amp;</a:t>
            </a:r>
            <a:r>
              <a:rPr lang="en-US" dirty="0" smtClean="0"/>
              <a:t> YELLOW} </a:t>
            </a:r>
            <a:r>
              <a:rPr lang="en-US" dirty="0" smtClean="0">
                <a:solidFill>
                  <a:srgbClr val="0000FF"/>
                </a:solidFill>
              </a:rPr>
              <a:t>&gt; #</a:t>
            </a:r>
            <a:r>
              <a:rPr lang="en-US" dirty="0" smtClean="0"/>
              <a:t>{DOT} </a:t>
            </a:r>
            <a:r>
              <a:rPr lang="en-US" dirty="0" smtClean="0">
                <a:solidFill>
                  <a:srgbClr val="0000FF"/>
                </a:solidFill>
              </a:rPr>
              <a:t>– #</a:t>
            </a:r>
            <a:r>
              <a:rPr lang="en-US" dirty="0" smtClean="0"/>
              <a:t>{DOT </a:t>
            </a:r>
            <a:r>
              <a:rPr lang="en-US" dirty="0" smtClean="0">
                <a:solidFill>
                  <a:srgbClr val="0000FF"/>
                </a:solidFill>
              </a:rPr>
              <a:t>&amp;</a:t>
            </a:r>
            <a:r>
              <a:rPr lang="en-US" dirty="0" smtClean="0"/>
              <a:t> YELLOW} </a:t>
            </a:r>
            <a:endParaRPr lang="en-US" dirty="0" smtClean="0">
              <a:sym typeface="Symbol" pitchFamily="1" charset="2"/>
            </a:endParaRPr>
          </a:p>
          <a:p>
            <a:pPr>
              <a:buNone/>
            </a:pPr>
            <a:r>
              <a:rPr lang="en-US" sz="2000" dirty="0" smtClean="0">
                <a:sym typeface="Symbol" pitchFamily="1" charset="2"/>
              </a:rPr>
              <a:t>			</a:t>
            </a:r>
            <a:r>
              <a:rPr lang="en-US" dirty="0" smtClean="0">
                <a:sym typeface="Symbol" pitchFamily="1" charset="2"/>
              </a:rPr>
              <a:t>The </a:t>
            </a:r>
            <a:r>
              <a:rPr lang="en-US" i="1" dirty="0" smtClean="0">
                <a:solidFill>
                  <a:srgbClr val="0000FF"/>
                </a:solidFill>
                <a:sym typeface="Symbol" pitchFamily="1" charset="2"/>
              </a:rPr>
              <a:t>number of </a:t>
            </a:r>
            <a:r>
              <a:rPr lang="en-US" dirty="0" smtClean="0">
                <a:sym typeface="Symbol" pitchFamily="1" charset="2"/>
              </a:rPr>
              <a:t>yellow </a:t>
            </a:r>
            <a:r>
              <a:rPr lang="en-US" dirty="0" smtClean="0"/>
              <a:t>dots </a:t>
            </a:r>
            <a:r>
              <a:rPr lang="en-US" i="1" dirty="0" smtClean="0">
                <a:solidFill>
                  <a:srgbClr val="0000FF"/>
                </a:solidFill>
              </a:rPr>
              <a:t>exceeds</a:t>
            </a:r>
            <a:r>
              <a:rPr lang="en-US" dirty="0" smtClean="0">
                <a:solidFill>
                  <a:srgbClr val="0000FF"/>
                </a:solidFill>
              </a:rPr>
              <a:t> </a:t>
            </a:r>
          </a:p>
          <a:p>
            <a:pPr>
              <a:buNone/>
            </a:pPr>
            <a:r>
              <a:rPr lang="en-US" dirty="0" smtClean="0">
                <a:solidFill>
                  <a:srgbClr val="0000FF"/>
                </a:solidFill>
              </a:rPr>
              <a:t>			</a:t>
            </a:r>
            <a:r>
              <a:rPr lang="en-US" dirty="0" smtClean="0"/>
              <a:t>the </a:t>
            </a:r>
            <a:r>
              <a:rPr lang="en-US" i="1" dirty="0" smtClean="0">
                <a:solidFill>
                  <a:srgbClr val="0000FF"/>
                </a:solidFill>
              </a:rPr>
              <a:t>number of </a:t>
            </a:r>
            <a:r>
              <a:rPr lang="en-US" dirty="0" smtClean="0"/>
              <a:t>dots </a:t>
            </a:r>
            <a:r>
              <a:rPr lang="en-US" i="1" dirty="0" smtClean="0">
                <a:solidFill>
                  <a:srgbClr val="0000FF"/>
                </a:solidFill>
              </a:rPr>
              <a:t>minus</a:t>
            </a:r>
            <a:r>
              <a:rPr lang="en-US" dirty="0" smtClean="0"/>
              <a:t> </a:t>
            </a:r>
            <a:r>
              <a:rPr lang="en-US" dirty="0" smtClean="0">
                <a:sym typeface="Symbol" pitchFamily="1" charset="2"/>
              </a:rPr>
              <a:t>the </a:t>
            </a:r>
            <a:r>
              <a:rPr lang="en-US" i="1" dirty="0" smtClean="0">
                <a:solidFill>
                  <a:srgbClr val="0000FF"/>
                </a:solidFill>
                <a:sym typeface="Symbol" pitchFamily="1" charset="2"/>
              </a:rPr>
              <a:t>number of </a:t>
            </a:r>
            <a:r>
              <a:rPr lang="en-US" dirty="0" smtClean="0">
                <a:sym typeface="Symbol" pitchFamily="1" charset="2"/>
              </a:rPr>
              <a:t>yellow </a:t>
            </a:r>
            <a:r>
              <a:rPr lang="en-US" dirty="0" smtClean="0"/>
              <a:t>dots </a:t>
            </a:r>
          </a:p>
          <a:p>
            <a:pPr>
              <a:buNone/>
            </a:pPr>
            <a:r>
              <a:rPr lang="en-US" dirty="0" smtClean="0">
                <a:sym typeface="Symbol" pitchFamily="1" charset="2"/>
              </a:rPr>
              <a:t>													                  	</a:t>
            </a:r>
            <a:r>
              <a:rPr lang="en-US" dirty="0" smtClean="0">
                <a:solidFill>
                  <a:srgbClr val="FF0000"/>
                </a:solidFill>
              </a:rPr>
              <a:t>(9 &gt; 15 – 9)</a:t>
            </a:r>
            <a:endParaRPr lang="en-US" dirty="0" smtClean="0">
              <a:sym typeface="Symbol" pitchFamily="1" charset="2"/>
            </a:endParaRPr>
          </a:p>
        </p:txBody>
      </p:sp>
      <p:sp>
        <p:nvSpPr>
          <p:cNvPr id="4" name="TextBox 3"/>
          <p:cNvSpPr txBox="1"/>
          <p:nvPr/>
        </p:nvSpPr>
        <p:spPr>
          <a:xfrm>
            <a:off x="5456424" y="1655465"/>
            <a:ext cx="3230376" cy="461665"/>
          </a:xfrm>
          <a:prstGeom prst="rect">
            <a:avLst/>
          </a:prstGeom>
          <a:noFill/>
        </p:spPr>
        <p:txBody>
          <a:bodyPr wrap="square" rtlCol="0">
            <a:spAutoFit/>
          </a:bodyPr>
          <a:lstStyle/>
          <a:p>
            <a:r>
              <a:rPr lang="en-US" sz="2400" dirty="0" smtClean="0">
                <a:solidFill>
                  <a:srgbClr val="FF0000"/>
                </a:solidFill>
              </a:rPr>
              <a:t>15 dots: 9 yellow, 6 blue</a:t>
            </a:r>
            <a:endParaRPr lang="en-US" sz="2400"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shot-vanilla-1to2.png"/>
          <p:cNvPicPr>
            <a:picLocks noChangeAspect="1"/>
          </p:cNvPicPr>
          <p:nvPr/>
        </p:nvPicPr>
        <p:blipFill>
          <a:blip r:embed="rId3"/>
          <a:stretch>
            <a:fillRect/>
          </a:stretch>
        </p:blipFill>
        <p:spPr>
          <a:xfrm>
            <a:off x="0" y="0"/>
            <a:ext cx="10210800" cy="6859032"/>
          </a:xfrm>
          <a:prstGeom prst="rect">
            <a:avLst/>
          </a:prstGeom>
        </p:spPr>
      </p:pic>
      <p:sp>
        <p:nvSpPr>
          <p:cNvPr id="3" name="TextBox 2"/>
          <p:cNvSpPr txBox="1"/>
          <p:nvPr/>
        </p:nvSpPr>
        <p:spPr>
          <a:xfrm>
            <a:off x="2343150" y="228600"/>
            <a:ext cx="5219700" cy="584776"/>
          </a:xfrm>
          <a:prstGeom prst="rect">
            <a:avLst/>
          </a:prstGeom>
          <a:noFill/>
        </p:spPr>
        <p:txBody>
          <a:bodyPr wrap="square" rtlCol="0">
            <a:spAutoFit/>
          </a:bodyPr>
          <a:lstStyle/>
          <a:p>
            <a:r>
              <a:rPr lang="en-US" sz="3200" dirty="0" smtClean="0">
                <a:solidFill>
                  <a:srgbClr val="EAEAEA"/>
                </a:solidFill>
              </a:rPr>
              <a:t>Most of the dots are yellow?</a:t>
            </a:r>
          </a:p>
        </p:txBody>
      </p:sp>
      <p:sp>
        <p:nvSpPr>
          <p:cNvPr id="4" name="TextBox 3"/>
          <p:cNvSpPr txBox="1"/>
          <p:nvPr/>
        </p:nvSpPr>
        <p:spPr>
          <a:xfrm>
            <a:off x="368300" y="4805690"/>
            <a:ext cx="4584700" cy="523220"/>
          </a:xfrm>
          <a:prstGeom prst="rect">
            <a:avLst/>
          </a:prstGeom>
          <a:noFill/>
        </p:spPr>
        <p:txBody>
          <a:bodyPr wrap="square" rtlCol="0">
            <a:spAutoFit/>
          </a:bodyPr>
          <a:lstStyle/>
          <a:p>
            <a:r>
              <a:rPr lang="en-US" sz="2800" dirty="0" smtClean="0">
                <a:solidFill>
                  <a:schemeClr val="bg1"/>
                </a:solidFill>
              </a:rPr>
              <a:t>#{DOT &amp; YELLOW} &gt; #{DOT</a:t>
            </a:r>
            <a:r>
              <a:rPr lang="en-US" sz="2800" dirty="0" smtClean="0">
                <a:solidFill>
                  <a:schemeClr val="bg1"/>
                </a:solidFill>
                <a:sym typeface="Symbol" pitchFamily="1" charset="2"/>
              </a:rPr>
              <a:t>}/2 </a:t>
            </a:r>
            <a:endParaRPr lang="en-US" sz="2800" dirty="0">
              <a:solidFill>
                <a:schemeClr val="bg1"/>
              </a:solidFill>
            </a:endParaRPr>
          </a:p>
        </p:txBody>
      </p:sp>
      <p:sp>
        <p:nvSpPr>
          <p:cNvPr id="5" name="TextBox 4"/>
          <p:cNvSpPr txBox="1"/>
          <p:nvPr/>
        </p:nvSpPr>
        <p:spPr>
          <a:xfrm>
            <a:off x="215900" y="5375076"/>
            <a:ext cx="6121400" cy="523220"/>
          </a:xfrm>
          <a:prstGeom prst="rect">
            <a:avLst/>
          </a:prstGeom>
          <a:noFill/>
        </p:spPr>
        <p:txBody>
          <a:bodyPr wrap="square" rtlCol="0">
            <a:spAutoFit/>
          </a:bodyPr>
          <a:lstStyle/>
          <a:p>
            <a:r>
              <a:rPr lang="en-US" sz="2800" dirty="0" smtClean="0">
                <a:solidFill>
                  <a:schemeClr val="bg1"/>
                </a:solidFill>
              </a:rPr>
              <a:t>  #{DOT &amp; YELLOW} &gt; #{DOT &amp; </a:t>
            </a:r>
            <a:r>
              <a:rPr lang="en-US" sz="2800" dirty="0" smtClean="0">
                <a:solidFill>
                  <a:schemeClr val="bg1"/>
                </a:solidFill>
                <a:sym typeface="Symbol" pitchFamily="1" charset="2"/>
              </a:rPr>
              <a:t>YELLOW}</a:t>
            </a:r>
            <a:endParaRPr lang="en-US" sz="2800" dirty="0">
              <a:solidFill>
                <a:schemeClr val="bg1"/>
              </a:solidFill>
            </a:endParaRPr>
          </a:p>
        </p:txBody>
      </p:sp>
      <p:sp>
        <p:nvSpPr>
          <p:cNvPr id="6" name="TextBox 5"/>
          <p:cNvSpPr txBox="1"/>
          <p:nvPr/>
        </p:nvSpPr>
        <p:spPr>
          <a:xfrm>
            <a:off x="368300" y="5898296"/>
            <a:ext cx="7772400" cy="523220"/>
          </a:xfrm>
          <a:prstGeom prst="rect">
            <a:avLst/>
          </a:prstGeom>
          <a:noFill/>
        </p:spPr>
        <p:txBody>
          <a:bodyPr wrap="square" rtlCol="0">
            <a:spAutoFit/>
          </a:bodyPr>
          <a:lstStyle/>
          <a:p>
            <a:r>
              <a:rPr lang="en-US" sz="2800" dirty="0" smtClean="0">
                <a:solidFill>
                  <a:srgbClr val="FFFFFF"/>
                </a:solidFill>
              </a:rPr>
              <a:t>#{DOT &amp; YELLOW} &gt; #{DOT} – #{DOT &amp; YELLOW} </a:t>
            </a:r>
            <a:endParaRPr lang="en-US" sz="2800" dirty="0">
              <a:solidFill>
                <a:srgbClr val="FFFFFF"/>
              </a:solidFill>
            </a:endParaRPr>
          </a:p>
        </p:txBody>
      </p:sp>
      <p:sp>
        <p:nvSpPr>
          <p:cNvPr id="7" name="TextBox 6"/>
          <p:cNvSpPr txBox="1"/>
          <p:nvPr/>
        </p:nvSpPr>
        <p:spPr>
          <a:xfrm>
            <a:off x="215900" y="2870200"/>
            <a:ext cx="3568700" cy="523220"/>
          </a:xfrm>
          <a:prstGeom prst="rect">
            <a:avLst/>
          </a:prstGeom>
          <a:noFill/>
        </p:spPr>
        <p:txBody>
          <a:bodyPr wrap="square" rtlCol="0">
            <a:spAutoFit/>
          </a:bodyPr>
          <a:lstStyle/>
          <a:p>
            <a:r>
              <a:rPr lang="en-US" sz="2800" dirty="0" smtClean="0">
                <a:solidFill>
                  <a:srgbClr val="FFFFFF"/>
                </a:solidFill>
              </a:rPr>
              <a:t> </a:t>
            </a:r>
            <a:r>
              <a:rPr lang="en-US" sz="2800" b="1" dirty="0" smtClean="0">
                <a:solidFill>
                  <a:srgbClr val="FFFFFF"/>
                </a:solidFill>
                <a:latin typeface="Apple Chancery"/>
              </a:rPr>
              <a:t>MOST</a:t>
            </a:r>
            <a:r>
              <a:rPr lang="en-US" sz="2800" dirty="0" smtClean="0">
                <a:solidFill>
                  <a:srgbClr val="FFFFFF"/>
                </a:solidFill>
              </a:rPr>
              <a:t>[DOT, YELLOW]</a:t>
            </a:r>
            <a:endParaRPr lang="en-US" sz="2800" dirty="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p:bldP spid="5" grpId="1"/>
      <p:bldP spid="6" grpId="0"/>
      <p:bldP spid="6" grpId="1"/>
      <p:bldP spid="7" grpId="0"/>
      <p:bldP spid="7" grpId="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1143000"/>
          </a:xfrm>
        </p:spPr>
        <p:txBody>
          <a:bodyPr/>
          <a:lstStyle/>
          <a:p>
            <a:r>
              <a:rPr lang="en-US" u="sng" dirty="0"/>
              <a:t>Hume’s Principle</a:t>
            </a:r>
          </a:p>
        </p:txBody>
      </p:sp>
      <p:sp>
        <p:nvSpPr>
          <p:cNvPr id="11267" name="Rectangle 3"/>
          <p:cNvSpPr>
            <a:spLocks noGrp="1" noChangeArrowheads="1"/>
          </p:cNvSpPr>
          <p:nvPr>
            <p:ph type="body" idx="1"/>
          </p:nvPr>
        </p:nvSpPr>
        <p:spPr>
          <a:xfrm>
            <a:off x="457200" y="1401762"/>
            <a:ext cx="8153400" cy="5456238"/>
          </a:xfrm>
        </p:spPr>
        <p:txBody>
          <a:bodyPr>
            <a:normAutofit/>
          </a:bodyPr>
          <a:lstStyle/>
          <a:p>
            <a:pPr>
              <a:buFontTx/>
              <a:buNone/>
            </a:pPr>
            <a:r>
              <a:rPr lang="en-US" sz="2800" dirty="0">
                <a:solidFill>
                  <a:srgbClr val="0000FF"/>
                </a:solidFill>
              </a:rPr>
              <a:t>#</a:t>
            </a:r>
            <a:r>
              <a:rPr lang="en-US" sz="2800" dirty="0" smtClean="0"/>
              <a:t>{Triangle} </a:t>
            </a:r>
            <a:r>
              <a:rPr lang="en-US" sz="2800" dirty="0">
                <a:solidFill>
                  <a:srgbClr val="0000FF"/>
                </a:solidFill>
              </a:rPr>
              <a:t>= #</a:t>
            </a:r>
            <a:r>
              <a:rPr lang="en-US" sz="2800" dirty="0" smtClean="0"/>
              <a:t>{</a:t>
            </a:r>
            <a:r>
              <a:rPr lang="en-US" sz="2800" dirty="0" smtClean="0">
                <a:sym typeface="Symbol" pitchFamily="1" charset="2"/>
              </a:rPr>
              <a:t>Heart}  </a:t>
            </a:r>
            <a:endParaRPr lang="en-US" sz="2800" dirty="0">
              <a:sym typeface="Symbol" pitchFamily="1" charset="2"/>
            </a:endParaRPr>
          </a:p>
          <a:p>
            <a:pPr>
              <a:buFontTx/>
              <a:buNone/>
            </a:pPr>
            <a:r>
              <a:rPr lang="en-US" sz="2800" dirty="0">
                <a:sym typeface="Symbol" pitchFamily="1" charset="2"/>
              </a:rPr>
              <a:t>               </a:t>
            </a:r>
            <a:r>
              <a:rPr lang="en-US" sz="2800" dirty="0" err="1">
                <a:sym typeface="Symbol" pitchFamily="1" charset="2"/>
              </a:rPr>
              <a:t>iff</a:t>
            </a:r>
            <a:r>
              <a:rPr lang="en-US" sz="2800" dirty="0">
                <a:sym typeface="Symbol" pitchFamily="1" charset="2"/>
              </a:rPr>
              <a:t> </a:t>
            </a:r>
          </a:p>
          <a:p>
            <a:pPr>
              <a:lnSpc>
                <a:spcPct val="80000"/>
              </a:lnSpc>
              <a:buFontTx/>
              <a:buNone/>
            </a:pPr>
            <a:r>
              <a:rPr lang="en-US" sz="2800" dirty="0" smtClean="0">
                <a:sym typeface="Symbol" pitchFamily="1" charset="2"/>
              </a:rPr>
              <a:t>{Triangle</a:t>
            </a:r>
            <a:r>
              <a:rPr lang="en-US" sz="2800" dirty="0" smtClean="0"/>
              <a:t>} </a:t>
            </a:r>
            <a:r>
              <a:rPr lang="en-US" sz="2800" i="1" dirty="0" err="1">
                <a:solidFill>
                  <a:srgbClr val="0000FF"/>
                </a:solidFill>
              </a:rPr>
              <a:t>OneToOne</a:t>
            </a:r>
            <a:r>
              <a:rPr lang="en-US" sz="2800" dirty="0"/>
              <a:t> </a:t>
            </a:r>
            <a:r>
              <a:rPr lang="en-US" sz="2800" dirty="0" smtClean="0"/>
              <a:t>{</a:t>
            </a:r>
            <a:r>
              <a:rPr lang="en-US" sz="2800" dirty="0" smtClean="0">
                <a:sym typeface="Symbol" pitchFamily="1" charset="2"/>
              </a:rPr>
              <a:t>Heart} </a:t>
            </a:r>
          </a:p>
          <a:p>
            <a:pPr>
              <a:buFontTx/>
              <a:buNone/>
            </a:pPr>
            <a:r>
              <a:rPr lang="en-US" sz="2800" dirty="0" smtClean="0">
                <a:sym typeface="Symbol" pitchFamily="1" charset="2"/>
              </a:rPr>
              <a:t>____________________________________________</a:t>
            </a:r>
          </a:p>
          <a:p>
            <a:pPr>
              <a:buFontTx/>
              <a:buNone/>
            </a:pPr>
            <a:r>
              <a:rPr lang="en-US" sz="2800" dirty="0">
                <a:solidFill>
                  <a:srgbClr val="0000FF"/>
                </a:solidFill>
              </a:rPr>
              <a:t>#</a:t>
            </a:r>
            <a:r>
              <a:rPr lang="en-US" sz="2800" dirty="0" smtClean="0"/>
              <a:t>{Triangle} </a:t>
            </a:r>
            <a:r>
              <a:rPr lang="en-US" sz="2800" dirty="0">
                <a:solidFill>
                  <a:srgbClr val="0000FF"/>
                </a:solidFill>
              </a:rPr>
              <a:t>&gt; #</a:t>
            </a:r>
            <a:r>
              <a:rPr lang="en-US" sz="2800" dirty="0" smtClean="0"/>
              <a:t>{</a:t>
            </a:r>
            <a:r>
              <a:rPr lang="en-US" sz="2800" dirty="0" smtClean="0">
                <a:sym typeface="Symbol" pitchFamily="1" charset="2"/>
              </a:rPr>
              <a:t>Heart}  </a:t>
            </a:r>
            <a:endParaRPr lang="en-US" sz="2800" dirty="0">
              <a:sym typeface="Symbol" pitchFamily="1" charset="2"/>
            </a:endParaRPr>
          </a:p>
          <a:p>
            <a:pPr>
              <a:buFontTx/>
              <a:buNone/>
            </a:pPr>
            <a:r>
              <a:rPr lang="en-US" sz="2800" dirty="0">
                <a:sym typeface="Symbol" pitchFamily="1" charset="2"/>
              </a:rPr>
              <a:t>               </a:t>
            </a:r>
            <a:r>
              <a:rPr lang="en-US" sz="2800" dirty="0" err="1">
                <a:sym typeface="Symbol" pitchFamily="1" charset="2"/>
              </a:rPr>
              <a:t>iff</a:t>
            </a:r>
            <a:r>
              <a:rPr lang="en-US" sz="2800" dirty="0">
                <a:sym typeface="Symbol" pitchFamily="1" charset="2"/>
              </a:rPr>
              <a:t> </a:t>
            </a:r>
          </a:p>
          <a:p>
            <a:pPr>
              <a:buFontTx/>
              <a:buNone/>
            </a:pPr>
            <a:r>
              <a:rPr lang="en-US" sz="2800" dirty="0" smtClean="0">
                <a:sym typeface="Symbol" pitchFamily="1" charset="2"/>
              </a:rPr>
              <a:t>{Triangle</a:t>
            </a:r>
            <a:r>
              <a:rPr lang="en-US" sz="2800" dirty="0" smtClean="0"/>
              <a:t>} </a:t>
            </a:r>
            <a:r>
              <a:rPr lang="en-US" sz="2800" i="1" dirty="0" err="1">
                <a:solidFill>
                  <a:srgbClr val="0000FF"/>
                </a:solidFill>
              </a:rPr>
              <a:t>OneToOnePlus</a:t>
            </a:r>
            <a:r>
              <a:rPr lang="en-US" sz="2800" dirty="0"/>
              <a:t> </a:t>
            </a:r>
            <a:r>
              <a:rPr lang="en-US" sz="2800" dirty="0" smtClean="0"/>
              <a:t>{</a:t>
            </a:r>
            <a:r>
              <a:rPr lang="en-US" sz="2800" dirty="0" smtClean="0">
                <a:sym typeface="Symbol" pitchFamily="1" charset="2"/>
              </a:rPr>
              <a:t>Heart}</a:t>
            </a:r>
            <a:endParaRPr lang="en-US" sz="2800" dirty="0">
              <a:sym typeface="Symbol" pitchFamily="1" charset="2"/>
            </a:endParaRPr>
          </a:p>
          <a:p>
            <a:pPr>
              <a:spcBef>
                <a:spcPct val="50000"/>
              </a:spcBef>
              <a:buFontTx/>
              <a:buNone/>
            </a:pPr>
            <a:endParaRPr lang="el-GR" dirty="0">
              <a:sym typeface="Symbol" pitchFamily="1" charset="2"/>
            </a:endParaRPr>
          </a:p>
          <a:p>
            <a:pPr>
              <a:buFontTx/>
              <a:buNone/>
            </a:pPr>
            <a:r>
              <a:rPr lang="en-US" sz="2800" dirty="0">
                <a:sym typeface="Symbol" pitchFamily="1" charset="2"/>
              </a:rPr>
              <a:t> </a:t>
            </a:r>
          </a:p>
          <a:p>
            <a:pPr>
              <a:buFontTx/>
              <a:buNone/>
            </a:pPr>
            <a:endParaRPr lang="en-US" sz="2800" dirty="0">
              <a:sym typeface="Symbol" pitchFamily="1" charset="2"/>
            </a:endParaRPr>
          </a:p>
        </p:txBody>
      </p:sp>
      <p:sp>
        <p:nvSpPr>
          <p:cNvPr id="11271" name="AutoShape 7"/>
          <p:cNvSpPr>
            <a:spLocks noChangeArrowheads="1"/>
          </p:cNvSpPr>
          <p:nvPr/>
        </p:nvSpPr>
        <p:spPr bwMode="auto">
          <a:xfrm>
            <a:off x="5715000" y="1477962"/>
            <a:ext cx="381000" cy="381000"/>
          </a:xfrm>
          <a:prstGeom prst="triangle">
            <a:avLst>
              <a:gd name="adj"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72" name="AutoShape 8"/>
          <p:cNvSpPr>
            <a:spLocks noChangeArrowheads="1"/>
          </p:cNvSpPr>
          <p:nvPr/>
        </p:nvSpPr>
        <p:spPr bwMode="auto">
          <a:xfrm>
            <a:off x="6324600" y="1477962"/>
            <a:ext cx="381000" cy="381000"/>
          </a:xfrm>
          <a:prstGeom prst="triangle">
            <a:avLst>
              <a:gd name="adj"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73" name="AutoShape 9"/>
          <p:cNvSpPr>
            <a:spLocks noChangeArrowheads="1"/>
          </p:cNvSpPr>
          <p:nvPr/>
        </p:nvSpPr>
        <p:spPr bwMode="auto">
          <a:xfrm>
            <a:off x="6858000" y="1477962"/>
            <a:ext cx="381000" cy="381000"/>
          </a:xfrm>
          <a:prstGeom prst="triangle">
            <a:avLst>
              <a:gd name="adj"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74" name="AutoShape 10"/>
          <p:cNvSpPr>
            <a:spLocks noChangeArrowheads="1"/>
          </p:cNvSpPr>
          <p:nvPr/>
        </p:nvSpPr>
        <p:spPr bwMode="auto">
          <a:xfrm>
            <a:off x="5791200" y="2316162"/>
            <a:ext cx="304800" cy="4572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75" name="AutoShape 11"/>
          <p:cNvSpPr>
            <a:spLocks noChangeArrowheads="1"/>
          </p:cNvSpPr>
          <p:nvPr/>
        </p:nvSpPr>
        <p:spPr bwMode="auto">
          <a:xfrm>
            <a:off x="6400800" y="2316162"/>
            <a:ext cx="304800" cy="4572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76" name="AutoShape 12"/>
          <p:cNvSpPr>
            <a:spLocks noChangeArrowheads="1"/>
          </p:cNvSpPr>
          <p:nvPr/>
        </p:nvSpPr>
        <p:spPr bwMode="auto">
          <a:xfrm>
            <a:off x="7010400" y="2316162"/>
            <a:ext cx="304800" cy="4572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77" name="AutoShape 13"/>
          <p:cNvSpPr>
            <a:spLocks noChangeArrowheads="1"/>
          </p:cNvSpPr>
          <p:nvPr/>
        </p:nvSpPr>
        <p:spPr bwMode="auto">
          <a:xfrm>
            <a:off x="7543800" y="2316162"/>
            <a:ext cx="304800" cy="4572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78" name="AutoShape 14"/>
          <p:cNvSpPr>
            <a:spLocks noChangeArrowheads="1"/>
          </p:cNvSpPr>
          <p:nvPr/>
        </p:nvSpPr>
        <p:spPr bwMode="auto">
          <a:xfrm>
            <a:off x="7467600" y="1477962"/>
            <a:ext cx="381000" cy="381000"/>
          </a:xfrm>
          <a:prstGeom prst="triangle">
            <a:avLst>
              <a:gd name="adj"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79" name="AutoShape 15"/>
          <p:cNvSpPr>
            <a:spLocks noChangeArrowheads="1"/>
          </p:cNvSpPr>
          <p:nvPr/>
        </p:nvSpPr>
        <p:spPr bwMode="auto">
          <a:xfrm>
            <a:off x="5792787" y="3459162"/>
            <a:ext cx="379413" cy="381000"/>
          </a:xfrm>
          <a:prstGeom prst="triangle">
            <a:avLst>
              <a:gd name="adj"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80" name="AutoShape 16"/>
          <p:cNvSpPr>
            <a:spLocks noChangeArrowheads="1"/>
          </p:cNvSpPr>
          <p:nvPr/>
        </p:nvSpPr>
        <p:spPr bwMode="auto">
          <a:xfrm>
            <a:off x="6402387" y="3459162"/>
            <a:ext cx="379413" cy="381000"/>
          </a:xfrm>
          <a:prstGeom prst="triangle">
            <a:avLst>
              <a:gd name="adj"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81" name="AutoShape 17"/>
          <p:cNvSpPr>
            <a:spLocks noChangeArrowheads="1"/>
          </p:cNvSpPr>
          <p:nvPr/>
        </p:nvSpPr>
        <p:spPr bwMode="auto">
          <a:xfrm>
            <a:off x="6935787" y="3459162"/>
            <a:ext cx="379413" cy="381000"/>
          </a:xfrm>
          <a:prstGeom prst="triangle">
            <a:avLst>
              <a:gd name="adj"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82" name="AutoShape 18"/>
          <p:cNvSpPr>
            <a:spLocks noChangeArrowheads="1"/>
          </p:cNvSpPr>
          <p:nvPr/>
        </p:nvSpPr>
        <p:spPr bwMode="auto">
          <a:xfrm>
            <a:off x="5792787" y="4297362"/>
            <a:ext cx="304800" cy="4572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83" name="AutoShape 19"/>
          <p:cNvSpPr>
            <a:spLocks noChangeArrowheads="1"/>
          </p:cNvSpPr>
          <p:nvPr/>
        </p:nvSpPr>
        <p:spPr bwMode="auto">
          <a:xfrm>
            <a:off x="6402387" y="4297362"/>
            <a:ext cx="304800" cy="4572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84" name="AutoShape 20"/>
          <p:cNvSpPr>
            <a:spLocks noChangeArrowheads="1"/>
          </p:cNvSpPr>
          <p:nvPr/>
        </p:nvSpPr>
        <p:spPr bwMode="auto">
          <a:xfrm>
            <a:off x="7011987" y="4297362"/>
            <a:ext cx="304800" cy="4572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86" name="AutoShape 22"/>
          <p:cNvSpPr>
            <a:spLocks noChangeArrowheads="1"/>
          </p:cNvSpPr>
          <p:nvPr/>
        </p:nvSpPr>
        <p:spPr bwMode="auto">
          <a:xfrm>
            <a:off x="7545387" y="3459162"/>
            <a:ext cx="379413" cy="381000"/>
          </a:xfrm>
          <a:prstGeom prst="triangle">
            <a:avLst>
              <a:gd name="adj"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20" name="Rectangle 19"/>
          <p:cNvSpPr/>
          <p:nvPr/>
        </p:nvSpPr>
        <p:spPr>
          <a:xfrm>
            <a:off x="765173" y="5295900"/>
            <a:ext cx="7921627" cy="861774"/>
          </a:xfrm>
          <a:prstGeom prst="rect">
            <a:avLst/>
          </a:prstGeom>
        </p:spPr>
        <p:txBody>
          <a:bodyPr wrap="square">
            <a:spAutoFit/>
          </a:bodyPr>
          <a:lstStyle/>
          <a:p>
            <a:pPr>
              <a:buFontTx/>
              <a:buNone/>
            </a:pPr>
            <a:r>
              <a:rPr lang="el-GR" sz="2500" dirty="0" smtClean="0">
                <a:ea typeface="Arial" pitchFamily="1" charset="0"/>
                <a:cs typeface="Arial" pitchFamily="1" charset="0"/>
              </a:rPr>
              <a:t>α</a:t>
            </a:r>
            <a:r>
              <a:rPr lang="en-US" sz="2500" i="1" dirty="0" smtClean="0">
                <a:solidFill>
                  <a:srgbClr val="FF0000"/>
                </a:solidFill>
              </a:rPr>
              <a:t> </a:t>
            </a:r>
            <a:r>
              <a:rPr lang="en-US" sz="2500" i="1" dirty="0" err="1" smtClean="0">
                <a:solidFill>
                  <a:srgbClr val="0000FF"/>
                </a:solidFill>
              </a:rPr>
              <a:t>OneToOnePlus</a:t>
            </a:r>
            <a:r>
              <a:rPr lang="en-US" sz="2500" dirty="0" smtClean="0"/>
              <a:t> </a:t>
            </a:r>
            <a:r>
              <a:rPr lang="el-GR" sz="2500" dirty="0" smtClean="0">
                <a:ea typeface="Arial" pitchFamily="1" charset="0"/>
                <a:cs typeface="Arial" pitchFamily="1" charset="0"/>
              </a:rPr>
              <a:t>β</a:t>
            </a:r>
            <a:r>
              <a:rPr lang="en-US" sz="2500" dirty="0" smtClean="0"/>
              <a:t> </a:t>
            </a:r>
            <a:r>
              <a:rPr lang="en-US" sz="2500" dirty="0" err="1" smtClean="0"/>
              <a:t>iff</a:t>
            </a:r>
            <a:r>
              <a:rPr lang="en-US" sz="2500" dirty="0" smtClean="0"/>
              <a:t> for some </a:t>
            </a:r>
            <a:r>
              <a:rPr lang="el-GR" sz="2500" dirty="0" smtClean="0">
                <a:ea typeface="Arial" pitchFamily="1" charset="0"/>
                <a:cs typeface="Arial" pitchFamily="1" charset="0"/>
              </a:rPr>
              <a:t>α</a:t>
            </a:r>
            <a:r>
              <a:rPr lang="en-US" sz="2500" dirty="0" smtClean="0">
                <a:ea typeface="Arial" pitchFamily="1" charset="0"/>
                <a:cs typeface="Arial" pitchFamily="1" charset="0"/>
              </a:rPr>
              <a:t>*, </a:t>
            </a:r>
          </a:p>
          <a:p>
            <a:pPr>
              <a:buFontTx/>
              <a:buNone/>
            </a:pPr>
            <a:r>
              <a:rPr lang="en-US" sz="2500" dirty="0" smtClean="0">
                <a:ea typeface="Arial" pitchFamily="1" charset="0"/>
                <a:cs typeface="Arial" pitchFamily="1" charset="0"/>
              </a:rPr>
              <a:t>	</a:t>
            </a:r>
            <a:r>
              <a:rPr lang="el-GR" sz="2500" dirty="0" smtClean="0">
                <a:ea typeface="Arial" pitchFamily="1" charset="0"/>
                <a:cs typeface="Arial" pitchFamily="1" charset="0"/>
              </a:rPr>
              <a:t>α</a:t>
            </a:r>
            <a:r>
              <a:rPr lang="en-US" sz="2500" dirty="0" smtClean="0">
                <a:ea typeface="Arial" pitchFamily="1" charset="0"/>
                <a:cs typeface="Arial" pitchFamily="1" charset="0"/>
              </a:rPr>
              <a:t>* </a:t>
            </a:r>
            <a:r>
              <a:rPr lang="en-US" sz="2500" dirty="0" smtClean="0"/>
              <a:t>is </a:t>
            </a:r>
            <a:r>
              <a:rPr lang="en-US" sz="2500" i="1" u="sng" dirty="0" smtClean="0"/>
              <a:t>a proper subset o</a:t>
            </a:r>
            <a:r>
              <a:rPr lang="en-US" sz="2500" i="1" dirty="0" smtClean="0"/>
              <a:t>f </a:t>
            </a:r>
            <a:r>
              <a:rPr lang="el-GR" sz="2500" dirty="0" smtClean="0">
                <a:ea typeface="Arial" pitchFamily="1" charset="0"/>
                <a:cs typeface="Arial" pitchFamily="1" charset="0"/>
              </a:rPr>
              <a:t>α</a:t>
            </a:r>
            <a:r>
              <a:rPr lang="en-US" sz="2500" dirty="0" smtClean="0"/>
              <a:t>, and </a:t>
            </a:r>
            <a:r>
              <a:rPr lang="el-GR" sz="2500" dirty="0" smtClean="0">
                <a:ea typeface="Arial" pitchFamily="1" charset="0"/>
                <a:cs typeface="Arial" pitchFamily="1" charset="0"/>
              </a:rPr>
              <a:t>α</a:t>
            </a:r>
            <a:r>
              <a:rPr lang="en-US" sz="2500" dirty="0" smtClean="0">
                <a:ea typeface="Arial" pitchFamily="1" charset="0"/>
                <a:cs typeface="Arial" pitchFamily="1" charset="0"/>
              </a:rPr>
              <a:t>*</a:t>
            </a:r>
            <a:r>
              <a:rPr lang="en-US" sz="2500" i="1" dirty="0" smtClean="0">
                <a:solidFill>
                  <a:srgbClr val="FF0000"/>
                </a:solidFill>
              </a:rPr>
              <a:t> </a:t>
            </a:r>
            <a:r>
              <a:rPr lang="en-US" sz="2500" i="1" dirty="0" err="1" smtClean="0">
                <a:solidFill>
                  <a:srgbClr val="0000FF"/>
                </a:solidFill>
              </a:rPr>
              <a:t>OneToOne</a:t>
            </a:r>
            <a:r>
              <a:rPr lang="en-US" sz="2500" dirty="0" smtClean="0"/>
              <a:t> </a:t>
            </a:r>
            <a:r>
              <a:rPr lang="el-GR" sz="2500" dirty="0" smtClean="0">
                <a:ea typeface="Arial" pitchFamily="1" charset="0"/>
                <a:cs typeface="Arial" pitchFamily="1" charset="0"/>
              </a:rPr>
              <a:t>β</a:t>
            </a:r>
            <a:r>
              <a:rPr lang="en-US" sz="2500" dirty="0" smtClean="0"/>
              <a:t> </a:t>
            </a:r>
          </a:p>
        </p:txBody>
      </p:sp>
      <p:sp>
        <p:nvSpPr>
          <p:cNvPr id="21" name="TextBox 20"/>
          <p:cNvSpPr txBox="1"/>
          <p:nvPr/>
        </p:nvSpPr>
        <p:spPr>
          <a:xfrm>
            <a:off x="2008187" y="6157674"/>
            <a:ext cx="5537200" cy="477054"/>
          </a:xfrm>
          <a:prstGeom prst="rect">
            <a:avLst/>
          </a:prstGeom>
          <a:noFill/>
        </p:spPr>
        <p:txBody>
          <a:bodyPr wrap="square" rtlCol="0">
            <a:spAutoFit/>
          </a:bodyPr>
          <a:lstStyle/>
          <a:p>
            <a:r>
              <a:rPr lang="en-US" sz="2500" dirty="0" smtClean="0"/>
              <a:t>(</a:t>
            </a:r>
            <a:r>
              <a:rPr lang="en-US" sz="2500" i="1" dirty="0" smtClean="0"/>
              <a:t>and it’s </a:t>
            </a:r>
            <a:r>
              <a:rPr lang="en-US" sz="2500" i="1" u="sng" dirty="0" smtClean="0"/>
              <a:t>no</a:t>
            </a:r>
            <a:r>
              <a:rPr lang="en-US" sz="2500" i="1" dirty="0" smtClean="0"/>
              <a:t>t the case that</a:t>
            </a:r>
            <a:r>
              <a:rPr lang="en-US" sz="2500" dirty="0" smtClean="0"/>
              <a:t> </a:t>
            </a:r>
            <a:r>
              <a:rPr lang="el-GR" sz="2500" dirty="0" smtClean="0">
                <a:ea typeface="Arial" pitchFamily="1" charset="0"/>
                <a:cs typeface="Arial" pitchFamily="1" charset="0"/>
              </a:rPr>
              <a:t>β</a:t>
            </a:r>
            <a:r>
              <a:rPr lang="en-US" sz="2500" dirty="0" smtClean="0"/>
              <a:t> </a:t>
            </a:r>
            <a:r>
              <a:rPr lang="en-US" sz="2500" i="1" dirty="0" err="1" smtClean="0">
                <a:solidFill>
                  <a:srgbClr val="0000FF"/>
                </a:solidFill>
              </a:rPr>
              <a:t>OneToOne</a:t>
            </a:r>
            <a:r>
              <a:rPr lang="en-US" sz="2500" dirty="0" smtClean="0"/>
              <a:t> </a:t>
            </a:r>
            <a:r>
              <a:rPr lang="el-GR" sz="2500" dirty="0" smtClean="0">
                <a:ea typeface="Arial" pitchFamily="1" charset="0"/>
                <a:cs typeface="Arial" pitchFamily="1" charset="0"/>
              </a:rPr>
              <a:t>α</a:t>
            </a:r>
            <a:r>
              <a:rPr lang="en-US" sz="2500" dirty="0" smtClean="0"/>
              <a:t>)</a:t>
            </a:r>
            <a:endParaRPr lang="en-US"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7">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7">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8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8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79" grpId="0" animBg="1"/>
      <p:bldP spid="11280" grpId="0" animBg="1"/>
      <p:bldP spid="11281" grpId="0" animBg="1"/>
      <p:bldP spid="11282" grpId="0" animBg="1"/>
      <p:bldP spid="11283" grpId="0" animBg="1"/>
      <p:bldP spid="11284" grpId="0" animBg="1"/>
      <p:bldP spid="11286" grpId="0" animBg="1"/>
      <p:bldP spid="20" grpId="0"/>
      <p:bldP spid="21"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shot-vanilla-1to2.png"/>
          <p:cNvPicPr>
            <a:picLocks noChangeAspect="1"/>
          </p:cNvPicPr>
          <p:nvPr/>
        </p:nvPicPr>
        <p:blipFill>
          <a:blip r:embed="rId3"/>
          <a:stretch>
            <a:fillRect/>
          </a:stretch>
        </p:blipFill>
        <p:spPr>
          <a:xfrm>
            <a:off x="0" y="0"/>
            <a:ext cx="10210800" cy="6859032"/>
          </a:xfrm>
          <a:prstGeom prst="rect">
            <a:avLst/>
          </a:prstGeom>
        </p:spPr>
      </p:pic>
      <p:sp>
        <p:nvSpPr>
          <p:cNvPr id="3" name="TextBox 2"/>
          <p:cNvSpPr txBox="1"/>
          <p:nvPr/>
        </p:nvSpPr>
        <p:spPr>
          <a:xfrm>
            <a:off x="2343150" y="228600"/>
            <a:ext cx="5219700" cy="584776"/>
          </a:xfrm>
          <a:prstGeom prst="rect">
            <a:avLst/>
          </a:prstGeom>
          <a:noFill/>
        </p:spPr>
        <p:txBody>
          <a:bodyPr wrap="square" rtlCol="0">
            <a:spAutoFit/>
          </a:bodyPr>
          <a:lstStyle/>
          <a:p>
            <a:r>
              <a:rPr lang="en-US" sz="3200" dirty="0" smtClean="0">
                <a:solidFill>
                  <a:srgbClr val="EAEAEA"/>
                </a:solidFill>
              </a:rPr>
              <a:t>Most of the dots are yellow</a:t>
            </a:r>
          </a:p>
        </p:txBody>
      </p:sp>
      <p:sp>
        <p:nvSpPr>
          <p:cNvPr id="4" name="TextBox 3"/>
          <p:cNvSpPr txBox="1"/>
          <p:nvPr/>
        </p:nvSpPr>
        <p:spPr>
          <a:xfrm>
            <a:off x="368300" y="4805690"/>
            <a:ext cx="4584700" cy="523220"/>
          </a:xfrm>
          <a:prstGeom prst="rect">
            <a:avLst/>
          </a:prstGeom>
          <a:noFill/>
        </p:spPr>
        <p:txBody>
          <a:bodyPr wrap="square" rtlCol="0">
            <a:spAutoFit/>
          </a:bodyPr>
          <a:lstStyle/>
          <a:p>
            <a:r>
              <a:rPr lang="en-US" sz="2800" dirty="0" smtClean="0">
                <a:solidFill>
                  <a:schemeClr val="bg1"/>
                </a:solidFill>
              </a:rPr>
              <a:t>#{DOT &amp; YELLOW} &gt; #{DOT</a:t>
            </a:r>
            <a:r>
              <a:rPr lang="en-US" sz="2800" dirty="0" smtClean="0">
                <a:solidFill>
                  <a:schemeClr val="bg1"/>
                </a:solidFill>
                <a:sym typeface="Symbol" pitchFamily="1" charset="2"/>
              </a:rPr>
              <a:t>}/2 </a:t>
            </a:r>
            <a:endParaRPr lang="en-US" sz="2800" dirty="0">
              <a:solidFill>
                <a:schemeClr val="bg1"/>
              </a:solidFill>
            </a:endParaRPr>
          </a:p>
        </p:txBody>
      </p:sp>
      <p:sp>
        <p:nvSpPr>
          <p:cNvPr id="5" name="TextBox 4"/>
          <p:cNvSpPr txBox="1"/>
          <p:nvPr/>
        </p:nvSpPr>
        <p:spPr>
          <a:xfrm>
            <a:off x="215900" y="5375076"/>
            <a:ext cx="6121400" cy="523220"/>
          </a:xfrm>
          <a:prstGeom prst="rect">
            <a:avLst/>
          </a:prstGeom>
          <a:noFill/>
        </p:spPr>
        <p:txBody>
          <a:bodyPr wrap="square" rtlCol="0">
            <a:spAutoFit/>
          </a:bodyPr>
          <a:lstStyle/>
          <a:p>
            <a:r>
              <a:rPr lang="en-US" sz="2800" dirty="0" smtClean="0">
                <a:solidFill>
                  <a:schemeClr val="bg1"/>
                </a:solidFill>
              </a:rPr>
              <a:t>  #{DOT &amp; YELLOW} &gt; #{DOT &amp; </a:t>
            </a:r>
            <a:r>
              <a:rPr lang="en-US" sz="2800" dirty="0" smtClean="0">
                <a:solidFill>
                  <a:schemeClr val="bg1"/>
                </a:solidFill>
                <a:sym typeface="Symbol" pitchFamily="1" charset="2"/>
              </a:rPr>
              <a:t>YELLOW}</a:t>
            </a:r>
            <a:endParaRPr lang="en-US" sz="2800" dirty="0">
              <a:solidFill>
                <a:schemeClr val="bg1"/>
              </a:solidFill>
            </a:endParaRPr>
          </a:p>
        </p:txBody>
      </p:sp>
      <p:sp>
        <p:nvSpPr>
          <p:cNvPr id="6" name="TextBox 5"/>
          <p:cNvSpPr txBox="1"/>
          <p:nvPr/>
        </p:nvSpPr>
        <p:spPr>
          <a:xfrm>
            <a:off x="368300" y="5898296"/>
            <a:ext cx="7772400" cy="523220"/>
          </a:xfrm>
          <a:prstGeom prst="rect">
            <a:avLst/>
          </a:prstGeom>
          <a:noFill/>
        </p:spPr>
        <p:txBody>
          <a:bodyPr wrap="square" rtlCol="0">
            <a:spAutoFit/>
          </a:bodyPr>
          <a:lstStyle/>
          <a:p>
            <a:r>
              <a:rPr lang="en-US" sz="2800" dirty="0" smtClean="0">
                <a:solidFill>
                  <a:srgbClr val="FFFFFF"/>
                </a:solidFill>
              </a:rPr>
              <a:t>#{DOT &amp; YELLOW} &gt; #{DOT} – #{DOT &amp; YELLOW} </a:t>
            </a:r>
            <a:endParaRPr lang="en-US" sz="2800" dirty="0">
              <a:solidFill>
                <a:srgbClr val="FFFFFF"/>
              </a:solidFill>
            </a:endParaRPr>
          </a:p>
        </p:txBody>
      </p:sp>
      <p:sp>
        <p:nvSpPr>
          <p:cNvPr id="7" name="TextBox 6"/>
          <p:cNvSpPr txBox="1"/>
          <p:nvPr/>
        </p:nvSpPr>
        <p:spPr>
          <a:xfrm>
            <a:off x="215900" y="2870200"/>
            <a:ext cx="3568700" cy="523220"/>
          </a:xfrm>
          <a:prstGeom prst="rect">
            <a:avLst/>
          </a:prstGeom>
          <a:noFill/>
        </p:spPr>
        <p:txBody>
          <a:bodyPr wrap="square" rtlCol="0">
            <a:spAutoFit/>
          </a:bodyPr>
          <a:lstStyle/>
          <a:p>
            <a:r>
              <a:rPr lang="en-US" sz="2800" dirty="0" smtClean="0">
                <a:solidFill>
                  <a:srgbClr val="FFFFFF"/>
                </a:solidFill>
              </a:rPr>
              <a:t> </a:t>
            </a:r>
            <a:r>
              <a:rPr lang="en-US" sz="2800" b="1" dirty="0" smtClean="0">
                <a:solidFill>
                  <a:srgbClr val="FFFFFF"/>
                </a:solidFill>
                <a:latin typeface="Apple Chancery"/>
              </a:rPr>
              <a:t>MOST</a:t>
            </a:r>
            <a:r>
              <a:rPr lang="en-US" sz="2800" dirty="0" smtClean="0">
                <a:solidFill>
                  <a:srgbClr val="FFFFFF"/>
                </a:solidFill>
              </a:rPr>
              <a:t>[DOT, YELLOW]</a:t>
            </a:r>
            <a:endParaRPr lang="en-US" sz="2800" dirty="0">
              <a:solidFill>
                <a:srgbClr val="FFFFFF"/>
              </a:solidFill>
            </a:endParaRPr>
          </a:p>
        </p:txBody>
      </p:sp>
      <p:sp>
        <p:nvSpPr>
          <p:cNvPr id="8" name="TextBox 7"/>
          <p:cNvSpPr txBox="1"/>
          <p:nvPr/>
        </p:nvSpPr>
        <p:spPr>
          <a:xfrm>
            <a:off x="368300" y="3705880"/>
            <a:ext cx="7988300" cy="523220"/>
          </a:xfrm>
          <a:prstGeom prst="rect">
            <a:avLst/>
          </a:prstGeom>
          <a:noFill/>
        </p:spPr>
        <p:txBody>
          <a:bodyPr wrap="square" rtlCol="0">
            <a:spAutoFit/>
          </a:bodyPr>
          <a:lstStyle/>
          <a:p>
            <a:r>
              <a:rPr lang="en-US" sz="2800" dirty="0" err="1" smtClean="0">
                <a:solidFill>
                  <a:schemeClr val="bg1"/>
                </a:solidFill>
              </a:rPr>
              <a:t>OneToOnePlus</a:t>
            </a:r>
            <a:r>
              <a:rPr lang="en-US" sz="2800" dirty="0" err="1" smtClean="0">
                <a:solidFill>
                  <a:srgbClr val="FFFFFF"/>
                </a:solidFill>
              </a:rPr>
              <a:t>[DOT</a:t>
            </a:r>
            <a:r>
              <a:rPr lang="en-US" sz="2800" dirty="0" smtClean="0">
                <a:solidFill>
                  <a:srgbClr val="FFFFFF"/>
                </a:solidFill>
              </a:rPr>
              <a:t> &amp; YELLOW, DOT &amp; ~YELLOW]</a:t>
            </a:r>
            <a:endParaRPr lang="en-US" sz="2800" dirty="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165100"/>
            <a:ext cx="6121400" cy="919162"/>
          </a:xfrm>
        </p:spPr>
        <p:txBody>
          <a:bodyPr>
            <a:noAutofit/>
          </a:bodyPr>
          <a:lstStyle/>
          <a:p>
            <a:r>
              <a:rPr lang="en-US" sz="3200" u="sng" dirty="0" smtClean="0"/>
              <a:t>‘Most of the dots are yellow’ </a:t>
            </a:r>
            <a:endParaRPr lang="en-US" sz="3200" u="sng" dirty="0"/>
          </a:p>
        </p:txBody>
      </p:sp>
      <p:sp>
        <p:nvSpPr>
          <p:cNvPr id="3" name="Content Placeholder 2"/>
          <p:cNvSpPr>
            <a:spLocks noGrp="1"/>
          </p:cNvSpPr>
          <p:nvPr>
            <p:ph idx="1"/>
          </p:nvPr>
        </p:nvSpPr>
        <p:spPr>
          <a:xfrm>
            <a:off x="304800" y="1473200"/>
            <a:ext cx="8585200" cy="4807977"/>
          </a:xfrm>
        </p:spPr>
        <p:txBody>
          <a:bodyPr>
            <a:normAutofit fontScale="85000" lnSpcReduction="10000"/>
          </a:bodyPr>
          <a:lstStyle/>
          <a:p>
            <a:pPr>
              <a:spcBef>
                <a:spcPts val="0"/>
              </a:spcBef>
              <a:spcAft>
                <a:spcPts val="600"/>
              </a:spcAft>
              <a:buNone/>
            </a:pPr>
            <a:r>
              <a:rPr lang="en-US" b="1" dirty="0" smtClean="0">
                <a:solidFill>
                  <a:srgbClr val="0000FF"/>
                </a:solidFill>
                <a:latin typeface="Apple Chancery"/>
              </a:rPr>
              <a:t>						</a:t>
            </a:r>
            <a:r>
              <a:rPr lang="en-US" sz="3294" b="1" dirty="0" smtClean="0">
                <a:solidFill>
                  <a:srgbClr val="0000FF"/>
                </a:solidFill>
                <a:latin typeface="Apple Chancery"/>
              </a:rPr>
              <a:t>MOST</a:t>
            </a:r>
            <a:r>
              <a:rPr lang="en-US" sz="3294" dirty="0" smtClean="0"/>
              <a:t>[D, Y]</a:t>
            </a:r>
          </a:p>
          <a:p>
            <a:pPr>
              <a:spcBef>
                <a:spcPts val="1800"/>
              </a:spcBef>
              <a:buNone/>
            </a:pPr>
            <a:r>
              <a:rPr lang="en-US" dirty="0" smtClean="0">
                <a:solidFill>
                  <a:srgbClr val="0000FF"/>
                </a:solidFill>
              </a:rPr>
              <a:t> </a:t>
            </a:r>
          </a:p>
          <a:p>
            <a:pPr>
              <a:spcBef>
                <a:spcPts val="1800"/>
              </a:spcBef>
              <a:buNone/>
            </a:pPr>
            <a:r>
              <a:rPr lang="en-US" dirty="0" err="1" smtClean="0">
                <a:solidFill>
                  <a:srgbClr val="0000FF"/>
                </a:solidFill>
              </a:rPr>
              <a:t>OneToOnePlus</a:t>
            </a:r>
            <a:r>
              <a:rPr lang="en-US" dirty="0" err="1" smtClean="0"/>
              <a:t>[{D</a:t>
            </a:r>
            <a:r>
              <a:rPr lang="en-US" dirty="0" smtClean="0"/>
              <a:t> </a:t>
            </a:r>
            <a:r>
              <a:rPr lang="en-US" dirty="0" smtClean="0">
                <a:solidFill>
                  <a:srgbClr val="0000FF"/>
                </a:solidFill>
              </a:rPr>
              <a:t>&amp;</a:t>
            </a:r>
            <a:r>
              <a:rPr lang="en-US" dirty="0" smtClean="0"/>
              <a:t> Y},{D </a:t>
            </a:r>
            <a:r>
              <a:rPr lang="en-US" dirty="0" smtClean="0">
                <a:solidFill>
                  <a:srgbClr val="0000FF"/>
                </a:solidFill>
              </a:rPr>
              <a:t>&amp; </a:t>
            </a:r>
            <a:r>
              <a:rPr lang="en-US" dirty="0" smtClean="0">
                <a:solidFill>
                  <a:srgbClr val="0000FF"/>
                </a:solidFill>
                <a:sym typeface="Symbol" pitchFamily="1" charset="2"/>
              </a:rPr>
              <a:t></a:t>
            </a:r>
            <a:r>
              <a:rPr lang="en-US" dirty="0" smtClean="0">
                <a:sym typeface="Symbol" pitchFamily="1" charset="2"/>
              </a:rPr>
              <a:t>Y</a:t>
            </a:r>
            <a:r>
              <a:rPr lang="en-US" dirty="0" smtClean="0"/>
              <a:t>}]</a:t>
            </a:r>
          </a:p>
          <a:p>
            <a:pPr>
              <a:spcBef>
                <a:spcPts val="1800"/>
              </a:spcBef>
              <a:buNone/>
            </a:pPr>
            <a:endParaRPr lang="en-US" dirty="0" smtClean="0"/>
          </a:p>
          <a:p>
            <a:pPr>
              <a:spcBef>
                <a:spcPts val="1800"/>
              </a:spcBef>
              <a:buNone/>
            </a:pPr>
            <a:r>
              <a:rPr lang="en-US" dirty="0" smtClean="0">
                <a:sym typeface="Symbol" pitchFamily="1" charset="2"/>
              </a:rPr>
              <a:t>					</a:t>
            </a:r>
            <a:r>
              <a:rPr lang="en-US" dirty="0" smtClean="0">
                <a:solidFill>
                  <a:srgbClr val="0000FF"/>
                </a:solidFill>
                <a:sym typeface="Symbol" pitchFamily="1" charset="2"/>
              </a:rPr>
              <a:t>				                        </a:t>
            </a:r>
            <a:r>
              <a:rPr lang="en-US" dirty="0" smtClean="0">
                <a:solidFill>
                  <a:srgbClr val="0000FF"/>
                </a:solidFill>
              </a:rPr>
              <a:t>#</a:t>
            </a:r>
            <a:r>
              <a:rPr lang="en-US" dirty="0" smtClean="0"/>
              <a:t>{D </a:t>
            </a:r>
            <a:r>
              <a:rPr lang="en-US" dirty="0" smtClean="0">
                <a:solidFill>
                  <a:srgbClr val="0000FF"/>
                </a:solidFill>
              </a:rPr>
              <a:t>&amp;</a:t>
            </a:r>
            <a:r>
              <a:rPr lang="en-US" dirty="0" smtClean="0"/>
              <a:t> Y} </a:t>
            </a:r>
            <a:r>
              <a:rPr lang="en-US" dirty="0" smtClean="0">
                <a:solidFill>
                  <a:srgbClr val="0000FF"/>
                </a:solidFill>
              </a:rPr>
              <a:t>&gt; #</a:t>
            </a:r>
            <a:r>
              <a:rPr lang="en-US" dirty="0" smtClean="0"/>
              <a:t>{D </a:t>
            </a:r>
            <a:r>
              <a:rPr lang="en-US" dirty="0" smtClean="0">
                <a:solidFill>
                  <a:srgbClr val="0000FF"/>
                </a:solidFill>
              </a:rPr>
              <a:t>&amp; </a:t>
            </a:r>
            <a:r>
              <a:rPr lang="en-US" dirty="0" smtClean="0">
                <a:solidFill>
                  <a:srgbClr val="0000FF"/>
                </a:solidFill>
                <a:sym typeface="Symbol" pitchFamily="1" charset="2"/>
              </a:rPr>
              <a:t></a:t>
            </a:r>
            <a:r>
              <a:rPr lang="en-US" dirty="0" smtClean="0">
                <a:sym typeface="Symbol" pitchFamily="1" charset="2"/>
              </a:rPr>
              <a:t>Y}</a:t>
            </a:r>
            <a:endParaRPr lang="en-US" dirty="0" smtClean="0">
              <a:solidFill>
                <a:srgbClr val="0000FF"/>
              </a:solidFill>
              <a:sym typeface="Symbol" pitchFamily="1" charset="2"/>
            </a:endParaRPr>
          </a:p>
          <a:p>
            <a:pPr>
              <a:buNone/>
            </a:pPr>
            <a:endParaRPr lang="en-US" dirty="0" smtClean="0">
              <a:solidFill>
                <a:srgbClr val="0000FF"/>
              </a:solidFill>
            </a:endParaRPr>
          </a:p>
          <a:p>
            <a:pPr>
              <a:buNone/>
            </a:pPr>
            <a:r>
              <a:rPr lang="en-US" dirty="0" smtClean="0">
                <a:solidFill>
                  <a:srgbClr val="0000FF"/>
                </a:solidFill>
              </a:rPr>
              <a:t>#</a:t>
            </a:r>
            <a:r>
              <a:rPr lang="en-US" dirty="0" smtClean="0"/>
              <a:t>{D </a:t>
            </a:r>
            <a:r>
              <a:rPr lang="en-US" dirty="0" smtClean="0">
                <a:solidFill>
                  <a:srgbClr val="0000FF"/>
                </a:solidFill>
              </a:rPr>
              <a:t>&amp;</a:t>
            </a:r>
            <a:r>
              <a:rPr lang="en-US" dirty="0" smtClean="0"/>
              <a:t> Y} </a:t>
            </a:r>
            <a:r>
              <a:rPr lang="en-US" dirty="0" smtClean="0">
                <a:solidFill>
                  <a:srgbClr val="0000FF"/>
                </a:solidFill>
              </a:rPr>
              <a:t>&gt; #</a:t>
            </a:r>
            <a:r>
              <a:rPr lang="en-US" dirty="0" smtClean="0"/>
              <a:t>{D</a:t>
            </a:r>
            <a:r>
              <a:rPr lang="en-US" dirty="0" smtClean="0">
                <a:sym typeface="Symbol" pitchFamily="1" charset="2"/>
              </a:rPr>
              <a:t>}</a:t>
            </a:r>
            <a:r>
              <a:rPr lang="en-US" dirty="0" smtClean="0">
                <a:solidFill>
                  <a:srgbClr val="0000FF"/>
                </a:solidFill>
                <a:sym typeface="Symbol" pitchFamily="1" charset="2"/>
              </a:rPr>
              <a:t>/2 </a:t>
            </a:r>
          </a:p>
          <a:p>
            <a:pPr>
              <a:spcBef>
                <a:spcPts val="0"/>
              </a:spcBef>
              <a:buNone/>
            </a:pPr>
            <a:r>
              <a:rPr lang="en-US" dirty="0" smtClean="0">
                <a:solidFill>
                  <a:srgbClr val="0000FF"/>
                </a:solidFill>
                <a:sym typeface="Symbol" pitchFamily="1" charset="2"/>
              </a:rPr>
              <a:t>				                         </a:t>
            </a:r>
            <a:r>
              <a:rPr lang="en-US" sz="3294" dirty="0" smtClean="0">
                <a:solidFill>
                  <a:srgbClr val="0000FF"/>
                </a:solidFill>
              </a:rPr>
              <a:t>#</a:t>
            </a:r>
            <a:r>
              <a:rPr lang="en-US" sz="3294" dirty="0" smtClean="0"/>
              <a:t>{D </a:t>
            </a:r>
            <a:r>
              <a:rPr lang="en-US" sz="3294" dirty="0" smtClean="0">
                <a:solidFill>
                  <a:srgbClr val="0000FF"/>
                </a:solidFill>
              </a:rPr>
              <a:t>&amp;</a:t>
            </a:r>
            <a:r>
              <a:rPr lang="en-US" sz="3294" dirty="0" smtClean="0"/>
              <a:t> Y} </a:t>
            </a:r>
            <a:r>
              <a:rPr lang="en-US" sz="3294" dirty="0" smtClean="0">
                <a:solidFill>
                  <a:srgbClr val="0000FF"/>
                </a:solidFill>
              </a:rPr>
              <a:t>&gt; #</a:t>
            </a:r>
            <a:r>
              <a:rPr lang="en-US" sz="3294" dirty="0" smtClean="0"/>
              <a:t>{D} </a:t>
            </a:r>
            <a:r>
              <a:rPr lang="en-US" sz="3294" dirty="0" smtClean="0">
                <a:solidFill>
                  <a:srgbClr val="0000FF"/>
                </a:solidFill>
              </a:rPr>
              <a:t>– #</a:t>
            </a:r>
            <a:r>
              <a:rPr lang="en-US" sz="3294" dirty="0" smtClean="0"/>
              <a:t>{D </a:t>
            </a:r>
            <a:r>
              <a:rPr lang="en-US" sz="3294" dirty="0" smtClean="0">
                <a:solidFill>
                  <a:srgbClr val="0000FF"/>
                </a:solidFill>
              </a:rPr>
              <a:t>&amp;</a:t>
            </a:r>
            <a:r>
              <a:rPr lang="en-US" sz="3294" dirty="0" smtClean="0"/>
              <a:t> Y}</a:t>
            </a:r>
          </a:p>
          <a:p>
            <a:pPr>
              <a:spcBef>
                <a:spcPts val="0"/>
              </a:spcBef>
              <a:buNone/>
            </a:pPr>
            <a:r>
              <a:rPr lang="en-US" dirty="0" smtClean="0">
                <a:solidFill>
                  <a:srgbClr val="FF0000"/>
                </a:solidFill>
                <a:sym typeface="Symbol" pitchFamily="1" charset="2"/>
              </a:rPr>
              <a:t>  </a:t>
            </a:r>
          </a:p>
          <a:p>
            <a:pPr>
              <a:buNone/>
            </a:pPr>
            <a:endParaRPr lang="en-US" dirty="0" smtClean="0"/>
          </a:p>
          <a:p>
            <a:pPr>
              <a:spcBef>
                <a:spcPts val="1800"/>
              </a:spcBef>
              <a:buNone/>
            </a:pPr>
            <a:endParaRPr lang="en-US" dirty="0" smtClean="0">
              <a:sym typeface="Symbol" pitchFamily="1" charset="2"/>
            </a:endParaRPr>
          </a:p>
        </p:txBody>
      </p:sp>
      <p:cxnSp>
        <p:nvCxnSpPr>
          <p:cNvPr id="5" name="Straight Connector 4"/>
          <p:cNvCxnSpPr/>
          <p:nvPr/>
        </p:nvCxnSpPr>
        <p:spPr>
          <a:xfrm flipV="1">
            <a:off x="1955800" y="1885950"/>
            <a:ext cx="1739900" cy="825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696489" y="1885950"/>
            <a:ext cx="4394200" cy="2070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2857500" y="2711450"/>
            <a:ext cx="2654301" cy="217083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a:off x="4007151" y="3956051"/>
            <a:ext cx="1886438" cy="1197467"/>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stretch>
            <a:fillRect/>
          </a:stretch>
        </p:blipFill>
        <p:spPr>
          <a:xfrm>
            <a:off x="666751" y="5312348"/>
            <a:ext cx="1473200" cy="1545652"/>
          </a:xfrm>
          <a:prstGeom prst="rect">
            <a:avLst/>
          </a:prstGeom>
        </p:spPr>
      </p:pic>
      <p:sp>
        <p:nvSpPr>
          <p:cNvPr id="19" name="TextBox 18"/>
          <p:cNvSpPr txBox="1"/>
          <p:nvPr/>
        </p:nvSpPr>
        <p:spPr>
          <a:xfrm>
            <a:off x="2139951" y="5865678"/>
            <a:ext cx="6244232" cy="461665"/>
          </a:xfrm>
          <a:prstGeom prst="rect">
            <a:avLst/>
          </a:prstGeom>
          <a:noFill/>
        </p:spPr>
        <p:txBody>
          <a:bodyPr wrap="square" rtlCol="0">
            <a:spAutoFit/>
          </a:bodyPr>
          <a:lstStyle/>
          <a:p>
            <a:r>
              <a:rPr lang="en-US" sz="2400" dirty="0" smtClean="0"/>
              <a:t>    These analyses are </a:t>
            </a:r>
            <a:r>
              <a:rPr lang="en-US" sz="2400" i="1" u="sng" dirty="0" smtClean="0"/>
              <a:t>provably equivalent</a:t>
            </a:r>
          </a:p>
        </p:txBody>
      </p:sp>
      <p:sp>
        <p:nvSpPr>
          <p:cNvPr id="20" name="TextBox 19"/>
          <p:cNvSpPr txBox="1"/>
          <p:nvPr/>
        </p:nvSpPr>
        <p:spPr>
          <a:xfrm>
            <a:off x="2389685" y="6248910"/>
            <a:ext cx="6244232" cy="461665"/>
          </a:xfrm>
          <a:prstGeom prst="rect">
            <a:avLst/>
          </a:prstGeom>
          <a:noFill/>
        </p:spPr>
        <p:txBody>
          <a:bodyPr wrap="square" rtlCol="0">
            <a:spAutoFit/>
          </a:bodyPr>
          <a:lstStyle/>
          <a:p>
            <a:r>
              <a:rPr lang="en-US" sz="2400" dirty="0" smtClean="0"/>
              <a:t>                           and </a:t>
            </a:r>
            <a:r>
              <a:rPr lang="en-US" sz="2400" i="1" u="sng" dirty="0" smtClean="0"/>
              <a:t>not crazy</a:t>
            </a:r>
          </a:p>
        </p:txBody>
      </p:sp>
      <p:sp>
        <p:nvSpPr>
          <p:cNvPr id="12" name="TextBox 11"/>
          <p:cNvSpPr txBox="1"/>
          <p:nvPr/>
        </p:nvSpPr>
        <p:spPr>
          <a:xfrm>
            <a:off x="5511801" y="2249785"/>
            <a:ext cx="3378199" cy="461665"/>
          </a:xfrm>
          <a:prstGeom prst="rect">
            <a:avLst/>
          </a:prstGeom>
          <a:noFill/>
        </p:spPr>
        <p:txBody>
          <a:bodyPr wrap="square" rtlCol="0">
            <a:spAutoFit/>
          </a:bodyPr>
          <a:lstStyle/>
          <a:p>
            <a:r>
              <a:rPr lang="en-US" sz="2400" dirty="0" smtClean="0"/>
              <a:t>Number Representations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2"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3" nodeType="clickEffect">
                                  <p:stCondLst>
                                    <p:cond delay="0"/>
                                  </p:stCondLst>
                                  <p:childTnLst>
                                    <p:set>
                                      <p:cBhvr>
                                        <p:cTn id="56" dur="1" fill="hold">
                                          <p:stCondLst>
                                            <p:cond delay="0"/>
                                          </p:stCondLst>
                                        </p:cTn>
                                        <p:tgtEl>
                                          <p:spTgt spid="1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2" nodeType="clickEffect">
                                  <p:stCondLst>
                                    <p:cond delay="0"/>
                                  </p:stCondLst>
                                  <p:childTnLst>
                                    <p:set>
                                      <p:cBhvr>
                                        <p:cTn id="62"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P spid="3" grpId="2" build="p"/>
      <p:bldP spid="19" grpId="2"/>
      <p:bldP spid="19" grpId="3"/>
      <p:bldP spid="20" grpId="0"/>
      <p:bldP spid="20" grpId="1"/>
      <p:bldP spid="12" grpId="0"/>
      <p:bldP spid="12" grpId="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165100"/>
            <a:ext cx="6121400" cy="919162"/>
          </a:xfrm>
        </p:spPr>
        <p:txBody>
          <a:bodyPr>
            <a:noAutofit/>
          </a:bodyPr>
          <a:lstStyle/>
          <a:p>
            <a:r>
              <a:rPr lang="en-US" sz="3200" u="sng" dirty="0" smtClean="0"/>
              <a:t>‘Most of the dots are yellow’ </a:t>
            </a:r>
            <a:endParaRPr lang="en-US" sz="3200" u="sng" dirty="0"/>
          </a:p>
        </p:txBody>
      </p:sp>
      <p:sp>
        <p:nvSpPr>
          <p:cNvPr id="3" name="Content Placeholder 2"/>
          <p:cNvSpPr>
            <a:spLocks noGrp="1"/>
          </p:cNvSpPr>
          <p:nvPr>
            <p:ph idx="1"/>
          </p:nvPr>
        </p:nvSpPr>
        <p:spPr>
          <a:xfrm>
            <a:off x="304800" y="1473200"/>
            <a:ext cx="8585200" cy="4807977"/>
          </a:xfrm>
        </p:spPr>
        <p:txBody>
          <a:bodyPr>
            <a:normAutofit fontScale="92500" lnSpcReduction="20000"/>
          </a:bodyPr>
          <a:lstStyle/>
          <a:p>
            <a:pPr>
              <a:spcBef>
                <a:spcPts val="0"/>
              </a:spcBef>
              <a:spcAft>
                <a:spcPts val="600"/>
              </a:spcAft>
              <a:buNone/>
            </a:pPr>
            <a:r>
              <a:rPr lang="en-US" b="1" dirty="0" smtClean="0">
                <a:solidFill>
                  <a:srgbClr val="0000FF"/>
                </a:solidFill>
                <a:latin typeface="Apple Chancery"/>
              </a:rPr>
              <a:t>						</a:t>
            </a:r>
            <a:r>
              <a:rPr lang="en-US" sz="3027" b="1" dirty="0" smtClean="0">
                <a:solidFill>
                  <a:srgbClr val="0000FF"/>
                </a:solidFill>
                <a:latin typeface="Apple Chancery"/>
              </a:rPr>
              <a:t>MOST</a:t>
            </a:r>
            <a:r>
              <a:rPr lang="en-US" sz="3027" dirty="0" smtClean="0"/>
              <a:t>[D, Y]</a:t>
            </a:r>
          </a:p>
          <a:p>
            <a:pPr>
              <a:spcBef>
                <a:spcPts val="1800"/>
              </a:spcBef>
              <a:buNone/>
            </a:pPr>
            <a:r>
              <a:rPr lang="en-US" dirty="0" smtClean="0">
                <a:solidFill>
                  <a:srgbClr val="0000FF"/>
                </a:solidFill>
              </a:rPr>
              <a:t> </a:t>
            </a:r>
            <a:endParaRPr lang="en-US" dirty="0" smtClean="0">
              <a:solidFill>
                <a:srgbClr val="0000FF"/>
              </a:solidFill>
            </a:endParaRPr>
          </a:p>
          <a:p>
            <a:pPr>
              <a:spcBef>
                <a:spcPts val="1800"/>
              </a:spcBef>
              <a:buNone/>
            </a:pPr>
            <a:endParaRPr lang="en-US" dirty="0" smtClean="0"/>
          </a:p>
          <a:p>
            <a:pPr>
              <a:spcBef>
                <a:spcPts val="1800"/>
              </a:spcBef>
              <a:buNone/>
            </a:pPr>
            <a:endParaRPr lang="en-US" dirty="0" smtClean="0"/>
          </a:p>
          <a:p>
            <a:pPr>
              <a:spcBef>
                <a:spcPts val="1800"/>
              </a:spcBef>
              <a:buNone/>
            </a:pPr>
            <a:r>
              <a:rPr lang="en-US" dirty="0" smtClean="0">
                <a:sym typeface="Symbol" pitchFamily="1" charset="2"/>
              </a:rPr>
              <a:t>					</a:t>
            </a:r>
            <a:r>
              <a:rPr lang="en-US" dirty="0" smtClean="0">
                <a:solidFill>
                  <a:srgbClr val="0000FF"/>
                </a:solidFill>
                <a:sym typeface="Symbol" pitchFamily="1" charset="2"/>
              </a:rPr>
              <a:t>			</a:t>
            </a:r>
            <a:r>
              <a:rPr lang="en-US" dirty="0" smtClean="0">
                <a:solidFill>
                  <a:srgbClr val="0000FF"/>
                </a:solidFill>
                <a:sym typeface="Symbol" pitchFamily="1" charset="2"/>
              </a:rPr>
              <a:t>	</a:t>
            </a:r>
          </a:p>
          <a:p>
            <a:pPr>
              <a:buNone/>
            </a:pPr>
            <a:endParaRPr lang="en-US" dirty="0" smtClean="0">
              <a:solidFill>
                <a:srgbClr val="0000FF"/>
              </a:solidFill>
            </a:endParaRPr>
          </a:p>
          <a:p>
            <a:pPr>
              <a:buNone/>
            </a:pPr>
            <a:r>
              <a:rPr lang="en-US" dirty="0" smtClean="0">
                <a:solidFill>
                  <a:srgbClr val="0000FF"/>
                </a:solidFill>
                <a:sym typeface="Symbol" pitchFamily="1" charset="2"/>
              </a:rPr>
              <a:t> </a:t>
            </a:r>
            <a:endParaRPr lang="en-US" dirty="0" smtClean="0">
              <a:solidFill>
                <a:srgbClr val="0000FF"/>
              </a:solidFill>
              <a:sym typeface="Symbol" pitchFamily="1" charset="2"/>
            </a:endParaRPr>
          </a:p>
          <a:p>
            <a:pPr>
              <a:spcBef>
                <a:spcPts val="0"/>
              </a:spcBef>
              <a:buNone/>
            </a:pPr>
            <a:r>
              <a:rPr lang="en-US" dirty="0" smtClean="0">
                <a:solidFill>
                  <a:srgbClr val="0000FF"/>
                </a:solidFill>
                <a:sym typeface="Symbol" pitchFamily="1" charset="2"/>
              </a:rPr>
              <a:t>				                         </a:t>
            </a:r>
            <a:r>
              <a:rPr lang="en-US" sz="3027" dirty="0" smtClean="0">
                <a:solidFill>
                  <a:srgbClr val="0000FF"/>
                </a:solidFill>
              </a:rPr>
              <a:t>#</a:t>
            </a:r>
            <a:r>
              <a:rPr lang="en-US" sz="3027" dirty="0" smtClean="0"/>
              <a:t>{D </a:t>
            </a:r>
            <a:r>
              <a:rPr lang="en-US" sz="3027" dirty="0" smtClean="0">
                <a:solidFill>
                  <a:srgbClr val="0000FF"/>
                </a:solidFill>
              </a:rPr>
              <a:t>&amp;</a:t>
            </a:r>
            <a:r>
              <a:rPr lang="en-US" sz="3027" dirty="0" smtClean="0"/>
              <a:t> Y} </a:t>
            </a:r>
            <a:r>
              <a:rPr lang="en-US" sz="3027" dirty="0" smtClean="0">
                <a:solidFill>
                  <a:srgbClr val="0000FF"/>
                </a:solidFill>
              </a:rPr>
              <a:t>&gt; #</a:t>
            </a:r>
            <a:r>
              <a:rPr lang="en-US" sz="3027" dirty="0" smtClean="0"/>
              <a:t>{D} </a:t>
            </a:r>
            <a:r>
              <a:rPr lang="en-US" sz="3027" dirty="0" smtClean="0">
                <a:solidFill>
                  <a:srgbClr val="0000FF"/>
                </a:solidFill>
              </a:rPr>
              <a:t>– #</a:t>
            </a:r>
            <a:r>
              <a:rPr lang="en-US" sz="3027" dirty="0" smtClean="0"/>
              <a:t>{D </a:t>
            </a:r>
            <a:r>
              <a:rPr lang="en-US" sz="3027" dirty="0" smtClean="0">
                <a:solidFill>
                  <a:srgbClr val="0000FF"/>
                </a:solidFill>
              </a:rPr>
              <a:t>&amp;</a:t>
            </a:r>
            <a:r>
              <a:rPr lang="en-US" sz="3027" dirty="0" smtClean="0"/>
              <a:t> Y}</a:t>
            </a:r>
          </a:p>
          <a:p>
            <a:pPr>
              <a:spcBef>
                <a:spcPts val="0"/>
              </a:spcBef>
              <a:buNone/>
            </a:pPr>
            <a:r>
              <a:rPr lang="en-US" dirty="0" smtClean="0">
                <a:solidFill>
                  <a:srgbClr val="FF0000"/>
                </a:solidFill>
                <a:sym typeface="Symbol" pitchFamily="1" charset="2"/>
              </a:rPr>
              <a:t>  </a:t>
            </a:r>
          </a:p>
          <a:p>
            <a:pPr>
              <a:buNone/>
            </a:pPr>
            <a:endParaRPr lang="en-US" dirty="0" smtClean="0"/>
          </a:p>
          <a:p>
            <a:pPr>
              <a:spcBef>
                <a:spcPts val="1800"/>
              </a:spcBef>
              <a:buNone/>
            </a:pPr>
            <a:endParaRPr lang="en-US" dirty="0" smtClean="0">
              <a:sym typeface="Symbol" pitchFamily="1" charset="2"/>
            </a:endParaRPr>
          </a:p>
        </p:txBody>
      </p:sp>
      <p:cxnSp>
        <p:nvCxnSpPr>
          <p:cNvPr id="5" name="Straight Connector 4"/>
          <p:cNvCxnSpPr/>
          <p:nvPr/>
        </p:nvCxnSpPr>
        <p:spPr>
          <a:xfrm flipV="1">
            <a:off x="1955800" y="1885950"/>
            <a:ext cx="1739900" cy="825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696489" y="1885950"/>
            <a:ext cx="4394200" cy="2070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2857500" y="2711450"/>
            <a:ext cx="2654301" cy="217083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a:off x="4007151" y="3956051"/>
            <a:ext cx="1886438" cy="1197467"/>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468748" y="1473200"/>
            <a:ext cx="4675252" cy="461665"/>
          </a:xfrm>
          <a:prstGeom prst="rect">
            <a:avLst/>
          </a:prstGeom>
          <a:noFill/>
        </p:spPr>
        <p:txBody>
          <a:bodyPr wrap="square" rtlCol="0">
            <a:spAutoFit/>
          </a:bodyPr>
          <a:lstStyle/>
          <a:p>
            <a:r>
              <a:rPr lang="en-US" sz="2400" dirty="0" smtClean="0"/>
              <a:t>    ??Most of the </a:t>
            </a:r>
            <a:r>
              <a:rPr lang="en-US" sz="2400" i="1" u="sng" dirty="0" smtClean="0"/>
              <a:t>paint</a:t>
            </a:r>
            <a:r>
              <a:rPr lang="en-US" sz="2400" dirty="0" smtClean="0"/>
              <a:t> is yellow??</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165100"/>
            <a:ext cx="6121400" cy="919162"/>
          </a:xfrm>
        </p:spPr>
        <p:txBody>
          <a:bodyPr>
            <a:noAutofit/>
          </a:bodyPr>
          <a:lstStyle/>
          <a:p>
            <a:r>
              <a:rPr lang="en-US" sz="3200" u="sng" dirty="0" smtClean="0"/>
              <a:t>‘Most of the dots are yellow’ </a:t>
            </a:r>
            <a:endParaRPr lang="en-US" sz="3200" u="sng" dirty="0"/>
          </a:p>
        </p:txBody>
      </p:sp>
      <p:sp>
        <p:nvSpPr>
          <p:cNvPr id="3" name="Content Placeholder 2"/>
          <p:cNvSpPr>
            <a:spLocks noGrp="1"/>
          </p:cNvSpPr>
          <p:nvPr>
            <p:ph idx="1"/>
          </p:nvPr>
        </p:nvSpPr>
        <p:spPr>
          <a:xfrm>
            <a:off x="304800" y="1473200"/>
            <a:ext cx="8585200" cy="4807977"/>
          </a:xfrm>
        </p:spPr>
        <p:txBody>
          <a:bodyPr>
            <a:normAutofit fontScale="92500" lnSpcReduction="20000"/>
          </a:bodyPr>
          <a:lstStyle/>
          <a:p>
            <a:pPr>
              <a:spcBef>
                <a:spcPts val="0"/>
              </a:spcBef>
              <a:spcAft>
                <a:spcPts val="600"/>
              </a:spcAft>
              <a:buNone/>
            </a:pPr>
            <a:r>
              <a:rPr lang="en-US" b="1" dirty="0" smtClean="0">
                <a:solidFill>
                  <a:srgbClr val="0000FF"/>
                </a:solidFill>
                <a:latin typeface="Apple Chancery"/>
              </a:rPr>
              <a:t>						</a:t>
            </a:r>
            <a:r>
              <a:rPr lang="en-US" sz="3294" b="1" dirty="0" smtClean="0">
                <a:solidFill>
                  <a:srgbClr val="0000FF"/>
                </a:solidFill>
                <a:latin typeface="Apple Chancery"/>
              </a:rPr>
              <a:t>MOST</a:t>
            </a:r>
            <a:r>
              <a:rPr lang="en-US" dirty="0" smtClean="0"/>
              <a:t>[D, Y]</a:t>
            </a:r>
          </a:p>
          <a:p>
            <a:pPr>
              <a:spcBef>
                <a:spcPts val="1800"/>
              </a:spcBef>
              <a:buNone/>
            </a:pPr>
            <a:r>
              <a:rPr lang="en-US" dirty="0" smtClean="0">
                <a:solidFill>
                  <a:srgbClr val="0000FF"/>
                </a:solidFill>
              </a:rPr>
              <a:t> </a:t>
            </a:r>
          </a:p>
          <a:p>
            <a:pPr>
              <a:spcBef>
                <a:spcPts val="1800"/>
              </a:spcBef>
              <a:buNone/>
            </a:pPr>
            <a:endParaRPr lang="en-US" dirty="0" smtClean="0"/>
          </a:p>
          <a:p>
            <a:pPr>
              <a:spcBef>
                <a:spcPts val="1800"/>
              </a:spcBef>
              <a:buNone/>
            </a:pPr>
            <a:endParaRPr lang="en-US" dirty="0" smtClean="0">
              <a:sym typeface="Symbol" pitchFamily="1" charset="2"/>
            </a:endParaRPr>
          </a:p>
          <a:p>
            <a:pPr>
              <a:spcBef>
                <a:spcPts val="1800"/>
              </a:spcBef>
              <a:buNone/>
            </a:pPr>
            <a:endParaRPr lang="en-US" dirty="0" smtClean="0">
              <a:solidFill>
                <a:srgbClr val="0000FF"/>
              </a:solidFill>
              <a:sym typeface="Symbol" pitchFamily="1" charset="2"/>
            </a:endParaRPr>
          </a:p>
          <a:p>
            <a:pPr>
              <a:spcBef>
                <a:spcPts val="1800"/>
              </a:spcBef>
              <a:buNone/>
            </a:pPr>
            <a:endParaRPr lang="en-US" dirty="0" smtClean="0">
              <a:solidFill>
                <a:srgbClr val="0000FF"/>
              </a:solidFill>
              <a:sym typeface="Symbol" pitchFamily="1" charset="2"/>
            </a:endParaRPr>
          </a:p>
          <a:p>
            <a:pPr>
              <a:buNone/>
            </a:pPr>
            <a:endParaRPr lang="en-US" dirty="0" smtClean="0">
              <a:solidFill>
                <a:srgbClr val="0000FF"/>
              </a:solidFill>
            </a:endParaRPr>
          </a:p>
          <a:p>
            <a:pPr>
              <a:spcBef>
                <a:spcPts val="0"/>
              </a:spcBef>
              <a:buNone/>
            </a:pPr>
            <a:r>
              <a:rPr lang="en-US" dirty="0" smtClean="0">
                <a:solidFill>
                  <a:srgbClr val="0000FF"/>
                </a:solidFill>
                <a:sym typeface="Symbol" pitchFamily="1" charset="2"/>
              </a:rPr>
              <a:t>				</a:t>
            </a:r>
            <a:endParaRPr lang="en-US" dirty="0" smtClean="0"/>
          </a:p>
          <a:p>
            <a:pPr>
              <a:spcBef>
                <a:spcPts val="0"/>
              </a:spcBef>
              <a:buNone/>
            </a:pPr>
            <a:r>
              <a:rPr lang="en-US" dirty="0" smtClean="0">
                <a:solidFill>
                  <a:srgbClr val="FF0000"/>
                </a:solidFill>
                <a:sym typeface="Symbol" pitchFamily="1" charset="2"/>
              </a:rPr>
              <a:t>  </a:t>
            </a:r>
          </a:p>
          <a:p>
            <a:pPr>
              <a:buNone/>
            </a:pPr>
            <a:endParaRPr lang="en-US" dirty="0" smtClean="0"/>
          </a:p>
          <a:p>
            <a:pPr>
              <a:spcBef>
                <a:spcPts val="1800"/>
              </a:spcBef>
              <a:buNone/>
            </a:pPr>
            <a:endParaRPr lang="en-US" dirty="0" smtClean="0">
              <a:sym typeface="Symbol" pitchFamily="1" charset="2"/>
            </a:endParaRPr>
          </a:p>
        </p:txBody>
      </p:sp>
      <p:cxnSp>
        <p:nvCxnSpPr>
          <p:cNvPr id="5" name="Straight Connector 4"/>
          <p:cNvCxnSpPr/>
          <p:nvPr/>
        </p:nvCxnSpPr>
        <p:spPr>
          <a:xfrm flipV="1">
            <a:off x="1955800" y="1885950"/>
            <a:ext cx="1739900" cy="825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696489" y="1885950"/>
            <a:ext cx="1654593" cy="825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955800" y="2711450"/>
            <a:ext cx="3395282" cy="1588"/>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04800" y="2711450"/>
            <a:ext cx="7768701" cy="1200328"/>
          </a:xfrm>
          <a:prstGeom prst="rect">
            <a:avLst/>
          </a:prstGeom>
          <a:noFill/>
        </p:spPr>
        <p:txBody>
          <a:bodyPr wrap="square" rtlCol="0">
            <a:spAutoFit/>
          </a:bodyPr>
          <a:lstStyle/>
          <a:p>
            <a:r>
              <a:rPr lang="en-US" sz="2400" dirty="0" smtClean="0"/>
              <a:t>    				   </a:t>
            </a:r>
            <a:r>
              <a:rPr lang="en-US" sz="2400" dirty="0" smtClean="0">
                <a:solidFill>
                  <a:srgbClr val="0000FF"/>
                </a:solidFill>
              </a:rPr>
              <a:t>Why </a:t>
            </a:r>
            <a:r>
              <a:rPr lang="en-US" sz="2400" dirty="0" err="1" smtClean="0">
                <a:solidFill>
                  <a:srgbClr val="0000FF"/>
                </a:solidFill>
              </a:rPr>
              <a:t>analyse</a:t>
            </a:r>
            <a:r>
              <a:rPr lang="en-US" sz="2400" dirty="0" smtClean="0">
                <a:solidFill>
                  <a:srgbClr val="0000FF"/>
                </a:solidFill>
              </a:rPr>
              <a:t> at all?</a:t>
            </a:r>
            <a:br>
              <a:rPr lang="en-US" sz="2400" dirty="0" smtClean="0">
                <a:solidFill>
                  <a:srgbClr val="0000FF"/>
                </a:solidFill>
              </a:rPr>
            </a:br>
            <a:r>
              <a:rPr lang="en-US" sz="2400" dirty="0" smtClean="0">
                <a:solidFill>
                  <a:srgbClr val="0000FF"/>
                </a:solidFill>
              </a:rPr>
              <a:t>	       Why not take ‘Most’ to be as primitive </a:t>
            </a:r>
          </a:p>
          <a:p>
            <a:r>
              <a:rPr lang="en-US" sz="2400" dirty="0" smtClean="0">
                <a:solidFill>
                  <a:srgbClr val="0000FF"/>
                </a:solidFill>
              </a:rPr>
              <a:t>			 as ‘dot’ and ‘yellow’ seem to be?</a:t>
            </a:r>
          </a:p>
        </p:txBody>
      </p:sp>
      <p:sp>
        <p:nvSpPr>
          <p:cNvPr id="22" name="TextBox 21"/>
          <p:cNvSpPr txBox="1"/>
          <p:nvPr/>
        </p:nvSpPr>
        <p:spPr>
          <a:xfrm>
            <a:off x="679134" y="4335388"/>
            <a:ext cx="7988632" cy="1200328"/>
          </a:xfrm>
          <a:prstGeom prst="rect">
            <a:avLst/>
          </a:prstGeom>
          <a:noFill/>
        </p:spPr>
        <p:txBody>
          <a:bodyPr wrap="square" rtlCol="0">
            <a:spAutoFit/>
          </a:bodyPr>
          <a:lstStyle/>
          <a:p>
            <a:r>
              <a:rPr lang="en-US" sz="2400" dirty="0" smtClean="0"/>
              <a:t>Some of the yellow dogs barked </a:t>
            </a:r>
            <a:r>
              <a:rPr lang="en-US" sz="2400" dirty="0" err="1" smtClean="0">
                <a:sym typeface="Wingdings"/>
              </a:rPr>
              <a:t></a:t>
            </a:r>
            <a:r>
              <a:rPr lang="en-US" sz="2400" dirty="0" smtClean="0">
                <a:sym typeface="Wingdings"/>
              </a:rPr>
              <a:t> </a:t>
            </a:r>
            <a:r>
              <a:rPr lang="en-US" sz="2400" dirty="0" smtClean="0"/>
              <a:t>Some of the dogs barked</a:t>
            </a:r>
          </a:p>
          <a:p>
            <a:r>
              <a:rPr lang="en-US" sz="2400" dirty="0" smtClean="0"/>
              <a:t>Some of the dogs barked loudly </a:t>
            </a:r>
            <a:r>
              <a:rPr lang="en-US" sz="2400" dirty="0" err="1" smtClean="0">
                <a:sym typeface="Wingdings"/>
              </a:rPr>
              <a:t></a:t>
            </a:r>
            <a:r>
              <a:rPr lang="en-US" sz="2400" dirty="0" smtClean="0">
                <a:sym typeface="Wingdings"/>
              </a:rPr>
              <a:t> </a:t>
            </a:r>
            <a:r>
              <a:rPr lang="en-US" sz="2400" dirty="0" smtClean="0"/>
              <a:t>Some of the dogs barked</a:t>
            </a:r>
          </a:p>
          <a:p>
            <a:endParaRPr lang="en-US" sz="2400" dirty="0" smtClean="0"/>
          </a:p>
        </p:txBody>
      </p:sp>
      <p:sp>
        <p:nvSpPr>
          <p:cNvPr id="23" name="TextBox 22"/>
          <p:cNvSpPr txBox="1"/>
          <p:nvPr/>
        </p:nvSpPr>
        <p:spPr>
          <a:xfrm>
            <a:off x="679134" y="5380672"/>
            <a:ext cx="7616301" cy="830997"/>
          </a:xfrm>
          <a:prstGeom prst="rect">
            <a:avLst/>
          </a:prstGeom>
          <a:noFill/>
        </p:spPr>
        <p:txBody>
          <a:bodyPr wrap="square" rtlCol="0">
            <a:spAutoFit/>
          </a:bodyPr>
          <a:lstStyle/>
          <a:p>
            <a:r>
              <a:rPr lang="en-US" sz="2400" dirty="0" smtClean="0"/>
              <a:t>None of the yellow dogs barked </a:t>
            </a:r>
            <a:r>
              <a:rPr lang="en-US" sz="2400" dirty="0" err="1" smtClean="0">
                <a:latin typeface="Wingdings"/>
                <a:ea typeface="Wingdings"/>
                <a:cs typeface="Wingdings"/>
                <a:sym typeface="Wingdings"/>
              </a:rPr>
              <a:t></a:t>
            </a:r>
            <a:r>
              <a:rPr lang="en-US" sz="2400" dirty="0" smtClean="0">
                <a:sym typeface="Wingdings"/>
              </a:rPr>
              <a:t> </a:t>
            </a:r>
            <a:r>
              <a:rPr lang="en-US" sz="2400" dirty="0" smtClean="0"/>
              <a:t>None of the dogs barked</a:t>
            </a:r>
          </a:p>
          <a:p>
            <a:r>
              <a:rPr lang="en-US" sz="2400" dirty="0" smtClean="0"/>
              <a:t>None of the dogs barked loudly </a:t>
            </a:r>
            <a:r>
              <a:rPr lang="en-US" sz="2400" dirty="0" err="1" smtClean="0">
                <a:latin typeface="Wingdings"/>
                <a:ea typeface="Wingdings"/>
                <a:cs typeface="Wingdings"/>
                <a:sym typeface="Wingdings"/>
              </a:rPr>
              <a:t></a:t>
            </a:r>
            <a:r>
              <a:rPr lang="en-US" sz="2400" dirty="0" smtClean="0">
                <a:sym typeface="Wingdings"/>
              </a:rPr>
              <a:t> </a:t>
            </a:r>
            <a:r>
              <a:rPr lang="en-US" sz="2400" dirty="0" smtClean="0"/>
              <a:t>None of the dogs barked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165100"/>
            <a:ext cx="6121400" cy="919162"/>
          </a:xfrm>
        </p:spPr>
        <p:txBody>
          <a:bodyPr>
            <a:noAutofit/>
          </a:bodyPr>
          <a:lstStyle/>
          <a:p>
            <a:r>
              <a:rPr lang="en-US" sz="3200" u="sng" dirty="0" smtClean="0"/>
              <a:t>‘Most of the dots are yellow’ </a:t>
            </a:r>
            <a:endParaRPr lang="en-US" sz="3200" u="sng" dirty="0"/>
          </a:p>
        </p:txBody>
      </p:sp>
      <p:sp>
        <p:nvSpPr>
          <p:cNvPr id="3" name="Content Placeholder 2"/>
          <p:cNvSpPr>
            <a:spLocks noGrp="1"/>
          </p:cNvSpPr>
          <p:nvPr>
            <p:ph idx="1"/>
          </p:nvPr>
        </p:nvSpPr>
        <p:spPr>
          <a:xfrm>
            <a:off x="304800" y="1473200"/>
            <a:ext cx="8585200" cy="4807977"/>
          </a:xfrm>
        </p:spPr>
        <p:txBody>
          <a:bodyPr>
            <a:normAutofit fontScale="92500" lnSpcReduction="20000"/>
          </a:bodyPr>
          <a:lstStyle/>
          <a:p>
            <a:pPr>
              <a:spcBef>
                <a:spcPts val="0"/>
              </a:spcBef>
              <a:spcAft>
                <a:spcPts val="600"/>
              </a:spcAft>
              <a:buNone/>
            </a:pPr>
            <a:r>
              <a:rPr lang="en-US" b="1" dirty="0" smtClean="0">
                <a:solidFill>
                  <a:srgbClr val="0000FF"/>
                </a:solidFill>
                <a:latin typeface="Apple Chancery"/>
              </a:rPr>
              <a:t>						</a:t>
            </a:r>
            <a:r>
              <a:rPr lang="en-US" sz="3294" b="1" dirty="0" smtClean="0">
                <a:solidFill>
                  <a:srgbClr val="0000FF"/>
                </a:solidFill>
                <a:latin typeface="Apple Chancery"/>
              </a:rPr>
              <a:t>MOST</a:t>
            </a:r>
            <a:r>
              <a:rPr lang="en-US" dirty="0" smtClean="0"/>
              <a:t>[D, Y]</a:t>
            </a:r>
          </a:p>
          <a:p>
            <a:pPr>
              <a:spcBef>
                <a:spcPts val="1800"/>
              </a:spcBef>
              <a:buNone/>
            </a:pPr>
            <a:r>
              <a:rPr lang="en-US" dirty="0" smtClean="0">
                <a:solidFill>
                  <a:srgbClr val="0000FF"/>
                </a:solidFill>
              </a:rPr>
              <a:t> </a:t>
            </a:r>
          </a:p>
          <a:p>
            <a:pPr>
              <a:spcBef>
                <a:spcPts val="1800"/>
              </a:spcBef>
              <a:buNone/>
            </a:pPr>
            <a:endParaRPr lang="en-US" dirty="0" smtClean="0"/>
          </a:p>
          <a:p>
            <a:pPr>
              <a:spcBef>
                <a:spcPts val="1800"/>
              </a:spcBef>
              <a:buNone/>
            </a:pPr>
            <a:endParaRPr lang="en-US" dirty="0" smtClean="0">
              <a:sym typeface="Symbol" pitchFamily="1" charset="2"/>
            </a:endParaRPr>
          </a:p>
          <a:p>
            <a:pPr>
              <a:spcBef>
                <a:spcPts val="1800"/>
              </a:spcBef>
              <a:buNone/>
            </a:pPr>
            <a:endParaRPr lang="en-US" dirty="0" smtClean="0">
              <a:solidFill>
                <a:srgbClr val="0000FF"/>
              </a:solidFill>
              <a:sym typeface="Symbol" pitchFamily="1" charset="2"/>
            </a:endParaRPr>
          </a:p>
          <a:p>
            <a:pPr>
              <a:spcBef>
                <a:spcPts val="1800"/>
              </a:spcBef>
              <a:buNone/>
            </a:pPr>
            <a:endParaRPr lang="en-US" dirty="0" smtClean="0">
              <a:solidFill>
                <a:srgbClr val="0000FF"/>
              </a:solidFill>
              <a:sym typeface="Symbol" pitchFamily="1" charset="2"/>
            </a:endParaRPr>
          </a:p>
          <a:p>
            <a:pPr>
              <a:buNone/>
            </a:pPr>
            <a:endParaRPr lang="en-US" dirty="0" smtClean="0">
              <a:solidFill>
                <a:srgbClr val="0000FF"/>
              </a:solidFill>
            </a:endParaRPr>
          </a:p>
          <a:p>
            <a:pPr>
              <a:spcBef>
                <a:spcPts val="0"/>
              </a:spcBef>
              <a:buNone/>
            </a:pPr>
            <a:r>
              <a:rPr lang="en-US" dirty="0" smtClean="0">
                <a:solidFill>
                  <a:srgbClr val="0000FF"/>
                </a:solidFill>
                <a:sym typeface="Symbol" pitchFamily="1" charset="2"/>
              </a:rPr>
              <a:t>				</a:t>
            </a:r>
            <a:endParaRPr lang="en-US" dirty="0" smtClean="0"/>
          </a:p>
          <a:p>
            <a:pPr>
              <a:spcBef>
                <a:spcPts val="0"/>
              </a:spcBef>
              <a:buNone/>
            </a:pPr>
            <a:r>
              <a:rPr lang="en-US" dirty="0" smtClean="0">
                <a:solidFill>
                  <a:srgbClr val="FF0000"/>
                </a:solidFill>
                <a:sym typeface="Symbol" pitchFamily="1" charset="2"/>
              </a:rPr>
              <a:t>  </a:t>
            </a:r>
          </a:p>
          <a:p>
            <a:pPr>
              <a:buNone/>
            </a:pPr>
            <a:endParaRPr lang="en-US" dirty="0" smtClean="0"/>
          </a:p>
          <a:p>
            <a:pPr>
              <a:spcBef>
                <a:spcPts val="1800"/>
              </a:spcBef>
              <a:buNone/>
            </a:pPr>
            <a:endParaRPr lang="en-US" dirty="0" smtClean="0">
              <a:sym typeface="Symbol" pitchFamily="1" charset="2"/>
            </a:endParaRPr>
          </a:p>
        </p:txBody>
      </p:sp>
      <p:cxnSp>
        <p:nvCxnSpPr>
          <p:cNvPr id="5" name="Straight Connector 4"/>
          <p:cNvCxnSpPr/>
          <p:nvPr/>
        </p:nvCxnSpPr>
        <p:spPr>
          <a:xfrm flipV="1">
            <a:off x="1955800" y="1885950"/>
            <a:ext cx="1739900" cy="825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696489" y="1885950"/>
            <a:ext cx="1654593" cy="825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955800" y="2711450"/>
            <a:ext cx="3395282" cy="1588"/>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04800" y="2711450"/>
            <a:ext cx="7768701" cy="1200328"/>
          </a:xfrm>
          <a:prstGeom prst="rect">
            <a:avLst/>
          </a:prstGeom>
          <a:noFill/>
        </p:spPr>
        <p:txBody>
          <a:bodyPr wrap="square" rtlCol="0">
            <a:spAutoFit/>
          </a:bodyPr>
          <a:lstStyle/>
          <a:p>
            <a:r>
              <a:rPr lang="en-US" sz="2400" dirty="0" smtClean="0"/>
              <a:t>    				   </a:t>
            </a:r>
            <a:r>
              <a:rPr lang="en-US" sz="2400" dirty="0" smtClean="0">
                <a:solidFill>
                  <a:srgbClr val="0000FF"/>
                </a:solidFill>
              </a:rPr>
              <a:t>Why </a:t>
            </a:r>
            <a:r>
              <a:rPr lang="en-US" sz="2400" dirty="0" err="1" smtClean="0">
                <a:solidFill>
                  <a:srgbClr val="0000FF"/>
                </a:solidFill>
              </a:rPr>
              <a:t>analyse</a:t>
            </a:r>
            <a:r>
              <a:rPr lang="en-US" sz="2400" dirty="0" smtClean="0">
                <a:solidFill>
                  <a:srgbClr val="0000FF"/>
                </a:solidFill>
              </a:rPr>
              <a:t> at all?</a:t>
            </a:r>
            <a:br>
              <a:rPr lang="en-US" sz="2400" dirty="0" smtClean="0">
                <a:solidFill>
                  <a:srgbClr val="0000FF"/>
                </a:solidFill>
              </a:rPr>
            </a:br>
            <a:r>
              <a:rPr lang="en-US" sz="2400" dirty="0" smtClean="0">
                <a:solidFill>
                  <a:srgbClr val="0000FF"/>
                </a:solidFill>
              </a:rPr>
              <a:t>	       Why not take ‘Most’ to be as primitive </a:t>
            </a:r>
          </a:p>
          <a:p>
            <a:r>
              <a:rPr lang="en-US" sz="2400" dirty="0" smtClean="0">
                <a:solidFill>
                  <a:srgbClr val="0000FF"/>
                </a:solidFill>
              </a:rPr>
              <a:t>			 as ‘dot’ and ‘yellow’ seem to be?</a:t>
            </a:r>
          </a:p>
        </p:txBody>
      </p:sp>
      <p:sp>
        <p:nvSpPr>
          <p:cNvPr id="22" name="TextBox 21"/>
          <p:cNvSpPr txBox="1"/>
          <p:nvPr/>
        </p:nvSpPr>
        <p:spPr>
          <a:xfrm>
            <a:off x="679134" y="4335388"/>
            <a:ext cx="7988632" cy="1200328"/>
          </a:xfrm>
          <a:prstGeom prst="rect">
            <a:avLst/>
          </a:prstGeom>
          <a:noFill/>
        </p:spPr>
        <p:txBody>
          <a:bodyPr wrap="square" rtlCol="0">
            <a:spAutoFit/>
          </a:bodyPr>
          <a:lstStyle/>
          <a:p>
            <a:r>
              <a:rPr lang="en-US" sz="2400" dirty="0" smtClean="0"/>
              <a:t>All of the yellow dogs barked </a:t>
            </a:r>
            <a:r>
              <a:rPr lang="en-US" sz="2400" dirty="0" err="1" smtClean="0">
                <a:latin typeface="Wingdings"/>
                <a:ea typeface="Wingdings"/>
                <a:cs typeface="Wingdings"/>
                <a:sym typeface="Wingdings"/>
              </a:rPr>
              <a:t></a:t>
            </a:r>
            <a:r>
              <a:rPr lang="en-US" sz="2400" dirty="0" smtClean="0">
                <a:sym typeface="Wingdings"/>
              </a:rPr>
              <a:t> </a:t>
            </a:r>
            <a:r>
              <a:rPr lang="en-US" sz="2400" dirty="0" smtClean="0"/>
              <a:t>All of the dogs barked</a:t>
            </a:r>
          </a:p>
          <a:p>
            <a:r>
              <a:rPr lang="en-US" sz="2400" dirty="0" smtClean="0"/>
              <a:t>All of the dogs barked loudly </a:t>
            </a:r>
            <a:r>
              <a:rPr lang="en-US" sz="2400" dirty="0" err="1" smtClean="0">
                <a:sym typeface="Wingdings"/>
              </a:rPr>
              <a:t></a:t>
            </a:r>
            <a:r>
              <a:rPr lang="en-US" sz="2400" dirty="0" smtClean="0">
                <a:sym typeface="Wingdings"/>
              </a:rPr>
              <a:t> </a:t>
            </a:r>
            <a:r>
              <a:rPr lang="en-US" sz="2400" dirty="0" smtClean="0"/>
              <a:t>All of the dogs barked</a:t>
            </a:r>
          </a:p>
          <a:p>
            <a:endParaRPr lang="en-US" sz="2400" dirty="0" smtClean="0"/>
          </a:p>
        </p:txBody>
      </p:sp>
      <p:sp>
        <p:nvSpPr>
          <p:cNvPr id="23" name="TextBox 22"/>
          <p:cNvSpPr txBox="1"/>
          <p:nvPr/>
        </p:nvSpPr>
        <p:spPr>
          <a:xfrm>
            <a:off x="679134" y="5380672"/>
            <a:ext cx="7616301" cy="830997"/>
          </a:xfrm>
          <a:prstGeom prst="rect">
            <a:avLst/>
          </a:prstGeom>
          <a:noFill/>
        </p:spPr>
        <p:txBody>
          <a:bodyPr wrap="square" rtlCol="0">
            <a:spAutoFit/>
          </a:bodyPr>
          <a:lstStyle/>
          <a:p>
            <a:r>
              <a:rPr lang="en-US" sz="2400" dirty="0" smtClean="0"/>
              <a:t>Most of the yellow dogs barked  -- </a:t>
            </a:r>
            <a:r>
              <a:rPr lang="en-US" sz="2400" dirty="0" smtClean="0">
                <a:sym typeface="Wingdings"/>
              </a:rPr>
              <a:t> </a:t>
            </a:r>
            <a:r>
              <a:rPr lang="en-US" sz="2400" dirty="0" smtClean="0"/>
              <a:t>Most of the dogs barked</a:t>
            </a:r>
          </a:p>
          <a:p>
            <a:r>
              <a:rPr lang="en-US" sz="2400" dirty="0" smtClean="0"/>
              <a:t>Most of the dogs barked loudly  </a:t>
            </a:r>
            <a:r>
              <a:rPr lang="en-US" sz="2400" dirty="0" err="1" smtClean="0">
                <a:sym typeface="Wingdings"/>
              </a:rPr>
              <a:t></a:t>
            </a:r>
            <a:r>
              <a:rPr lang="en-US" sz="2400" dirty="0" smtClean="0">
                <a:sym typeface="Wingdings"/>
              </a:rPr>
              <a:t> </a:t>
            </a:r>
            <a:r>
              <a:rPr lang="en-US" sz="2400" dirty="0" smtClean="0"/>
              <a:t>Most of the dogs barked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165100"/>
            <a:ext cx="6121400" cy="919162"/>
          </a:xfrm>
        </p:spPr>
        <p:txBody>
          <a:bodyPr>
            <a:noAutofit/>
          </a:bodyPr>
          <a:lstStyle/>
          <a:p>
            <a:r>
              <a:rPr lang="en-US" sz="3200" u="sng" dirty="0" smtClean="0"/>
              <a:t>‘Most of the dots are yellow’ </a:t>
            </a:r>
            <a:endParaRPr lang="en-US" sz="3200" u="sng" dirty="0"/>
          </a:p>
        </p:txBody>
      </p:sp>
      <p:sp>
        <p:nvSpPr>
          <p:cNvPr id="3" name="Content Placeholder 2"/>
          <p:cNvSpPr>
            <a:spLocks noGrp="1"/>
          </p:cNvSpPr>
          <p:nvPr>
            <p:ph idx="1"/>
          </p:nvPr>
        </p:nvSpPr>
        <p:spPr>
          <a:xfrm>
            <a:off x="304800" y="1473200"/>
            <a:ext cx="8585200" cy="4807977"/>
          </a:xfrm>
        </p:spPr>
        <p:txBody>
          <a:bodyPr>
            <a:normAutofit fontScale="92500" lnSpcReduction="20000"/>
          </a:bodyPr>
          <a:lstStyle/>
          <a:p>
            <a:pPr>
              <a:spcBef>
                <a:spcPts val="0"/>
              </a:spcBef>
              <a:spcAft>
                <a:spcPts val="600"/>
              </a:spcAft>
              <a:buNone/>
            </a:pPr>
            <a:r>
              <a:rPr lang="en-US" b="1" dirty="0" smtClean="0">
                <a:solidFill>
                  <a:srgbClr val="0000FF"/>
                </a:solidFill>
                <a:latin typeface="Apple Chancery"/>
              </a:rPr>
              <a:t>						</a:t>
            </a:r>
            <a:r>
              <a:rPr lang="en-US" sz="3294" b="1" dirty="0" smtClean="0">
                <a:solidFill>
                  <a:srgbClr val="0000FF"/>
                </a:solidFill>
                <a:latin typeface="Apple Chancery"/>
              </a:rPr>
              <a:t>MOST</a:t>
            </a:r>
            <a:r>
              <a:rPr lang="en-US" dirty="0" smtClean="0"/>
              <a:t>[D, Y]</a:t>
            </a:r>
          </a:p>
          <a:p>
            <a:pPr>
              <a:spcBef>
                <a:spcPts val="1800"/>
              </a:spcBef>
              <a:buNone/>
            </a:pPr>
            <a:r>
              <a:rPr lang="en-US" dirty="0" smtClean="0">
                <a:solidFill>
                  <a:srgbClr val="0000FF"/>
                </a:solidFill>
              </a:rPr>
              <a:t> </a:t>
            </a:r>
          </a:p>
          <a:p>
            <a:pPr>
              <a:spcBef>
                <a:spcPts val="1800"/>
              </a:spcBef>
              <a:buNone/>
            </a:pPr>
            <a:endParaRPr lang="en-US" dirty="0" smtClean="0"/>
          </a:p>
          <a:p>
            <a:pPr>
              <a:spcBef>
                <a:spcPts val="1800"/>
              </a:spcBef>
              <a:buNone/>
            </a:pPr>
            <a:endParaRPr lang="en-US" dirty="0" smtClean="0">
              <a:sym typeface="Symbol" pitchFamily="1" charset="2"/>
            </a:endParaRPr>
          </a:p>
          <a:p>
            <a:pPr>
              <a:spcBef>
                <a:spcPts val="1800"/>
              </a:spcBef>
              <a:buNone/>
            </a:pPr>
            <a:endParaRPr lang="en-US" dirty="0" smtClean="0">
              <a:solidFill>
                <a:srgbClr val="0000FF"/>
              </a:solidFill>
              <a:sym typeface="Symbol" pitchFamily="1" charset="2"/>
            </a:endParaRPr>
          </a:p>
          <a:p>
            <a:pPr>
              <a:spcBef>
                <a:spcPts val="1800"/>
              </a:spcBef>
              <a:buNone/>
            </a:pPr>
            <a:endParaRPr lang="en-US" dirty="0" smtClean="0">
              <a:solidFill>
                <a:srgbClr val="0000FF"/>
              </a:solidFill>
              <a:sym typeface="Symbol" pitchFamily="1" charset="2"/>
            </a:endParaRPr>
          </a:p>
          <a:p>
            <a:pPr>
              <a:buNone/>
            </a:pPr>
            <a:endParaRPr lang="en-US" dirty="0" smtClean="0">
              <a:solidFill>
                <a:srgbClr val="0000FF"/>
              </a:solidFill>
            </a:endParaRPr>
          </a:p>
          <a:p>
            <a:pPr>
              <a:spcBef>
                <a:spcPts val="0"/>
              </a:spcBef>
              <a:buNone/>
            </a:pPr>
            <a:r>
              <a:rPr lang="en-US" dirty="0" smtClean="0">
                <a:solidFill>
                  <a:srgbClr val="0000FF"/>
                </a:solidFill>
                <a:sym typeface="Symbol" pitchFamily="1" charset="2"/>
              </a:rPr>
              <a:t>				</a:t>
            </a:r>
            <a:endParaRPr lang="en-US" dirty="0" smtClean="0"/>
          </a:p>
          <a:p>
            <a:pPr>
              <a:spcBef>
                <a:spcPts val="0"/>
              </a:spcBef>
              <a:buNone/>
            </a:pPr>
            <a:r>
              <a:rPr lang="en-US" dirty="0" smtClean="0">
                <a:solidFill>
                  <a:srgbClr val="FF0000"/>
                </a:solidFill>
                <a:sym typeface="Symbol" pitchFamily="1" charset="2"/>
              </a:rPr>
              <a:t>  </a:t>
            </a:r>
          </a:p>
          <a:p>
            <a:pPr>
              <a:buNone/>
            </a:pPr>
            <a:endParaRPr lang="en-US" dirty="0" smtClean="0"/>
          </a:p>
          <a:p>
            <a:pPr>
              <a:spcBef>
                <a:spcPts val="1800"/>
              </a:spcBef>
              <a:buNone/>
            </a:pPr>
            <a:endParaRPr lang="en-US" dirty="0" smtClean="0">
              <a:sym typeface="Symbol" pitchFamily="1" charset="2"/>
            </a:endParaRPr>
          </a:p>
        </p:txBody>
      </p:sp>
      <p:cxnSp>
        <p:nvCxnSpPr>
          <p:cNvPr id="5" name="Straight Connector 4"/>
          <p:cNvCxnSpPr/>
          <p:nvPr/>
        </p:nvCxnSpPr>
        <p:spPr>
          <a:xfrm flipV="1">
            <a:off x="1955800" y="1885950"/>
            <a:ext cx="1739900" cy="825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696489" y="1885950"/>
            <a:ext cx="1654593" cy="825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955800" y="2711450"/>
            <a:ext cx="3395282" cy="1588"/>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04800" y="2711450"/>
            <a:ext cx="7768701" cy="1200328"/>
          </a:xfrm>
          <a:prstGeom prst="rect">
            <a:avLst/>
          </a:prstGeom>
          <a:noFill/>
        </p:spPr>
        <p:txBody>
          <a:bodyPr wrap="square" rtlCol="0">
            <a:spAutoFit/>
          </a:bodyPr>
          <a:lstStyle/>
          <a:p>
            <a:r>
              <a:rPr lang="en-US" sz="2400" dirty="0" smtClean="0"/>
              <a:t>    				   </a:t>
            </a:r>
            <a:r>
              <a:rPr lang="en-US" sz="2400" dirty="0" smtClean="0">
                <a:solidFill>
                  <a:srgbClr val="0000FF"/>
                </a:solidFill>
              </a:rPr>
              <a:t>Why </a:t>
            </a:r>
            <a:r>
              <a:rPr lang="en-US" sz="2400" dirty="0" err="1" smtClean="0">
                <a:solidFill>
                  <a:srgbClr val="0000FF"/>
                </a:solidFill>
              </a:rPr>
              <a:t>analyse</a:t>
            </a:r>
            <a:r>
              <a:rPr lang="en-US" sz="2400" dirty="0" smtClean="0">
                <a:solidFill>
                  <a:srgbClr val="0000FF"/>
                </a:solidFill>
              </a:rPr>
              <a:t> at all?</a:t>
            </a:r>
            <a:br>
              <a:rPr lang="en-US" sz="2400" dirty="0" smtClean="0">
                <a:solidFill>
                  <a:srgbClr val="0000FF"/>
                </a:solidFill>
              </a:rPr>
            </a:br>
            <a:r>
              <a:rPr lang="en-US" sz="2400" dirty="0" smtClean="0">
                <a:solidFill>
                  <a:srgbClr val="0000FF"/>
                </a:solidFill>
              </a:rPr>
              <a:t>	       Why not take ‘Most’ to be as primitive </a:t>
            </a:r>
          </a:p>
          <a:p>
            <a:r>
              <a:rPr lang="en-US" sz="2400" dirty="0" smtClean="0">
                <a:solidFill>
                  <a:srgbClr val="0000FF"/>
                </a:solidFill>
              </a:rPr>
              <a:t>			 as ‘dot’ and ‘yellow’ seem to be?</a:t>
            </a:r>
          </a:p>
        </p:txBody>
      </p:sp>
      <p:sp>
        <p:nvSpPr>
          <p:cNvPr id="22" name="TextBox 21"/>
          <p:cNvSpPr txBox="1"/>
          <p:nvPr/>
        </p:nvSpPr>
        <p:spPr>
          <a:xfrm>
            <a:off x="679134" y="4335388"/>
            <a:ext cx="7988632" cy="830997"/>
          </a:xfrm>
          <a:prstGeom prst="rect">
            <a:avLst/>
          </a:prstGeom>
          <a:noFill/>
        </p:spPr>
        <p:txBody>
          <a:bodyPr wrap="square" rtlCol="0">
            <a:spAutoFit/>
          </a:bodyPr>
          <a:lstStyle/>
          <a:p>
            <a:r>
              <a:rPr lang="en-US" sz="2400" dirty="0" smtClean="0"/>
              <a:t>Most of the dogs barked </a:t>
            </a:r>
            <a:r>
              <a:rPr lang="en-US" sz="2400" dirty="0" err="1" smtClean="0">
                <a:sym typeface="Wingdings"/>
              </a:rPr>
              <a:t></a:t>
            </a:r>
            <a:r>
              <a:rPr lang="en-US" sz="2400" dirty="0" smtClean="0">
                <a:sym typeface="Wingdings"/>
              </a:rPr>
              <a:t> </a:t>
            </a:r>
            <a:r>
              <a:rPr lang="en-US" sz="2400" dirty="0" smtClean="0"/>
              <a:t>More than half of the dogs barked</a:t>
            </a:r>
          </a:p>
          <a:p>
            <a:r>
              <a:rPr lang="en-US" sz="2400" dirty="0" smtClean="0"/>
              <a:t>Most of the dogs barked </a:t>
            </a:r>
            <a:r>
              <a:rPr lang="en-US" sz="2400" dirty="0" err="1" smtClean="0">
                <a:sym typeface="Wingdings"/>
              </a:rPr>
              <a:t></a:t>
            </a:r>
            <a:r>
              <a:rPr lang="en-US" sz="2400" dirty="0" smtClean="0">
                <a:sym typeface="Wingdings"/>
              </a:rPr>
              <a:t> </a:t>
            </a:r>
            <a:r>
              <a:rPr lang="en-US" sz="2400" dirty="0" smtClean="0"/>
              <a:t>More dogs barked than didn’t</a:t>
            </a:r>
          </a:p>
        </p:txBody>
      </p:sp>
      <p:sp>
        <p:nvSpPr>
          <p:cNvPr id="23" name="TextBox 22"/>
          <p:cNvSpPr txBox="1"/>
          <p:nvPr/>
        </p:nvSpPr>
        <p:spPr>
          <a:xfrm>
            <a:off x="679134" y="5380672"/>
            <a:ext cx="7616301" cy="830997"/>
          </a:xfrm>
          <a:prstGeom prst="rect">
            <a:avLst/>
          </a:prstGeom>
          <a:noFill/>
        </p:spPr>
        <p:txBody>
          <a:bodyPr wrap="square" rtlCol="0">
            <a:spAutoFit/>
          </a:bodyPr>
          <a:lstStyle/>
          <a:p>
            <a:r>
              <a:rPr lang="en-US" sz="2400" dirty="0" smtClean="0"/>
              <a:t>Most of the yellow dogs barked  -- </a:t>
            </a:r>
            <a:r>
              <a:rPr lang="en-US" sz="2400" dirty="0" smtClean="0">
                <a:sym typeface="Wingdings"/>
              </a:rPr>
              <a:t> </a:t>
            </a:r>
            <a:r>
              <a:rPr lang="en-US" sz="2400" dirty="0" smtClean="0"/>
              <a:t>Most of the dogs barked</a:t>
            </a:r>
          </a:p>
          <a:p>
            <a:r>
              <a:rPr lang="en-US" sz="2400" dirty="0" smtClean="0"/>
              <a:t>Most of the dogs barked loudly  </a:t>
            </a:r>
            <a:r>
              <a:rPr lang="en-US" sz="2400" dirty="0" err="1" smtClean="0">
                <a:sym typeface="Wingdings"/>
              </a:rPr>
              <a:t></a:t>
            </a:r>
            <a:r>
              <a:rPr lang="en-US" sz="2400" dirty="0" smtClean="0">
                <a:sym typeface="Wingdings"/>
              </a:rPr>
              <a:t> </a:t>
            </a:r>
            <a:r>
              <a:rPr lang="en-US" sz="2400" dirty="0" smtClean="0"/>
              <a:t>Most of the dogs barked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shot-vanilla-1to2.png"/>
          <p:cNvPicPr>
            <a:picLocks noChangeAspect="1"/>
          </p:cNvPicPr>
          <p:nvPr/>
        </p:nvPicPr>
        <p:blipFill>
          <a:blip r:embed="rId3"/>
          <a:stretch>
            <a:fillRect/>
          </a:stretch>
        </p:blipFill>
        <p:spPr>
          <a:xfrm>
            <a:off x="0" y="0"/>
            <a:ext cx="10210800" cy="6859032"/>
          </a:xfrm>
          <a:prstGeom prst="rect">
            <a:avLst/>
          </a:prstGeom>
        </p:spPr>
      </p:pic>
      <p:sp>
        <p:nvSpPr>
          <p:cNvPr id="3" name="TextBox 2"/>
          <p:cNvSpPr txBox="1"/>
          <p:nvPr/>
        </p:nvSpPr>
        <p:spPr>
          <a:xfrm>
            <a:off x="2679700" y="228600"/>
            <a:ext cx="5219700" cy="584776"/>
          </a:xfrm>
          <a:prstGeom prst="rect">
            <a:avLst/>
          </a:prstGeom>
          <a:noFill/>
        </p:spPr>
        <p:txBody>
          <a:bodyPr wrap="square" rtlCol="0">
            <a:spAutoFit/>
          </a:bodyPr>
          <a:lstStyle/>
          <a:p>
            <a:r>
              <a:rPr lang="en-US" sz="3200" dirty="0" smtClean="0">
                <a:solidFill>
                  <a:srgbClr val="EAEAEA"/>
                </a:solidFill>
              </a:rPr>
              <a:t>Most of the dots are yellow?</a:t>
            </a:r>
          </a:p>
        </p:txBody>
      </p:sp>
      <p:sp>
        <p:nvSpPr>
          <p:cNvPr id="4" name="TextBox 3"/>
          <p:cNvSpPr txBox="1"/>
          <p:nvPr/>
        </p:nvSpPr>
        <p:spPr>
          <a:xfrm>
            <a:off x="368300" y="4805690"/>
            <a:ext cx="4584700" cy="523220"/>
          </a:xfrm>
          <a:prstGeom prst="rect">
            <a:avLst/>
          </a:prstGeom>
          <a:noFill/>
        </p:spPr>
        <p:txBody>
          <a:bodyPr wrap="square" rtlCol="0">
            <a:spAutoFit/>
          </a:bodyPr>
          <a:lstStyle/>
          <a:p>
            <a:r>
              <a:rPr lang="en-US" sz="2800" dirty="0" smtClean="0">
                <a:solidFill>
                  <a:schemeClr val="bg1"/>
                </a:solidFill>
              </a:rPr>
              <a:t>#{DOT &amp; YELLOW} &gt; #{DOT</a:t>
            </a:r>
            <a:r>
              <a:rPr lang="en-US" sz="2800" dirty="0" smtClean="0">
                <a:solidFill>
                  <a:schemeClr val="bg1"/>
                </a:solidFill>
                <a:sym typeface="Symbol" pitchFamily="1" charset="2"/>
              </a:rPr>
              <a:t>}/2 </a:t>
            </a:r>
            <a:endParaRPr lang="en-US" sz="2800" dirty="0">
              <a:solidFill>
                <a:schemeClr val="bg1"/>
              </a:solidFill>
            </a:endParaRPr>
          </a:p>
        </p:txBody>
      </p:sp>
      <p:sp>
        <p:nvSpPr>
          <p:cNvPr id="5" name="TextBox 4"/>
          <p:cNvSpPr txBox="1"/>
          <p:nvPr/>
        </p:nvSpPr>
        <p:spPr>
          <a:xfrm>
            <a:off x="215900" y="5375076"/>
            <a:ext cx="6121400" cy="523220"/>
          </a:xfrm>
          <a:prstGeom prst="rect">
            <a:avLst/>
          </a:prstGeom>
          <a:noFill/>
        </p:spPr>
        <p:txBody>
          <a:bodyPr wrap="square" rtlCol="0">
            <a:spAutoFit/>
          </a:bodyPr>
          <a:lstStyle/>
          <a:p>
            <a:r>
              <a:rPr lang="en-US" sz="2800" dirty="0" smtClean="0">
                <a:solidFill>
                  <a:schemeClr val="bg1"/>
                </a:solidFill>
              </a:rPr>
              <a:t>  #{DOT &amp; YELLOW} &gt; #{DOT &amp; </a:t>
            </a:r>
            <a:r>
              <a:rPr lang="en-US" sz="2800" dirty="0" smtClean="0">
                <a:solidFill>
                  <a:schemeClr val="bg1"/>
                </a:solidFill>
                <a:sym typeface="Symbol" pitchFamily="1" charset="2"/>
              </a:rPr>
              <a:t>YELLOW}</a:t>
            </a:r>
            <a:endParaRPr lang="en-US" sz="2800" dirty="0">
              <a:solidFill>
                <a:schemeClr val="bg1"/>
              </a:solidFill>
            </a:endParaRPr>
          </a:p>
        </p:txBody>
      </p:sp>
      <p:sp>
        <p:nvSpPr>
          <p:cNvPr id="6" name="TextBox 5"/>
          <p:cNvSpPr txBox="1"/>
          <p:nvPr/>
        </p:nvSpPr>
        <p:spPr>
          <a:xfrm>
            <a:off x="368300" y="5898296"/>
            <a:ext cx="7772400" cy="523220"/>
          </a:xfrm>
          <a:prstGeom prst="rect">
            <a:avLst/>
          </a:prstGeom>
          <a:noFill/>
        </p:spPr>
        <p:txBody>
          <a:bodyPr wrap="square" rtlCol="0">
            <a:spAutoFit/>
          </a:bodyPr>
          <a:lstStyle/>
          <a:p>
            <a:r>
              <a:rPr lang="en-US" sz="2800" dirty="0" smtClean="0">
                <a:solidFill>
                  <a:srgbClr val="FFFFFF"/>
                </a:solidFill>
              </a:rPr>
              <a:t>#{DOT &amp; YELLOW} &gt; #{DOT} – #{DOT &amp; YELLOW} </a:t>
            </a:r>
            <a:endParaRPr lang="en-US" sz="2800" dirty="0">
              <a:solidFill>
                <a:srgbClr val="FFFFFF"/>
              </a:solidFill>
            </a:endParaRPr>
          </a:p>
        </p:txBody>
      </p:sp>
      <p:sp>
        <p:nvSpPr>
          <p:cNvPr id="7" name="TextBox 6"/>
          <p:cNvSpPr txBox="1"/>
          <p:nvPr/>
        </p:nvSpPr>
        <p:spPr>
          <a:xfrm>
            <a:off x="215900" y="2870200"/>
            <a:ext cx="3568700" cy="523220"/>
          </a:xfrm>
          <a:prstGeom prst="rect">
            <a:avLst/>
          </a:prstGeom>
          <a:noFill/>
        </p:spPr>
        <p:txBody>
          <a:bodyPr wrap="square" rtlCol="0">
            <a:spAutoFit/>
          </a:bodyPr>
          <a:lstStyle/>
          <a:p>
            <a:r>
              <a:rPr lang="en-US" sz="2800" dirty="0" smtClean="0">
                <a:solidFill>
                  <a:srgbClr val="FFFFFF"/>
                </a:solidFill>
              </a:rPr>
              <a:t> </a:t>
            </a:r>
            <a:r>
              <a:rPr lang="en-US" sz="2800" b="1" dirty="0" smtClean="0">
                <a:solidFill>
                  <a:srgbClr val="FFFFFF"/>
                </a:solidFill>
                <a:latin typeface="Apple Chancery"/>
              </a:rPr>
              <a:t>MOST</a:t>
            </a:r>
            <a:r>
              <a:rPr lang="en-US" sz="2800" dirty="0" smtClean="0">
                <a:solidFill>
                  <a:srgbClr val="FFFFFF"/>
                </a:solidFill>
              </a:rPr>
              <a:t>[DOT, YELLOW]</a:t>
            </a:r>
            <a:endParaRPr lang="en-US" sz="2800" dirty="0">
              <a:solidFill>
                <a:srgbClr val="FFFFFF"/>
              </a:solidFill>
            </a:endParaRPr>
          </a:p>
        </p:txBody>
      </p:sp>
      <p:sp>
        <p:nvSpPr>
          <p:cNvPr id="8" name="TextBox 7"/>
          <p:cNvSpPr txBox="1"/>
          <p:nvPr/>
        </p:nvSpPr>
        <p:spPr>
          <a:xfrm>
            <a:off x="368300" y="3705880"/>
            <a:ext cx="7531100" cy="523220"/>
          </a:xfrm>
          <a:prstGeom prst="rect">
            <a:avLst/>
          </a:prstGeom>
          <a:noFill/>
        </p:spPr>
        <p:txBody>
          <a:bodyPr wrap="square" rtlCol="0">
            <a:spAutoFit/>
          </a:bodyPr>
          <a:lstStyle/>
          <a:p>
            <a:r>
              <a:rPr lang="en-US" sz="2800" dirty="0" err="1" smtClean="0">
                <a:solidFill>
                  <a:schemeClr val="bg1"/>
                </a:solidFill>
              </a:rPr>
              <a:t>OneToOnePlus</a:t>
            </a:r>
            <a:r>
              <a:rPr lang="en-US" sz="2800" dirty="0" err="1" smtClean="0">
                <a:solidFill>
                  <a:srgbClr val="FFFFFF"/>
                </a:solidFill>
              </a:rPr>
              <a:t>[DOT</a:t>
            </a:r>
            <a:r>
              <a:rPr lang="en-US" sz="2800" dirty="0" smtClean="0">
                <a:solidFill>
                  <a:srgbClr val="FFFFFF"/>
                </a:solidFill>
              </a:rPr>
              <a:t> &amp; YELLOW, DOT &amp; ~YELLOW]</a:t>
            </a:r>
            <a:endParaRPr lang="en-US" sz="2800" dirty="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smtClean="0"/>
              <a:t>Outline</a:t>
            </a:r>
            <a:endParaRPr lang="en-US" sz="3200" u="sng" dirty="0"/>
          </a:p>
        </p:txBody>
      </p:sp>
      <p:sp>
        <p:nvSpPr>
          <p:cNvPr id="3" name="Content Placeholder 2"/>
          <p:cNvSpPr>
            <a:spLocks noGrp="1"/>
          </p:cNvSpPr>
          <p:nvPr>
            <p:ph idx="1"/>
          </p:nvPr>
        </p:nvSpPr>
        <p:spPr>
          <a:xfrm>
            <a:off x="457200" y="1417638"/>
            <a:ext cx="8229600" cy="5031154"/>
          </a:xfrm>
        </p:spPr>
        <p:txBody>
          <a:bodyPr>
            <a:noAutofit/>
          </a:bodyPr>
          <a:lstStyle/>
          <a:p>
            <a:r>
              <a:rPr lang="en-US" sz="2400" dirty="0" smtClean="0"/>
              <a:t>Framing effects</a:t>
            </a:r>
          </a:p>
          <a:p>
            <a:pPr lvl="1"/>
            <a:r>
              <a:rPr lang="en-US" sz="2000" dirty="0" smtClean="0"/>
              <a:t>may reveal laziness or puzzles</a:t>
            </a:r>
          </a:p>
          <a:p>
            <a:pPr lvl="1"/>
            <a:r>
              <a:rPr lang="en-US" sz="2000" dirty="0" smtClean="0"/>
              <a:t>but also tell us something about </a:t>
            </a:r>
            <a:r>
              <a:rPr lang="en-US" sz="2000" i="1" u="sng" dirty="0" smtClean="0"/>
              <a:t>representational format</a:t>
            </a:r>
          </a:p>
          <a:p>
            <a:pPr>
              <a:spcBef>
                <a:spcPts val="1800"/>
              </a:spcBef>
            </a:pPr>
            <a:r>
              <a:rPr lang="en-US" sz="2400" dirty="0" smtClean="0"/>
              <a:t>Some collaborative work on the meaning of ‘most’</a:t>
            </a:r>
          </a:p>
          <a:p>
            <a:pPr lvl="1"/>
            <a:r>
              <a:rPr lang="en-US" sz="2000" dirty="0" smtClean="0"/>
              <a:t>review some published results, but framed in terms of framing</a:t>
            </a:r>
          </a:p>
          <a:p>
            <a:pPr lvl="1"/>
            <a:r>
              <a:rPr lang="en-US" sz="2000" dirty="0" smtClean="0"/>
              <a:t>present some newer work, also framed this way</a:t>
            </a:r>
          </a:p>
          <a:p>
            <a:pPr>
              <a:spcBef>
                <a:spcPts val="1800"/>
              </a:spcBef>
            </a:pPr>
            <a:r>
              <a:rPr lang="en-US" sz="2400" dirty="0" smtClean="0"/>
              <a:t>As time permits, some collaborative work in progress on…</a:t>
            </a:r>
          </a:p>
          <a:p>
            <a:pPr lvl="1"/>
            <a:r>
              <a:rPr lang="en-US" sz="2000" dirty="0" smtClean="0"/>
              <a:t>comparison: ‘more’ vs. ‘most’</a:t>
            </a:r>
          </a:p>
          <a:p>
            <a:pPr lvl="1"/>
            <a:r>
              <a:rPr lang="en-US" sz="2000" dirty="0" smtClean="0"/>
              <a:t>plural superlatives: ‘The red circles are the biggest’</a:t>
            </a:r>
          </a:p>
          <a:p>
            <a:pPr lvl="1">
              <a:buNone/>
            </a:pPr>
            <a:r>
              <a:rPr lang="en-US" sz="2000" dirty="0" smtClean="0"/>
              <a:t>						</a:t>
            </a:r>
          </a:p>
          <a:p>
            <a:pPr>
              <a:spcBef>
                <a:spcPts val="1800"/>
              </a:spcBef>
            </a:pPr>
            <a:endParaRPr lang="en-US" sz="2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shot-vanilla-1to2.png"/>
          <p:cNvPicPr>
            <a:picLocks noChangeAspect="1"/>
          </p:cNvPicPr>
          <p:nvPr/>
        </p:nvPicPr>
        <p:blipFill>
          <a:blip r:embed="rId3"/>
          <a:stretch>
            <a:fillRect/>
          </a:stretch>
        </p:blipFill>
        <p:spPr>
          <a:xfrm>
            <a:off x="0" y="0"/>
            <a:ext cx="10210800" cy="6859032"/>
          </a:xfrm>
          <a:prstGeom prst="rect">
            <a:avLst/>
          </a:prstGeom>
        </p:spPr>
      </p:pic>
      <p:sp>
        <p:nvSpPr>
          <p:cNvPr id="3" name="TextBox 2"/>
          <p:cNvSpPr txBox="1"/>
          <p:nvPr/>
        </p:nvSpPr>
        <p:spPr>
          <a:xfrm>
            <a:off x="2679700" y="228600"/>
            <a:ext cx="5219700" cy="584776"/>
          </a:xfrm>
          <a:prstGeom prst="rect">
            <a:avLst/>
          </a:prstGeom>
          <a:noFill/>
        </p:spPr>
        <p:txBody>
          <a:bodyPr wrap="square" rtlCol="0">
            <a:spAutoFit/>
          </a:bodyPr>
          <a:lstStyle/>
          <a:p>
            <a:r>
              <a:rPr lang="en-US" sz="3200" dirty="0" smtClean="0">
                <a:solidFill>
                  <a:srgbClr val="EAEAEA"/>
                </a:solidFill>
              </a:rPr>
              <a:t>Most of the dots are yellow?</a:t>
            </a:r>
          </a:p>
        </p:txBody>
      </p:sp>
      <p:sp>
        <p:nvSpPr>
          <p:cNvPr id="4" name="TextBox 3"/>
          <p:cNvSpPr txBox="1"/>
          <p:nvPr/>
        </p:nvSpPr>
        <p:spPr>
          <a:xfrm>
            <a:off x="222250" y="813376"/>
            <a:ext cx="3790950" cy="4832093"/>
          </a:xfrm>
          <a:prstGeom prst="rect">
            <a:avLst/>
          </a:prstGeom>
          <a:noFill/>
        </p:spPr>
        <p:txBody>
          <a:bodyPr wrap="square" rtlCol="0">
            <a:spAutoFit/>
          </a:bodyPr>
          <a:lstStyle/>
          <a:p>
            <a:r>
              <a:rPr lang="en-US" sz="2800" dirty="0" smtClean="0">
                <a:solidFill>
                  <a:srgbClr val="EAEAEA"/>
                </a:solidFill>
              </a:rPr>
              <a:t>What conditions  </a:t>
            </a:r>
          </a:p>
          <a:p>
            <a:r>
              <a:rPr lang="en-US" sz="2800" dirty="0" smtClean="0">
                <a:solidFill>
                  <a:srgbClr val="EAEAEA"/>
                </a:solidFill>
              </a:rPr>
              <a:t>make the </a:t>
            </a:r>
          </a:p>
          <a:p>
            <a:r>
              <a:rPr lang="en-US" sz="2800" dirty="0" smtClean="0">
                <a:solidFill>
                  <a:srgbClr val="EAEAEA"/>
                </a:solidFill>
              </a:rPr>
              <a:t>interrogative </a:t>
            </a:r>
          </a:p>
          <a:p>
            <a:r>
              <a:rPr lang="en-US" sz="2800" dirty="0" smtClean="0">
                <a:solidFill>
                  <a:srgbClr val="EAEAEA"/>
                </a:solidFill>
              </a:rPr>
              <a:t>easy/hard </a:t>
            </a:r>
          </a:p>
          <a:p>
            <a:r>
              <a:rPr lang="en-US" sz="2800" dirty="0" smtClean="0">
                <a:solidFill>
                  <a:srgbClr val="EAEAEA"/>
                </a:solidFill>
              </a:rPr>
              <a:t>to answer?</a:t>
            </a:r>
          </a:p>
          <a:p>
            <a:r>
              <a:rPr lang="en-US" sz="2800" dirty="0" smtClean="0">
                <a:solidFill>
                  <a:srgbClr val="EAEAEA"/>
                </a:solidFill>
              </a:rPr>
              <a:t>That might</a:t>
            </a:r>
          </a:p>
          <a:p>
            <a:r>
              <a:rPr lang="en-US" sz="2800" dirty="0" smtClean="0">
                <a:solidFill>
                  <a:srgbClr val="EAEAEA"/>
                </a:solidFill>
              </a:rPr>
              <a:t>provide</a:t>
            </a:r>
          </a:p>
          <a:p>
            <a:r>
              <a:rPr lang="en-US" sz="2800" dirty="0" smtClean="0">
                <a:solidFill>
                  <a:srgbClr val="EAEAEA"/>
                </a:solidFill>
              </a:rPr>
              <a:t>clues </a:t>
            </a:r>
          </a:p>
          <a:p>
            <a:r>
              <a:rPr lang="en-US" sz="2800" dirty="0" smtClean="0">
                <a:solidFill>
                  <a:srgbClr val="EAEAEA"/>
                </a:solidFill>
              </a:rPr>
              <a:t>about </a:t>
            </a:r>
          </a:p>
          <a:p>
            <a:r>
              <a:rPr lang="en-US" sz="2800" dirty="0" smtClean="0">
                <a:solidFill>
                  <a:srgbClr val="EAEAEA"/>
                </a:solidFill>
              </a:rPr>
              <a:t>how the </a:t>
            </a:r>
          </a:p>
          <a:p>
            <a:r>
              <a:rPr lang="en-US" sz="2800" dirty="0" smtClean="0">
                <a:solidFill>
                  <a:srgbClr val="EAEAEA"/>
                </a:solidFill>
              </a:rPr>
              <a:t>sentence is </a:t>
            </a:r>
            <a:r>
              <a:rPr lang="en-US" sz="2800" i="1" u="sng" dirty="0" smtClean="0">
                <a:solidFill>
                  <a:srgbClr val="EAEAEA"/>
                </a:solidFill>
              </a:rPr>
              <a:t>understood</a:t>
            </a:r>
          </a:p>
        </p:txBody>
      </p:sp>
      <p:sp>
        <p:nvSpPr>
          <p:cNvPr id="5" name="TextBox 4"/>
          <p:cNvSpPr txBox="1"/>
          <p:nvPr/>
        </p:nvSpPr>
        <p:spPr>
          <a:xfrm>
            <a:off x="438151" y="5474037"/>
            <a:ext cx="7918450" cy="954107"/>
          </a:xfrm>
          <a:prstGeom prst="rect">
            <a:avLst/>
          </a:prstGeom>
          <a:noFill/>
        </p:spPr>
        <p:txBody>
          <a:bodyPr wrap="square" rtlCol="0">
            <a:spAutoFit/>
          </a:bodyPr>
          <a:lstStyle/>
          <a:p>
            <a:r>
              <a:rPr lang="en-US" sz="2800" dirty="0" smtClean="0">
                <a:solidFill>
                  <a:srgbClr val="EAEAEA"/>
                </a:solidFill>
              </a:rPr>
              <a:t>(given decent accounts of the </a:t>
            </a:r>
            <a:r>
              <a:rPr lang="en-US" sz="2800" i="1" u="sng" dirty="0" smtClean="0">
                <a:solidFill>
                  <a:srgbClr val="EAEAEA"/>
                </a:solidFill>
              </a:rPr>
              <a:t>information available</a:t>
            </a:r>
          </a:p>
          <a:p>
            <a:r>
              <a:rPr lang="en-US" sz="2800" dirty="0" smtClean="0">
                <a:solidFill>
                  <a:srgbClr val="EAEAEA"/>
                </a:solidFill>
              </a:rPr>
              <a:t>     to human beings in those conditions).</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Fig4MentalNumberLine.jpg"/>
          <p:cNvPicPr>
            <a:picLocks noGrp="1" noChangeAspect="1"/>
          </p:cNvPicPr>
          <p:nvPr>
            <p:ph idx="4294967295"/>
          </p:nvPr>
        </p:nvPicPr>
        <p:blipFill>
          <a:blip r:embed="rId2"/>
          <a:srcRect t="-3829" b="-3829"/>
          <a:stretch>
            <a:fillRect/>
          </a:stretch>
        </p:blipFill>
        <p:spPr>
          <a:xfrm>
            <a:off x="110225" y="1143000"/>
            <a:ext cx="9033775" cy="4968228"/>
          </a:xfrm>
        </p:spPr>
      </p:pic>
      <p:sp>
        <p:nvSpPr>
          <p:cNvPr id="3" name="TextBox 2"/>
          <p:cNvSpPr txBox="1"/>
          <p:nvPr/>
        </p:nvSpPr>
        <p:spPr>
          <a:xfrm>
            <a:off x="1295400" y="457200"/>
            <a:ext cx="7162800" cy="830997"/>
          </a:xfrm>
          <a:prstGeom prst="rect">
            <a:avLst/>
          </a:prstGeom>
          <a:noFill/>
        </p:spPr>
        <p:txBody>
          <a:bodyPr wrap="square" rtlCol="0">
            <a:spAutoFit/>
          </a:bodyPr>
          <a:lstStyle/>
          <a:p>
            <a:r>
              <a:rPr lang="en-US" sz="2400" dirty="0" smtClean="0">
                <a:solidFill>
                  <a:srgbClr val="0000FF"/>
                </a:solidFill>
              </a:rPr>
              <a:t>      </a:t>
            </a:r>
            <a:r>
              <a:rPr lang="en-US" sz="2400" dirty="0" smtClean="0">
                <a:solidFill>
                  <a:srgbClr val="000000"/>
                </a:solidFill>
              </a:rPr>
              <a:t>a model of the “Approximate Number System”</a:t>
            </a:r>
          </a:p>
          <a:p>
            <a:r>
              <a:rPr lang="en-US" sz="2400" dirty="0" smtClean="0">
                <a:solidFill>
                  <a:srgbClr val="000000"/>
                </a:solidFill>
              </a:rPr>
              <a:t>   (key feature: </a:t>
            </a:r>
            <a:r>
              <a:rPr lang="en-US" sz="2400" i="1" u="sng" dirty="0" smtClean="0">
                <a:solidFill>
                  <a:srgbClr val="0000FF"/>
                </a:solidFill>
              </a:rPr>
              <a:t>ratio-dependence</a:t>
            </a:r>
            <a:r>
              <a:rPr lang="en-US" sz="2400" dirty="0" smtClean="0">
                <a:solidFill>
                  <a:srgbClr val="000000"/>
                </a:solidFill>
              </a:rPr>
              <a:t> of </a:t>
            </a:r>
            <a:r>
              <a:rPr lang="en-US" sz="2400" dirty="0" err="1" smtClean="0">
                <a:solidFill>
                  <a:srgbClr val="000000"/>
                </a:solidFill>
              </a:rPr>
              <a:t>discriminability</a:t>
            </a:r>
            <a:r>
              <a:rPr lang="en-US" sz="2400" dirty="0" smtClean="0">
                <a:solidFill>
                  <a:srgbClr val="000000"/>
                </a:solidFill>
              </a:rPr>
              <a:t>)   </a:t>
            </a:r>
            <a:endParaRPr lang="en-US" sz="2400" dirty="0">
              <a:solidFill>
                <a:srgbClr val="000000"/>
              </a:solidFill>
            </a:endParaRPr>
          </a:p>
        </p:txBody>
      </p:sp>
      <p:sp>
        <p:nvSpPr>
          <p:cNvPr id="5" name="TextBox 4"/>
          <p:cNvSpPr txBox="1"/>
          <p:nvPr/>
        </p:nvSpPr>
        <p:spPr>
          <a:xfrm>
            <a:off x="3352799" y="1688361"/>
            <a:ext cx="5351715" cy="1107996"/>
          </a:xfrm>
          <a:prstGeom prst="rect">
            <a:avLst/>
          </a:prstGeom>
          <a:noFill/>
        </p:spPr>
        <p:txBody>
          <a:bodyPr wrap="square" rtlCol="0">
            <a:spAutoFit/>
          </a:bodyPr>
          <a:lstStyle/>
          <a:p>
            <a:r>
              <a:rPr lang="en-US" sz="2200" dirty="0" smtClean="0">
                <a:solidFill>
                  <a:srgbClr val="0000FF"/>
                </a:solidFill>
              </a:rPr>
              <a:t>distinguishing 8 dots from 4 (or 16 from 8)</a:t>
            </a:r>
          </a:p>
          <a:p>
            <a:r>
              <a:rPr lang="en-US" sz="2200" dirty="0" smtClean="0">
                <a:solidFill>
                  <a:srgbClr val="0000FF"/>
                </a:solidFill>
              </a:rPr>
              <a:t>        </a:t>
            </a:r>
            <a:r>
              <a:rPr lang="en-US" sz="2200" i="1" dirty="0" smtClean="0">
                <a:solidFill>
                  <a:srgbClr val="0000FF"/>
                </a:solidFill>
              </a:rPr>
              <a:t>is easier than </a:t>
            </a:r>
          </a:p>
          <a:p>
            <a:r>
              <a:rPr lang="en-US" sz="2200" dirty="0" smtClean="0">
                <a:solidFill>
                  <a:srgbClr val="0000FF"/>
                </a:solidFill>
              </a:rPr>
              <a:t>distinguishing 10 dots from 8 (or 20 from 10)   </a:t>
            </a:r>
            <a:endParaRPr lang="en-US" sz="22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Fig4MentalNumberLine.jpg"/>
          <p:cNvPicPr>
            <a:picLocks noGrp="1" noChangeAspect="1"/>
          </p:cNvPicPr>
          <p:nvPr>
            <p:ph idx="4294967295"/>
          </p:nvPr>
        </p:nvPicPr>
        <p:blipFill>
          <a:blip r:embed="rId2"/>
          <a:srcRect t="-3829" b="-3829"/>
          <a:stretch>
            <a:fillRect/>
          </a:stretch>
        </p:blipFill>
        <p:spPr>
          <a:xfrm>
            <a:off x="110225" y="1143000"/>
            <a:ext cx="9033775" cy="4968228"/>
          </a:xfrm>
        </p:spPr>
      </p:pic>
      <p:sp>
        <p:nvSpPr>
          <p:cNvPr id="3" name="TextBox 2"/>
          <p:cNvSpPr txBox="1"/>
          <p:nvPr/>
        </p:nvSpPr>
        <p:spPr>
          <a:xfrm>
            <a:off x="1295400" y="457200"/>
            <a:ext cx="7162800" cy="830997"/>
          </a:xfrm>
          <a:prstGeom prst="rect">
            <a:avLst/>
          </a:prstGeom>
          <a:noFill/>
        </p:spPr>
        <p:txBody>
          <a:bodyPr wrap="square" rtlCol="0">
            <a:spAutoFit/>
          </a:bodyPr>
          <a:lstStyle/>
          <a:p>
            <a:r>
              <a:rPr lang="en-US" sz="2400" dirty="0" smtClean="0">
                <a:solidFill>
                  <a:srgbClr val="0000FF"/>
                </a:solidFill>
              </a:rPr>
              <a:t>      </a:t>
            </a:r>
            <a:r>
              <a:rPr lang="en-US" sz="2400" dirty="0" smtClean="0">
                <a:solidFill>
                  <a:srgbClr val="000000"/>
                </a:solidFill>
              </a:rPr>
              <a:t>a model of the “Approximate Number System”</a:t>
            </a:r>
          </a:p>
          <a:p>
            <a:r>
              <a:rPr lang="en-US" sz="2400" dirty="0" smtClean="0">
                <a:solidFill>
                  <a:srgbClr val="000000"/>
                </a:solidFill>
              </a:rPr>
              <a:t>   (key feature: </a:t>
            </a:r>
            <a:r>
              <a:rPr lang="en-US" sz="2400" i="1" u="sng" dirty="0" smtClean="0">
                <a:solidFill>
                  <a:srgbClr val="0000FF"/>
                </a:solidFill>
              </a:rPr>
              <a:t>ratio-dependence</a:t>
            </a:r>
            <a:r>
              <a:rPr lang="en-US" sz="2400" dirty="0" smtClean="0">
                <a:solidFill>
                  <a:srgbClr val="000000"/>
                </a:solidFill>
              </a:rPr>
              <a:t> of </a:t>
            </a:r>
            <a:r>
              <a:rPr lang="en-US" sz="2400" dirty="0" err="1" smtClean="0">
                <a:solidFill>
                  <a:srgbClr val="000000"/>
                </a:solidFill>
              </a:rPr>
              <a:t>discriminability</a:t>
            </a:r>
            <a:r>
              <a:rPr lang="en-US" sz="2400" dirty="0" smtClean="0">
                <a:solidFill>
                  <a:srgbClr val="000000"/>
                </a:solidFill>
              </a:rPr>
              <a:t>)   </a:t>
            </a:r>
            <a:endParaRPr lang="en-US" sz="2400" dirty="0">
              <a:solidFill>
                <a:srgbClr val="000000"/>
              </a:solidFill>
            </a:endParaRPr>
          </a:p>
        </p:txBody>
      </p:sp>
      <p:sp>
        <p:nvSpPr>
          <p:cNvPr id="5" name="TextBox 4"/>
          <p:cNvSpPr txBox="1"/>
          <p:nvPr/>
        </p:nvSpPr>
        <p:spPr>
          <a:xfrm>
            <a:off x="3352799" y="1688361"/>
            <a:ext cx="5351715" cy="1785104"/>
          </a:xfrm>
          <a:prstGeom prst="rect">
            <a:avLst/>
          </a:prstGeom>
          <a:noFill/>
        </p:spPr>
        <p:txBody>
          <a:bodyPr wrap="square" rtlCol="0">
            <a:spAutoFit/>
          </a:bodyPr>
          <a:lstStyle/>
          <a:p>
            <a:r>
              <a:rPr lang="en-US" sz="2200" dirty="0" smtClean="0">
                <a:solidFill>
                  <a:srgbClr val="FF0000"/>
                </a:solidFill>
              </a:rPr>
              <a:t>correlatively, as the number of dots </a:t>
            </a:r>
            <a:r>
              <a:rPr lang="en-US" sz="2200" i="1" u="sng" dirty="0" smtClean="0">
                <a:solidFill>
                  <a:srgbClr val="FF0000"/>
                </a:solidFill>
              </a:rPr>
              <a:t>rises</a:t>
            </a:r>
            <a:r>
              <a:rPr lang="en-US" sz="2200" dirty="0" smtClean="0">
                <a:solidFill>
                  <a:srgbClr val="FF0000"/>
                </a:solidFill>
              </a:rPr>
              <a:t>, “acuity” for estimating of cardinality </a:t>
            </a:r>
            <a:r>
              <a:rPr lang="en-US" sz="2200" i="1" u="sng" dirty="0" smtClean="0">
                <a:solidFill>
                  <a:srgbClr val="FF0000"/>
                </a:solidFill>
              </a:rPr>
              <a:t>decreases</a:t>
            </a:r>
            <a:r>
              <a:rPr lang="en-US" sz="2200" dirty="0" smtClean="0">
                <a:solidFill>
                  <a:srgbClr val="FF0000"/>
                </a:solidFill>
              </a:rPr>
              <a:t>--but still in a ratio-dependent way, with wider “normal spreads” centered on right answers</a:t>
            </a:r>
            <a:endParaRPr lang="en-US" sz="2200"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shot-vanilla-1to2.png"/>
          <p:cNvPicPr>
            <a:picLocks noChangeAspect="1"/>
          </p:cNvPicPr>
          <p:nvPr/>
        </p:nvPicPr>
        <p:blipFill>
          <a:blip r:embed="rId3"/>
          <a:stretch>
            <a:fillRect/>
          </a:stretch>
        </p:blipFill>
        <p:spPr>
          <a:xfrm>
            <a:off x="0" y="0"/>
            <a:ext cx="10210800" cy="6859032"/>
          </a:xfrm>
          <a:prstGeom prst="rect">
            <a:avLst/>
          </a:prstGeom>
        </p:spPr>
      </p:pic>
      <p:sp>
        <p:nvSpPr>
          <p:cNvPr id="3" name="TextBox 2"/>
          <p:cNvSpPr txBox="1"/>
          <p:nvPr/>
        </p:nvSpPr>
        <p:spPr>
          <a:xfrm>
            <a:off x="2679700" y="228600"/>
            <a:ext cx="5219700" cy="584776"/>
          </a:xfrm>
          <a:prstGeom prst="rect">
            <a:avLst/>
          </a:prstGeom>
          <a:noFill/>
        </p:spPr>
        <p:txBody>
          <a:bodyPr wrap="square" rtlCol="0">
            <a:spAutoFit/>
          </a:bodyPr>
          <a:lstStyle/>
          <a:p>
            <a:r>
              <a:rPr lang="en-US" sz="3200" dirty="0" smtClean="0">
                <a:solidFill>
                  <a:srgbClr val="EAEAEA"/>
                </a:solidFill>
              </a:rPr>
              <a:t>Most of the dots are yellow?</a:t>
            </a:r>
          </a:p>
        </p:txBody>
      </p:sp>
      <p:sp>
        <p:nvSpPr>
          <p:cNvPr id="4" name="TextBox 3"/>
          <p:cNvSpPr txBox="1"/>
          <p:nvPr/>
        </p:nvSpPr>
        <p:spPr>
          <a:xfrm>
            <a:off x="222250" y="813376"/>
            <a:ext cx="3790950" cy="4832093"/>
          </a:xfrm>
          <a:prstGeom prst="rect">
            <a:avLst/>
          </a:prstGeom>
          <a:noFill/>
        </p:spPr>
        <p:txBody>
          <a:bodyPr wrap="square" rtlCol="0">
            <a:spAutoFit/>
          </a:bodyPr>
          <a:lstStyle/>
          <a:p>
            <a:r>
              <a:rPr lang="en-US" sz="2800" dirty="0" smtClean="0">
                <a:solidFill>
                  <a:srgbClr val="EAEAEA"/>
                </a:solidFill>
              </a:rPr>
              <a:t>What conditions  </a:t>
            </a:r>
          </a:p>
          <a:p>
            <a:r>
              <a:rPr lang="en-US" sz="2800" dirty="0" smtClean="0">
                <a:solidFill>
                  <a:srgbClr val="EAEAEA"/>
                </a:solidFill>
              </a:rPr>
              <a:t>make the </a:t>
            </a:r>
          </a:p>
          <a:p>
            <a:r>
              <a:rPr lang="en-US" sz="2800" dirty="0" smtClean="0">
                <a:solidFill>
                  <a:srgbClr val="EAEAEA"/>
                </a:solidFill>
              </a:rPr>
              <a:t>interrogative </a:t>
            </a:r>
          </a:p>
          <a:p>
            <a:r>
              <a:rPr lang="en-US" sz="2800" dirty="0" smtClean="0">
                <a:solidFill>
                  <a:srgbClr val="EAEAEA"/>
                </a:solidFill>
              </a:rPr>
              <a:t>easy/hard </a:t>
            </a:r>
          </a:p>
          <a:p>
            <a:r>
              <a:rPr lang="en-US" sz="2800" dirty="0" smtClean="0">
                <a:solidFill>
                  <a:srgbClr val="EAEAEA"/>
                </a:solidFill>
              </a:rPr>
              <a:t>to answer?</a:t>
            </a:r>
          </a:p>
          <a:p>
            <a:r>
              <a:rPr lang="en-US" sz="2800" dirty="0" smtClean="0">
                <a:solidFill>
                  <a:srgbClr val="EAEAEA"/>
                </a:solidFill>
              </a:rPr>
              <a:t>That might</a:t>
            </a:r>
          </a:p>
          <a:p>
            <a:r>
              <a:rPr lang="en-US" sz="2800" dirty="0" smtClean="0">
                <a:solidFill>
                  <a:srgbClr val="EAEAEA"/>
                </a:solidFill>
              </a:rPr>
              <a:t>provide</a:t>
            </a:r>
          </a:p>
          <a:p>
            <a:r>
              <a:rPr lang="en-US" sz="2800" dirty="0" smtClean="0">
                <a:solidFill>
                  <a:srgbClr val="EAEAEA"/>
                </a:solidFill>
              </a:rPr>
              <a:t>clues </a:t>
            </a:r>
          </a:p>
          <a:p>
            <a:r>
              <a:rPr lang="en-US" sz="2800" dirty="0" smtClean="0">
                <a:solidFill>
                  <a:srgbClr val="EAEAEA"/>
                </a:solidFill>
              </a:rPr>
              <a:t>about </a:t>
            </a:r>
          </a:p>
          <a:p>
            <a:r>
              <a:rPr lang="en-US" sz="2800" dirty="0" smtClean="0">
                <a:solidFill>
                  <a:srgbClr val="EAEAEA"/>
                </a:solidFill>
              </a:rPr>
              <a:t>how the </a:t>
            </a:r>
          </a:p>
          <a:p>
            <a:r>
              <a:rPr lang="en-US" sz="2800" dirty="0" smtClean="0">
                <a:solidFill>
                  <a:srgbClr val="EAEAEA"/>
                </a:solidFill>
              </a:rPr>
              <a:t>sentence is </a:t>
            </a:r>
            <a:r>
              <a:rPr lang="en-US" sz="2800" i="1" u="sng" dirty="0" smtClean="0">
                <a:solidFill>
                  <a:srgbClr val="EAEAEA"/>
                </a:solidFill>
              </a:rPr>
              <a:t>understood</a:t>
            </a:r>
          </a:p>
        </p:txBody>
      </p:sp>
      <p:sp>
        <p:nvSpPr>
          <p:cNvPr id="5" name="TextBox 4"/>
          <p:cNvSpPr txBox="1"/>
          <p:nvPr/>
        </p:nvSpPr>
        <p:spPr>
          <a:xfrm>
            <a:off x="438151" y="5474037"/>
            <a:ext cx="7918450" cy="954107"/>
          </a:xfrm>
          <a:prstGeom prst="rect">
            <a:avLst/>
          </a:prstGeom>
          <a:noFill/>
        </p:spPr>
        <p:txBody>
          <a:bodyPr wrap="square" rtlCol="0">
            <a:spAutoFit/>
          </a:bodyPr>
          <a:lstStyle/>
          <a:p>
            <a:r>
              <a:rPr lang="en-US" sz="2800" dirty="0" smtClean="0">
                <a:solidFill>
                  <a:srgbClr val="EAEAEA"/>
                </a:solidFill>
              </a:rPr>
              <a:t>(given decent accounts of the </a:t>
            </a:r>
            <a:r>
              <a:rPr lang="en-US" sz="2800" i="1" u="sng" dirty="0" smtClean="0">
                <a:solidFill>
                  <a:srgbClr val="EAEAEA"/>
                </a:solidFill>
              </a:rPr>
              <a:t>information available</a:t>
            </a:r>
          </a:p>
          <a:p>
            <a:r>
              <a:rPr lang="en-US" sz="2800" dirty="0" smtClean="0">
                <a:solidFill>
                  <a:srgbClr val="EAEAEA"/>
                </a:solidFill>
              </a:rPr>
              <a:t>     to human beings in those conditions).</a:t>
            </a:r>
            <a:endParaRPr lang="en-US" sz="28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shot-vanilla-4to5.png"/>
          <p:cNvPicPr>
            <a:picLocks noGrp="1" noChangeAspect="1"/>
          </p:cNvPicPr>
          <p:nvPr>
            <p:ph idx="4294967295"/>
          </p:nvPr>
        </p:nvPicPr>
        <p:blipFill>
          <a:blip r:embed="rId3"/>
          <a:srcRect l="-10662" r="-10662"/>
          <a:stretch>
            <a:fillRect/>
          </a:stretch>
        </p:blipFill>
        <p:spPr>
          <a:xfrm>
            <a:off x="-1219200" y="0"/>
            <a:ext cx="12469964" cy="6858000"/>
          </a:xfrm>
        </p:spPr>
      </p:pic>
      <p:sp>
        <p:nvSpPr>
          <p:cNvPr id="3" name="TextBox 2"/>
          <p:cNvSpPr txBox="1"/>
          <p:nvPr/>
        </p:nvSpPr>
        <p:spPr>
          <a:xfrm>
            <a:off x="152400" y="228600"/>
            <a:ext cx="3352800" cy="954107"/>
          </a:xfrm>
          <a:prstGeom prst="rect">
            <a:avLst/>
          </a:prstGeom>
          <a:noFill/>
        </p:spPr>
        <p:txBody>
          <a:bodyPr wrap="square" rtlCol="0">
            <a:spAutoFit/>
          </a:bodyPr>
          <a:lstStyle/>
          <a:p>
            <a:r>
              <a:rPr lang="en-US" sz="2800" dirty="0" smtClean="0">
                <a:solidFill>
                  <a:srgbClr val="EAEAEA"/>
                </a:solidFill>
              </a:rPr>
              <a:t>4:5  (</a:t>
            </a:r>
            <a:r>
              <a:rPr lang="en-US" sz="2800" dirty="0" err="1" smtClean="0">
                <a:solidFill>
                  <a:srgbClr val="EAEAEA"/>
                </a:solidFill>
              </a:rPr>
              <a:t>blue:yellow</a:t>
            </a:r>
            <a:r>
              <a:rPr lang="en-US" sz="2800" dirty="0" smtClean="0">
                <a:solidFill>
                  <a:srgbClr val="EAEAEA"/>
                </a:solidFill>
              </a:rPr>
              <a:t>)</a:t>
            </a:r>
          </a:p>
          <a:p>
            <a:r>
              <a:rPr lang="en-US" sz="2800" dirty="0" smtClean="0">
                <a:solidFill>
                  <a:srgbClr val="EAEAEA"/>
                </a:solidFill>
              </a:rPr>
              <a:t>“scattered pairs”</a:t>
            </a:r>
            <a:endParaRPr lang="en-US" sz="2800" dirty="0">
              <a:solidFill>
                <a:srgbClr val="EAEAEA"/>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shot-vanilla-1to2.png"/>
          <p:cNvPicPr>
            <a:picLocks noChangeAspect="1"/>
          </p:cNvPicPr>
          <p:nvPr/>
        </p:nvPicPr>
        <p:blipFill>
          <a:blip r:embed="rId3"/>
          <a:stretch>
            <a:fillRect/>
          </a:stretch>
        </p:blipFill>
        <p:spPr>
          <a:xfrm>
            <a:off x="0" y="0"/>
            <a:ext cx="10210800" cy="6859032"/>
          </a:xfrm>
          <a:prstGeom prst="rect">
            <a:avLst/>
          </a:prstGeom>
        </p:spPr>
      </p:pic>
      <p:sp>
        <p:nvSpPr>
          <p:cNvPr id="3" name="TextBox 2"/>
          <p:cNvSpPr txBox="1"/>
          <p:nvPr/>
        </p:nvSpPr>
        <p:spPr>
          <a:xfrm>
            <a:off x="304800" y="228600"/>
            <a:ext cx="3352800" cy="954107"/>
          </a:xfrm>
          <a:prstGeom prst="rect">
            <a:avLst/>
          </a:prstGeom>
          <a:noFill/>
        </p:spPr>
        <p:txBody>
          <a:bodyPr wrap="square" rtlCol="0">
            <a:spAutoFit/>
          </a:bodyPr>
          <a:lstStyle/>
          <a:p>
            <a:r>
              <a:rPr lang="en-US" sz="2800" dirty="0" smtClean="0">
                <a:solidFill>
                  <a:srgbClr val="EAEAEA"/>
                </a:solidFill>
              </a:rPr>
              <a:t>1:2  (</a:t>
            </a:r>
            <a:r>
              <a:rPr lang="en-US" sz="2800" dirty="0" err="1" smtClean="0">
                <a:solidFill>
                  <a:srgbClr val="EAEAEA"/>
                </a:solidFill>
              </a:rPr>
              <a:t>blue:yellow</a:t>
            </a:r>
            <a:r>
              <a:rPr lang="en-US" sz="2800" dirty="0" smtClean="0">
                <a:solidFill>
                  <a:srgbClr val="EAEAEA"/>
                </a:solidFill>
              </a:rPr>
              <a:t>)</a:t>
            </a:r>
          </a:p>
          <a:p>
            <a:r>
              <a:rPr lang="en-US" sz="2800" dirty="0" smtClean="0">
                <a:solidFill>
                  <a:srgbClr val="EAEAEA"/>
                </a:solidFill>
              </a:rPr>
              <a:t>“scattered pairs”</a:t>
            </a:r>
            <a:endParaRPr lang="en-US" sz="2800" dirty="0">
              <a:solidFill>
                <a:srgbClr val="EAEAEA"/>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7" descr="screenshot-scattered-4to5.png"/>
          <p:cNvPicPr>
            <a:picLocks noGrp="1" noChangeAspect="1"/>
          </p:cNvPicPr>
          <p:nvPr>
            <p:ph idx="1"/>
          </p:nvPr>
        </p:nvPicPr>
        <p:blipFill>
          <a:blip r:embed="rId2"/>
          <a:srcRect l="-10662" r="-10662"/>
          <a:stretch>
            <a:fillRect/>
          </a:stretch>
        </p:blipFill>
        <p:spPr>
          <a:xfrm>
            <a:off x="-1143000" y="0"/>
            <a:ext cx="12469964" cy="6858000"/>
          </a:xfrm>
        </p:spPr>
      </p:pic>
      <p:sp>
        <p:nvSpPr>
          <p:cNvPr id="3" name="TextBox 2"/>
          <p:cNvSpPr txBox="1"/>
          <p:nvPr/>
        </p:nvSpPr>
        <p:spPr>
          <a:xfrm>
            <a:off x="152400" y="152400"/>
            <a:ext cx="3048000" cy="954107"/>
          </a:xfrm>
          <a:prstGeom prst="rect">
            <a:avLst/>
          </a:prstGeom>
          <a:noFill/>
        </p:spPr>
        <p:txBody>
          <a:bodyPr wrap="square" rtlCol="0">
            <a:spAutoFit/>
          </a:bodyPr>
          <a:lstStyle/>
          <a:p>
            <a:r>
              <a:rPr lang="en-US" sz="2800" dirty="0" smtClean="0">
                <a:solidFill>
                  <a:srgbClr val="EAEAEA"/>
                </a:solidFill>
              </a:rPr>
              <a:t>4:5  (</a:t>
            </a:r>
            <a:r>
              <a:rPr lang="en-US" sz="2800" dirty="0" err="1" smtClean="0">
                <a:solidFill>
                  <a:srgbClr val="EAEAEA"/>
                </a:solidFill>
              </a:rPr>
              <a:t>blue:yellow</a:t>
            </a:r>
            <a:r>
              <a:rPr lang="en-US" sz="2800" dirty="0" smtClean="0">
                <a:solidFill>
                  <a:srgbClr val="EAEAEA"/>
                </a:solidFill>
              </a:rPr>
              <a:t>)</a:t>
            </a:r>
          </a:p>
          <a:p>
            <a:r>
              <a:rPr lang="en-US" sz="2800" dirty="0" smtClean="0">
                <a:solidFill>
                  <a:srgbClr val="EAEAEA"/>
                </a:solidFill>
              </a:rPr>
              <a:t>“scattered pairs”</a:t>
            </a:r>
            <a:endParaRPr lang="en-US" sz="2800" dirty="0">
              <a:solidFill>
                <a:srgbClr val="EAEAEA"/>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shot-vanilla-9to10.png"/>
          <p:cNvPicPr>
            <a:picLocks noChangeAspect="1"/>
          </p:cNvPicPr>
          <p:nvPr/>
        </p:nvPicPr>
        <p:blipFill>
          <a:blip r:embed="rId3"/>
          <a:stretch>
            <a:fillRect/>
          </a:stretch>
        </p:blipFill>
        <p:spPr>
          <a:xfrm>
            <a:off x="0" y="0"/>
            <a:ext cx="10191989" cy="6858000"/>
          </a:xfrm>
          <a:prstGeom prst="rect">
            <a:avLst/>
          </a:prstGeom>
        </p:spPr>
      </p:pic>
      <p:sp>
        <p:nvSpPr>
          <p:cNvPr id="3" name="TextBox 2"/>
          <p:cNvSpPr txBox="1"/>
          <p:nvPr/>
        </p:nvSpPr>
        <p:spPr>
          <a:xfrm>
            <a:off x="177800" y="215900"/>
            <a:ext cx="3276600" cy="954107"/>
          </a:xfrm>
          <a:prstGeom prst="rect">
            <a:avLst/>
          </a:prstGeom>
          <a:noFill/>
        </p:spPr>
        <p:txBody>
          <a:bodyPr wrap="square" rtlCol="0">
            <a:spAutoFit/>
          </a:bodyPr>
          <a:lstStyle/>
          <a:p>
            <a:r>
              <a:rPr lang="en-US" sz="2800" dirty="0" smtClean="0">
                <a:solidFill>
                  <a:srgbClr val="EAEAEA"/>
                </a:solidFill>
              </a:rPr>
              <a:t>9:10  (</a:t>
            </a:r>
            <a:r>
              <a:rPr lang="en-US" sz="2800" dirty="0" err="1" smtClean="0">
                <a:solidFill>
                  <a:srgbClr val="EAEAEA"/>
                </a:solidFill>
              </a:rPr>
              <a:t>blue:yellow</a:t>
            </a:r>
            <a:r>
              <a:rPr lang="en-US" sz="2800" dirty="0" smtClean="0">
                <a:solidFill>
                  <a:srgbClr val="EAEAEA"/>
                </a:solidFill>
              </a:rPr>
              <a:t>)</a:t>
            </a:r>
          </a:p>
          <a:p>
            <a:r>
              <a:rPr lang="en-US" sz="2800" dirty="0" smtClean="0">
                <a:solidFill>
                  <a:srgbClr val="EAEAEA"/>
                </a:solidFill>
              </a:rPr>
              <a:t>“scattered pairs”</a:t>
            </a:r>
            <a:endParaRPr lang="en-US" sz="2800" dirty="0">
              <a:solidFill>
                <a:srgbClr val="EAEAEA"/>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shot-easycols-4to5.png"/>
          <p:cNvPicPr>
            <a:picLocks noChangeAspect="1"/>
          </p:cNvPicPr>
          <p:nvPr/>
        </p:nvPicPr>
        <p:blipFill>
          <a:blip r:embed="rId2"/>
          <a:stretch>
            <a:fillRect/>
          </a:stretch>
        </p:blipFill>
        <p:spPr>
          <a:xfrm>
            <a:off x="-1" y="0"/>
            <a:ext cx="10278319" cy="6858000"/>
          </a:xfrm>
          <a:prstGeom prst="rect">
            <a:avLst/>
          </a:prstGeom>
        </p:spPr>
      </p:pic>
      <p:sp>
        <p:nvSpPr>
          <p:cNvPr id="3" name="TextBox 2"/>
          <p:cNvSpPr txBox="1"/>
          <p:nvPr/>
        </p:nvSpPr>
        <p:spPr>
          <a:xfrm>
            <a:off x="177800" y="304800"/>
            <a:ext cx="3416300" cy="954107"/>
          </a:xfrm>
          <a:prstGeom prst="rect">
            <a:avLst/>
          </a:prstGeom>
          <a:noFill/>
        </p:spPr>
        <p:txBody>
          <a:bodyPr wrap="square" rtlCol="0">
            <a:spAutoFit/>
          </a:bodyPr>
          <a:lstStyle/>
          <a:p>
            <a:r>
              <a:rPr lang="en-US" sz="2800" dirty="0" smtClean="0">
                <a:solidFill>
                  <a:srgbClr val="EAEAEA"/>
                </a:solidFill>
              </a:rPr>
              <a:t>4:5  (</a:t>
            </a:r>
            <a:r>
              <a:rPr lang="en-US" sz="2800" dirty="0" err="1" smtClean="0">
                <a:solidFill>
                  <a:srgbClr val="EAEAEA"/>
                </a:solidFill>
              </a:rPr>
              <a:t>blue:yellow</a:t>
            </a:r>
            <a:r>
              <a:rPr lang="en-US" sz="2800" dirty="0" smtClean="0">
                <a:solidFill>
                  <a:srgbClr val="EAEAEA"/>
                </a:solidFill>
              </a:rPr>
              <a:t>)</a:t>
            </a:r>
          </a:p>
          <a:p>
            <a:r>
              <a:rPr lang="en-US" sz="2800" dirty="0" smtClean="0">
                <a:solidFill>
                  <a:srgbClr val="EAEAEA"/>
                </a:solidFill>
              </a:rPr>
              <a:t>“column pairs sorted” </a:t>
            </a:r>
            <a:endParaRPr lang="en-US" sz="2800" dirty="0">
              <a:solidFill>
                <a:srgbClr val="EAEAEA"/>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shot-trickycols-4to5.png"/>
          <p:cNvPicPr>
            <a:picLocks noChangeAspect="1"/>
          </p:cNvPicPr>
          <p:nvPr/>
        </p:nvPicPr>
        <p:blipFill>
          <a:blip r:embed="rId3"/>
          <a:stretch>
            <a:fillRect/>
          </a:stretch>
        </p:blipFill>
        <p:spPr>
          <a:xfrm>
            <a:off x="0" y="0"/>
            <a:ext cx="10304405" cy="6858000"/>
          </a:xfrm>
          <a:prstGeom prst="rect">
            <a:avLst/>
          </a:prstGeom>
        </p:spPr>
      </p:pic>
      <p:sp>
        <p:nvSpPr>
          <p:cNvPr id="3" name="TextBox 2"/>
          <p:cNvSpPr txBox="1"/>
          <p:nvPr/>
        </p:nvSpPr>
        <p:spPr>
          <a:xfrm>
            <a:off x="228600" y="330200"/>
            <a:ext cx="3378200" cy="954107"/>
          </a:xfrm>
          <a:prstGeom prst="rect">
            <a:avLst/>
          </a:prstGeom>
          <a:noFill/>
        </p:spPr>
        <p:txBody>
          <a:bodyPr wrap="square" rtlCol="0">
            <a:spAutoFit/>
          </a:bodyPr>
          <a:lstStyle/>
          <a:p>
            <a:r>
              <a:rPr lang="en-US" sz="2800" dirty="0" smtClean="0">
                <a:solidFill>
                  <a:srgbClr val="EAEAEA"/>
                </a:solidFill>
              </a:rPr>
              <a:t>4:5  (</a:t>
            </a:r>
            <a:r>
              <a:rPr lang="en-US" sz="2800" dirty="0" err="1" smtClean="0">
                <a:solidFill>
                  <a:srgbClr val="EAEAEA"/>
                </a:solidFill>
              </a:rPr>
              <a:t>blue:yellow</a:t>
            </a:r>
            <a:r>
              <a:rPr lang="en-US" sz="2800" dirty="0" smtClean="0">
                <a:solidFill>
                  <a:srgbClr val="EAEAEA"/>
                </a:solidFill>
              </a:rPr>
              <a:t>)</a:t>
            </a:r>
          </a:p>
          <a:p>
            <a:r>
              <a:rPr lang="en-US" sz="2800" dirty="0" smtClean="0">
                <a:solidFill>
                  <a:srgbClr val="EAEAEA"/>
                </a:solidFill>
              </a:rPr>
              <a:t>“column pairs mixed”</a:t>
            </a:r>
            <a:endParaRPr lang="en-US" sz="2800" dirty="0">
              <a:solidFill>
                <a:srgbClr val="EAEAEA"/>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00FF"/>
                </a:solidFill>
              </a:rPr>
              <a:t>I Cognize, </a:t>
            </a:r>
            <a:r>
              <a:rPr lang="en-US" sz="3200" i="1" dirty="0" smtClean="0">
                <a:solidFill>
                  <a:srgbClr val="0000FF"/>
                </a:solidFill>
              </a:rPr>
              <a:t>ergo</a:t>
            </a:r>
            <a:r>
              <a:rPr lang="en-US" sz="3200" dirty="0" smtClean="0">
                <a:solidFill>
                  <a:srgbClr val="0000FF"/>
                </a:solidFill>
              </a:rPr>
              <a:t> </a:t>
            </a:r>
            <a:br>
              <a:rPr lang="en-US" sz="3200" dirty="0" smtClean="0">
                <a:solidFill>
                  <a:srgbClr val="0000FF"/>
                </a:solidFill>
              </a:rPr>
            </a:br>
            <a:r>
              <a:rPr lang="en-US" sz="3200" dirty="0" smtClean="0">
                <a:solidFill>
                  <a:srgbClr val="0000FF"/>
                </a:solidFill>
              </a:rPr>
              <a:t>I am prone to Framing Effects </a:t>
            </a:r>
            <a:endParaRPr lang="en-US" sz="3200" dirty="0">
              <a:solidFill>
                <a:srgbClr val="0000FF"/>
              </a:solidFill>
            </a:endParaRPr>
          </a:p>
        </p:txBody>
      </p:sp>
      <p:sp>
        <p:nvSpPr>
          <p:cNvPr id="3" name="Content Placeholder 2"/>
          <p:cNvSpPr>
            <a:spLocks noGrp="1"/>
          </p:cNvSpPr>
          <p:nvPr>
            <p:ph idx="1"/>
          </p:nvPr>
        </p:nvSpPr>
        <p:spPr>
          <a:xfrm>
            <a:off x="457200" y="1600200"/>
            <a:ext cx="8229600" cy="4951824"/>
          </a:xfrm>
        </p:spPr>
        <p:txBody>
          <a:bodyPr>
            <a:normAutofit fontScale="32500" lnSpcReduction="20000"/>
          </a:bodyPr>
          <a:lstStyle/>
          <a:p>
            <a:pPr marL="0" indent="0">
              <a:buNone/>
            </a:pPr>
            <a:r>
              <a:rPr lang="en-US" sz="7400" dirty="0" smtClean="0"/>
              <a:t>Examples via </a:t>
            </a:r>
            <a:r>
              <a:rPr lang="en-US" sz="7400" dirty="0" err="1" smtClean="0"/>
              <a:t>Kahneman’s</a:t>
            </a:r>
            <a:r>
              <a:rPr lang="en-US" sz="7400" dirty="0" smtClean="0"/>
              <a:t> recent book, </a:t>
            </a:r>
            <a:r>
              <a:rPr lang="en-US" sz="7400" i="1" dirty="0" smtClean="0"/>
              <a:t>Thinking Fast and Slow</a:t>
            </a:r>
          </a:p>
          <a:p>
            <a:pPr marL="0" indent="0">
              <a:buNone/>
            </a:pPr>
            <a:endParaRPr lang="en-US" sz="7400" dirty="0" smtClean="0"/>
          </a:p>
          <a:p>
            <a:pPr>
              <a:buNone/>
            </a:pPr>
            <a:r>
              <a:rPr lang="en-US" sz="6000" dirty="0" smtClean="0">
                <a:solidFill>
                  <a:srgbClr val="0000FF"/>
                </a:solidFill>
              </a:rPr>
              <a:t>	</a:t>
            </a:r>
            <a:r>
              <a:rPr lang="en-US" sz="6769" dirty="0" smtClean="0">
                <a:solidFill>
                  <a:srgbClr val="0000FF"/>
                </a:solidFill>
              </a:rPr>
              <a:t>A bat and a ball cost $1.10</a:t>
            </a:r>
          </a:p>
          <a:p>
            <a:pPr>
              <a:spcBef>
                <a:spcPts val="600"/>
              </a:spcBef>
              <a:spcAft>
                <a:spcPts val="1200"/>
              </a:spcAft>
              <a:buNone/>
            </a:pPr>
            <a:r>
              <a:rPr lang="en-US" sz="6769" dirty="0">
                <a:solidFill>
                  <a:srgbClr val="0000FF"/>
                </a:solidFill>
              </a:rPr>
              <a:t>	</a:t>
            </a:r>
            <a:r>
              <a:rPr lang="en-US" sz="6769" dirty="0" smtClean="0">
                <a:solidFill>
                  <a:srgbClr val="0000FF"/>
                </a:solidFill>
              </a:rPr>
              <a:t>The bat costs a dollar more than the ball</a:t>
            </a:r>
            <a:endParaRPr lang="en-US" sz="6769" dirty="0" smtClean="0"/>
          </a:p>
          <a:p>
            <a:pPr marL="0" indent="0">
              <a:buNone/>
            </a:pPr>
            <a:r>
              <a:rPr lang="en-US" sz="6769" dirty="0" smtClean="0"/>
              <a:t>How much does the ball cost?	</a:t>
            </a:r>
            <a:r>
              <a:rPr lang="en-US" sz="6769" dirty="0" smtClean="0">
                <a:solidFill>
                  <a:srgbClr val="0000FF"/>
                </a:solidFill>
              </a:rPr>
              <a:t>				</a:t>
            </a:r>
          </a:p>
          <a:p>
            <a:pPr marL="0" indent="0">
              <a:buNone/>
            </a:pPr>
            <a:r>
              <a:rPr lang="en-US" sz="6769" dirty="0" smtClean="0">
                <a:solidFill>
                  <a:srgbClr val="FF0000"/>
                </a:solidFill>
              </a:rPr>
              <a:t>         NOT ten cents…a dollar is not a dollar more than ten cents</a:t>
            </a:r>
          </a:p>
          <a:p>
            <a:pPr marL="0" indent="0">
              <a:buNone/>
            </a:pPr>
            <a:endParaRPr lang="en-US" sz="6000" dirty="0" smtClean="0"/>
          </a:p>
          <a:p>
            <a:pPr>
              <a:buNone/>
            </a:pPr>
            <a:r>
              <a:rPr lang="en-US" sz="6000" dirty="0" smtClean="0"/>
              <a:t>	</a:t>
            </a:r>
            <a:r>
              <a:rPr lang="en-US" sz="6769" dirty="0" smtClean="0"/>
              <a:t>Adam and Beth drive equal distances in a year. </a:t>
            </a:r>
          </a:p>
          <a:p>
            <a:pPr>
              <a:buNone/>
            </a:pPr>
            <a:r>
              <a:rPr lang="en-US" sz="6769" dirty="0" smtClean="0">
                <a:solidFill>
                  <a:srgbClr val="0000FF"/>
                </a:solidFill>
              </a:rPr>
              <a:t>	Adam switches from a 12-mpg to 14-mpg car. </a:t>
            </a:r>
          </a:p>
          <a:p>
            <a:pPr>
              <a:buNone/>
            </a:pPr>
            <a:r>
              <a:rPr lang="en-US" sz="6769" dirty="0" smtClean="0">
                <a:solidFill>
                  <a:srgbClr val="0000FF"/>
                </a:solidFill>
              </a:rPr>
              <a:t>	Beth switches from a 30-mpg to 40-mpg car.	</a:t>
            </a:r>
          </a:p>
          <a:p>
            <a:pPr marL="0" indent="0">
              <a:buNone/>
            </a:pPr>
            <a:r>
              <a:rPr lang="en-US" sz="6769" dirty="0"/>
              <a:t> </a:t>
            </a:r>
            <a:r>
              <a:rPr lang="en-US" sz="6769" dirty="0" smtClean="0"/>
              <a:t>     Who will save more gas?</a:t>
            </a:r>
          </a:p>
          <a:p>
            <a:pPr marL="0" indent="0">
              <a:buNone/>
            </a:pPr>
            <a:endParaRPr lang="en-US" sz="6000" dirty="0" smtClean="0"/>
          </a:p>
          <a:p>
            <a:pPr marL="0" indent="0">
              <a:buNone/>
            </a:pPr>
            <a:r>
              <a:rPr lang="en-US" sz="6000" dirty="0" smtClean="0"/>
              <a:t>	Adam: 10,000/12 = 833	10,000/14 = 714		saving of 119 gallons</a:t>
            </a:r>
          </a:p>
          <a:p>
            <a:pPr marL="0" indent="0">
              <a:buNone/>
            </a:pPr>
            <a:r>
              <a:rPr lang="en-US" sz="6000" dirty="0" smtClean="0"/>
              <a:t>	Beth:   10,000/30 = 333	10,000/40 = 250		saving of 83 gallons</a:t>
            </a:r>
          </a:p>
        </p:txBody>
      </p:sp>
      <p:pic>
        <p:nvPicPr>
          <p:cNvPr id="4" name="Picture 3" descr="descartes.jpg"/>
          <p:cNvPicPr>
            <a:picLocks noChangeAspect="1"/>
          </p:cNvPicPr>
          <p:nvPr/>
        </p:nvPicPr>
        <p:blipFill>
          <a:blip r:embed="rId2"/>
          <a:stretch>
            <a:fillRect/>
          </a:stretch>
        </p:blipFill>
        <p:spPr>
          <a:xfrm>
            <a:off x="0" y="0"/>
            <a:ext cx="1497540" cy="1596986"/>
          </a:xfrm>
          <a:prstGeom prst="rect">
            <a:avLst/>
          </a:prstGeom>
        </p:spPr>
      </p:pic>
      <p:pic>
        <p:nvPicPr>
          <p:cNvPr id="5" name="Picture 4" descr="kahneman.jpg"/>
          <p:cNvPicPr>
            <a:picLocks noChangeAspect="1"/>
          </p:cNvPicPr>
          <p:nvPr/>
        </p:nvPicPr>
        <p:blipFill>
          <a:blip r:embed="rId3"/>
          <a:stretch>
            <a:fillRect/>
          </a:stretch>
        </p:blipFill>
        <p:spPr>
          <a:xfrm>
            <a:off x="7944638" y="0"/>
            <a:ext cx="1199361" cy="1600200"/>
          </a:xfrm>
          <a:prstGeom prst="rect">
            <a:avLst/>
          </a:prstGeom>
        </p:spPr>
      </p:pic>
      <p:pic>
        <p:nvPicPr>
          <p:cNvPr id="6" name="Picture 5" descr="tversky.jpg"/>
          <p:cNvPicPr>
            <a:picLocks noChangeAspect="1"/>
          </p:cNvPicPr>
          <p:nvPr/>
        </p:nvPicPr>
        <p:blipFill>
          <a:blip r:embed="rId4"/>
          <a:stretch>
            <a:fillRect/>
          </a:stretch>
        </p:blipFill>
        <p:spPr>
          <a:xfrm>
            <a:off x="7944638" y="1997884"/>
            <a:ext cx="1199362" cy="1461723"/>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4627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shot-trickycols-9to10.png"/>
          <p:cNvPicPr>
            <a:picLocks noChangeAspect="1"/>
          </p:cNvPicPr>
          <p:nvPr/>
        </p:nvPicPr>
        <p:blipFill>
          <a:blip r:embed="rId3"/>
          <a:stretch>
            <a:fillRect/>
          </a:stretch>
        </p:blipFill>
        <p:spPr>
          <a:xfrm>
            <a:off x="-1" y="0"/>
            <a:ext cx="10174715" cy="6858000"/>
          </a:xfrm>
          <a:prstGeom prst="rect">
            <a:avLst/>
          </a:prstGeom>
        </p:spPr>
      </p:pic>
      <p:sp>
        <p:nvSpPr>
          <p:cNvPr id="3" name="TextBox 2"/>
          <p:cNvSpPr txBox="1"/>
          <p:nvPr/>
        </p:nvSpPr>
        <p:spPr>
          <a:xfrm>
            <a:off x="203200" y="279400"/>
            <a:ext cx="3479800" cy="954107"/>
          </a:xfrm>
          <a:prstGeom prst="rect">
            <a:avLst/>
          </a:prstGeom>
          <a:noFill/>
        </p:spPr>
        <p:txBody>
          <a:bodyPr wrap="square" rtlCol="0">
            <a:spAutoFit/>
          </a:bodyPr>
          <a:lstStyle/>
          <a:p>
            <a:r>
              <a:rPr lang="en-US" sz="2800" dirty="0" smtClean="0">
                <a:solidFill>
                  <a:srgbClr val="EAEAEA"/>
                </a:solidFill>
              </a:rPr>
              <a:t>5:4  (</a:t>
            </a:r>
            <a:r>
              <a:rPr lang="en-US" sz="2800" dirty="0" err="1" smtClean="0">
                <a:solidFill>
                  <a:srgbClr val="EAEAEA"/>
                </a:solidFill>
              </a:rPr>
              <a:t>blue:yellow</a:t>
            </a:r>
            <a:r>
              <a:rPr lang="en-US" sz="2800" dirty="0" smtClean="0">
                <a:solidFill>
                  <a:srgbClr val="EAEAEA"/>
                </a:solidFill>
              </a:rPr>
              <a:t>)</a:t>
            </a:r>
          </a:p>
          <a:p>
            <a:r>
              <a:rPr lang="en-US" sz="2800" dirty="0" smtClean="0">
                <a:solidFill>
                  <a:srgbClr val="EAEAEA"/>
                </a:solidFill>
              </a:rPr>
              <a:t>“column pairs mixed”</a:t>
            </a:r>
            <a:endParaRPr lang="en-US" sz="2800" dirty="0">
              <a:solidFill>
                <a:srgbClr val="EAEAEA"/>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8546" name="Object 2"/>
          <p:cNvGraphicFramePr>
            <a:graphicFrameLocks noChangeAspect="1"/>
          </p:cNvGraphicFramePr>
          <p:nvPr/>
        </p:nvGraphicFramePr>
        <p:xfrm>
          <a:off x="0" y="381000"/>
          <a:ext cx="4430184" cy="2971800"/>
        </p:xfrm>
        <a:graphic>
          <a:graphicData uri="http://schemas.openxmlformats.org/presentationml/2006/ole">
            <p:oleObj spid="_x0000_s157698" name="Document" r:id="rId3" imgW="2044700" imgH="1371600" progId="Word.Document.12">
              <p:link updateAutomatic="1"/>
            </p:oleObj>
          </a:graphicData>
        </a:graphic>
      </p:graphicFrame>
      <p:graphicFrame>
        <p:nvGraphicFramePr>
          <p:cNvPr id="108547" name="Object 3"/>
          <p:cNvGraphicFramePr>
            <a:graphicFrameLocks noChangeAspect="1"/>
          </p:cNvGraphicFramePr>
          <p:nvPr/>
        </p:nvGraphicFramePr>
        <p:xfrm>
          <a:off x="4648200" y="381000"/>
          <a:ext cx="4495800" cy="2978812"/>
        </p:xfrm>
        <a:graphic>
          <a:graphicData uri="http://schemas.openxmlformats.org/presentationml/2006/ole">
            <p:oleObj spid="_x0000_s157699" name="Document" r:id="rId3" imgW="2070100" imgH="1371600" progId="Word.Document.12">
              <p:link updateAutomatic="1"/>
            </p:oleObj>
          </a:graphicData>
        </a:graphic>
      </p:graphicFrame>
      <p:graphicFrame>
        <p:nvGraphicFramePr>
          <p:cNvPr id="108548" name="Object 4"/>
          <p:cNvGraphicFramePr>
            <a:graphicFrameLocks noChangeAspect="1"/>
          </p:cNvGraphicFramePr>
          <p:nvPr/>
        </p:nvGraphicFramePr>
        <p:xfrm>
          <a:off x="0" y="3920750"/>
          <a:ext cx="4419600" cy="2937250"/>
        </p:xfrm>
        <a:graphic>
          <a:graphicData uri="http://schemas.openxmlformats.org/presentationml/2006/ole">
            <p:oleObj spid="_x0000_s157700" name="Document" r:id="rId3" imgW="2044700" imgH="1358900" progId="Word.Document.12">
              <p:link updateAutomatic="1"/>
            </p:oleObj>
          </a:graphicData>
        </a:graphic>
      </p:graphicFrame>
      <p:graphicFrame>
        <p:nvGraphicFramePr>
          <p:cNvPr id="108549" name="Object 5"/>
          <p:cNvGraphicFramePr>
            <a:graphicFrameLocks noChangeAspect="1"/>
          </p:cNvGraphicFramePr>
          <p:nvPr/>
        </p:nvGraphicFramePr>
        <p:xfrm>
          <a:off x="4724400" y="3929676"/>
          <a:ext cx="4419600" cy="2928324"/>
        </p:xfrm>
        <a:graphic>
          <a:graphicData uri="http://schemas.openxmlformats.org/presentationml/2006/ole">
            <p:oleObj spid="_x0000_s157701" name="Document" r:id="rId3" imgW="2070100" imgH="1371600" progId="Word.Document.12">
              <p:link updateAutomatic="1"/>
            </p:oleObj>
          </a:graphicData>
        </a:graphic>
      </p:graphicFrame>
      <p:sp>
        <p:nvSpPr>
          <p:cNvPr id="6" name="TextBox 5"/>
          <p:cNvSpPr txBox="1"/>
          <p:nvPr/>
        </p:nvSpPr>
        <p:spPr>
          <a:xfrm>
            <a:off x="3124200" y="3352800"/>
            <a:ext cx="3048000" cy="523220"/>
          </a:xfrm>
          <a:prstGeom prst="rect">
            <a:avLst/>
          </a:prstGeom>
          <a:noFill/>
        </p:spPr>
        <p:txBody>
          <a:bodyPr wrap="square" rtlCol="0">
            <a:spAutoFit/>
          </a:bodyPr>
          <a:lstStyle/>
          <a:p>
            <a:r>
              <a:rPr lang="en-US" sz="2800" dirty="0" smtClean="0"/>
              <a:t>4:5  (</a:t>
            </a:r>
            <a:r>
              <a:rPr lang="en-US" sz="2800" dirty="0" err="1" smtClean="0"/>
              <a:t>blue:yellow</a:t>
            </a:r>
            <a:r>
              <a:rPr lang="en-US" sz="2800" dirty="0" smtClean="0"/>
              <a:t>)</a:t>
            </a:r>
            <a:endParaRPr lang="en-US" sz="2800" dirty="0"/>
          </a:p>
        </p:txBody>
      </p:sp>
      <p:sp>
        <p:nvSpPr>
          <p:cNvPr id="7" name="TextBox 6"/>
          <p:cNvSpPr txBox="1"/>
          <p:nvPr/>
        </p:nvSpPr>
        <p:spPr>
          <a:xfrm>
            <a:off x="939800" y="2891135"/>
            <a:ext cx="2374900" cy="461665"/>
          </a:xfrm>
          <a:prstGeom prst="rect">
            <a:avLst/>
          </a:prstGeom>
          <a:noFill/>
        </p:spPr>
        <p:txBody>
          <a:bodyPr wrap="square" rtlCol="0">
            <a:spAutoFit/>
          </a:bodyPr>
          <a:lstStyle/>
          <a:p>
            <a:r>
              <a:rPr lang="en-US" sz="2400" dirty="0" smtClean="0">
                <a:solidFill>
                  <a:schemeClr val="bg1"/>
                </a:solidFill>
              </a:rPr>
              <a:t>scattered random</a:t>
            </a:r>
            <a:endParaRPr lang="en-US" sz="2400" dirty="0">
              <a:solidFill>
                <a:schemeClr val="bg1"/>
              </a:solidFill>
            </a:endParaRPr>
          </a:p>
        </p:txBody>
      </p:sp>
      <p:sp>
        <p:nvSpPr>
          <p:cNvPr id="8" name="TextBox 7"/>
          <p:cNvSpPr txBox="1"/>
          <p:nvPr/>
        </p:nvSpPr>
        <p:spPr>
          <a:xfrm>
            <a:off x="939800" y="6396335"/>
            <a:ext cx="3086100" cy="461665"/>
          </a:xfrm>
          <a:prstGeom prst="rect">
            <a:avLst/>
          </a:prstGeom>
          <a:noFill/>
        </p:spPr>
        <p:txBody>
          <a:bodyPr wrap="square" rtlCol="0">
            <a:spAutoFit/>
          </a:bodyPr>
          <a:lstStyle/>
          <a:p>
            <a:r>
              <a:rPr lang="en-US" sz="2400" dirty="0" smtClean="0">
                <a:solidFill>
                  <a:schemeClr val="bg1"/>
                </a:solidFill>
              </a:rPr>
              <a:t>column pairs mixed</a:t>
            </a:r>
            <a:endParaRPr lang="en-US" sz="2400" dirty="0">
              <a:solidFill>
                <a:schemeClr val="bg1"/>
              </a:solidFill>
            </a:endParaRPr>
          </a:p>
        </p:txBody>
      </p:sp>
      <p:sp>
        <p:nvSpPr>
          <p:cNvPr id="9" name="TextBox 8"/>
          <p:cNvSpPr txBox="1"/>
          <p:nvPr/>
        </p:nvSpPr>
        <p:spPr>
          <a:xfrm>
            <a:off x="5854700" y="2891135"/>
            <a:ext cx="2374900" cy="461665"/>
          </a:xfrm>
          <a:prstGeom prst="rect">
            <a:avLst/>
          </a:prstGeom>
          <a:noFill/>
        </p:spPr>
        <p:txBody>
          <a:bodyPr wrap="square" rtlCol="0">
            <a:spAutoFit/>
          </a:bodyPr>
          <a:lstStyle/>
          <a:p>
            <a:r>
              <a:rPr lang="en-US" sz="2400" dirty="0" smtClean="0">
                <a:solidFill>
                  <a:schemeClr val="bg1"/>
                </a:solidFill>
              </a:rPr>
              <a:t>scattered pairs</a:t>
            </a:r>
            <a:endParaRPr lang="en-US" sz="2400" dirty="0">
              <a:solidFill>
                <a:schemeClr val="bg1"/>
              </a:solidFill>
            </a:endParaRPr>
          </a:p>
        </p:txBody>
      </p:sp>
      <p:sp>
        <p:nvSpPr>
          <p:cNvPr id="10" name="TextBox 9"/>
          <p:cNvSpPr txBox="1"/>
          <p:nvPr/>
        </p:nvSpPr>
        <p:spPr>
          <a:xfrm>
            <a:off x="5689600" y="6396335"/>
            <a:ext cx="2946400" cy="461665"/>
          </a:xfrm>
          <a:prstGeom prst="rect">
            <a:avLst/>
          </a:prstGeom>
          <a:noFill/>
        </p:spPr>
        <p:txBody>
          <a:bodyPr wrap="square" rtlCol="0">
            <a:spAutoFit/>
          </a:bodyPr>
          <a:lstStyle/>
          <a:p>
            <a:r>
              <a:rPr lang="en-US" sz="2400" dirty="0" smtClean="0">
                <a:solidFill>
                  <a:schemeClr val="bg1"/>
                </a:solidFill>
              </a:rPr>
              <a:t>column pairs sorted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Basic Design</a:t>
            </a:r>
            <a:endParaRPr lang="en-US" u="sng" dirty="0"/>
          </a:p>
        </p:txBody>
      </p:sp>
      <p:sp>
        <p:nvSpPr>
          <p:cNvPr id="3" name="Content Placeholder 2"/>
          <p:cNvSpPr>
            <a:spLocks noGrp="1"/>
          </p:cNvSpPr>
          <p:nvPr>
            <p:ph idx="1"/>
          </p:nvPr>
        </p:nvSpPr>
        <p:spPr/>
        <p:txBody>
          <a:bodyPr>
            <a:normAutofit fontScale="92500" lnSpcReduction="20000"/>
          </a:bodyPr>
          <a:lstStyle/>
          <a:p>
            <a:pPr>
              <a:spcBef>
                <a:spcPts val="1200"/>
              </a:spcBef>
            </a:pPr>
            <a:r>
              <a:rPr lang="en-US" dirty="0" smtClean="0"/>
              <a:t>12 naive adults, 360 trials for each participant</a:t>
            </a:r>
          </a:p>
          <a:p>
            <a:pPr>
              <a:spcBef>
                <a:spcPts val="1200"/>
              </a:spcBef>
            </a:pPr>
            <a:r>
              <a:rPr lang="en-US" dirty="0" smtClean="0"/>
              <a:t>5-17 dots of each color on each trial </a:t>
            </a:r>
          </a:p>
          <a:p>
            <a:pPr>
              <a:spcBef>
                <a:spcPts val="1200"/>
              </a:spcBef>
            </a:pPr>
            <a:r>
              <a:rPr lang="en-US" dirty="0" smtClean="0"/>
              <a:t>trials varied by ratio (from 1:2 to 9:10) and type</a:t>
            </a:r>
          </a:p>
          <a:p>
            <a:pPr>
              <a:spcBef>
                <a:spcPts val="1200"/>
              </a:spcBef>
            </a:pPr>
            <a:r>
              <a:rPr lang="en-US" dirty="0" smtClean="0"/>
              <a:t>each “dot scene” displayed for 200ms </a:t>
            </a:r>
          </a:p>
          <a:p>
            <a:pPr>
              <a:spcBef>
                <a:spcPts val="1200"/>
              </a:spcBef>
            </a:pPr>
            <a:r>
              <a:rPr lang="en-US" dirty="0" smtClean="0"/>
              <a:t>target sentence: </a:t>
            </a:r>
            <a:r>
              <a:rPr lang="en-US" i="1" dirty="0" smtClean="0"/>
              <a:t>Are most of the dots yellow</a:t>
            </a:r>
            <a:r>
              <a:rPr lang="en-US" dirty="0" smtClean="0"/>
              <a:t>?</a:t>
            </a:r>
          </a:p>
          <a:p>
            <a:pPr>
              <a:spcBef>
                <a:spcPts val="1200"/>
              </a:spcBef>
            </a:pPr>
            <a:r>
              <a:rPr lang="en-US" dirty="0" smtClean="0"/>
              <a:t>answer ‘yes’ or ‘no’ by pressing buttons on a keyboard</a:t>
            </a:r>
          </a:p>
          <a:p>
            <a:pPr>
              <a:spcBef>
                <a:spcPts val="1200"/>
              </a:spcBef>
            </a:pPr>
            <a:r>
              <a:rPr lang="en-US" dirty="0" smtClean="0"/>
              <a:t>correct answer randomized </a:t>
            </a:r>
          </a:p>
          <a:p>
            <a:pPr>
              <a:spcBef>
                <a:spcPts val="1200"/>
              </a:spcBef>
            </a:pPr>
            <a:r>
              <a:rPr lang="en-US" dirty="0" smtClean="0"/>
              <a:t>controls for area (pixels) vs. number,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8546" name="Object 2"/>
          <p:cNvGraphicFramePr>
            <a:graphicFrameLocks noChangeAspect="1"/>
          </p:cNvGraphicFramePr>
          <p:nvPr/>
        </p:nvGraphicFramePr>
        <p:xfrm>
          <a:off x="0" y="381000"/>
          <a:ext cx="4430184" cy="2971800"/>
        </p:xfrm>
        <a:graphic>
          <a:graphicData uri="http://schemas.openxmlformats.org/presentationml/2006/ole">
            <p:oleObj spid="_x0000_s293890" name="Document" r:id="rId3" imgW="2044700" imgH="1371600" progId="Word.Document.12">
              <p:link updateAutomatic="1"/>
            </p:oleObj>
          </a:graphicData>
        </a:graphic>
      </p:graphicFrame>
      <p:graphicFrame>
        <p:nvGraphicFramePr>
          <p:cNvPr id="108547" name="Object 3"/>
          <p:cNvGraphicFramePr>
            <a:graphicFrameLocks noChangeAspect="1"/>
          </p:cNvGraphicFramePr>
          <p:nvPr/>
        </p:nvGraphicFramePr>
        <p:xfrm>
          <a:off x="4648200" y="381000"/>
          <a:ext cx="4495800" cy="2978812"/>
        </p:xfrm>
        <a:graphic>
          <a:graphicData uri="http://schemas.openxmlformats.org/presentationml/2006/ole">
            <p:oleObj spid="_x0000_s293891" name="Document" r:id="rId3" imgW="2070100" imgH="1371600" progId="Word.Document.12">
              <p:link updateAutomatic="1"/>
            </p:oleObj>
          </a:graphicData>
        </a:graphic>
      </p:graphicFrame>
      <p:graphicFrame>
        <p:nvGraphicFramePr>
          <p:cNvPr id="108548" name="Object 4"/>
          <p:cNvGraphicFramePr>
            <a:graphicFrameLocks noChangeAspect="1"/>
          </p:cNvGraphicFramePr>
          <p:nvPr/>
        </p:nvGraphicFramePr>
        <p:xfrm>
          <a:off x="0" y="3920750"/>
          <a:ext cx="4419600" cy="2937250"/>
        </p:xfrm>
        <a:graphic>
          <a:graphicData uri="http://schemas.openxmlformats.org/presentationml/2006/ole">
            <p:oleObj spid="_x0000_s293892" name="Document" r:id="rId3" imgW="2044700" imgH="1358900" progId="Word.Document.12">
              <p:link updateAutomatic="1"/>
            </p:oleObj>
          </a:graphicData>
        </a:graphic>
      </p:graphicFrame>
      <p:graphicFrame>
        <p:nvGraphicFramePr>
          <p:cNvPr id="108549" name="Object 5"/>
          <p:cNvGraphicFramePr>
            <a:graphicFrameLocks noChangeAspect="1"/>
          </p:cNvGraphicFramePr>
          <p:nvPr/>
        </p:nvGraphicFramePr>
        <p:xfrm>
          <a:off x="4724400" y="3929676"/>
          <a:ext cx="4419600" cy="2928324"/>
        </p:xfrm>
        <a:graphic>
          <a:graphicData uri="http://schemas.openxmlformats.org/presentationml/2006/ole">
            <p:oleObj spid="_x0000_s293893" name="Document" r:id="rId3" imgW="2070100" imgH="1371600" progId="Word.Document.12">
              <p:link updateAutomatic="1"/>
            </p:oleObj>
          </a:graphicData>
        </a:graphic>
      </p:graphicFrame>
      <p:sp>
        <p:nvSpPr>
          <p:cNvPr id="6" name="TextBox 5"/>
          <p:cNvSpPr txBox="1"/>
          <p:nvPr/>
        </p:nvSpPr>
        <p:spPr>
          <a:xfrm>
            <a:off x="3124200" y="3352800"/>
            <a:ext cx="3048000" cy="523220"/>
          </a:xfrm>
          <a:prstGeom prst="rect">
            <a:avLst/>
          </a:prstGeom>
          <a:noFill/>
        </p:spPr>
        <p:txBody>
          <a:bodyPr wrap="square" rtlCol="0">
            <a:spAutoFit/>
          </a:bodyPr>
          <a:lstStyle/>
          <a:p>
            <a:r>
              <a:rPr lang="en-US" sz="2800" dirty="0" smtClean="0"/>
              <a:t>4:5  (</a:t>
            </a:r>
            <a:r>
              <a:rPr lang="en-US" sz="2800" dirty="0" err="1" smtClean="0"/>
              <a:t>blue:yellow</a:t>
            </a:r>
            <a:r>
              <a:rPr lang="en-US" sz="2800" dirty="0" smtClean="0"/>
              <a:t>)</a:t>
            </a:r>
            <a:endParaRPr lang="en-US" sz="2800" dirty="0"/>
          </a:p>
        </p:txBody>
      </p:sp>
      <p:sp>
        <p:nvSpPr>
          <p:cNvPr id="7" name="TextBox 6"/>
          <p:cNvSpPr txBox="1"/>
          <p:nvPr/>
        </p:nvSpPr>
        <p:spPr>
          <a:xfrm>
            <a:off x="939800" y="2891135"/>
            <a:ext cx="2374900" cy="461665"/>
          </a:xfrm>
          <a:prstGeom prst="rect">
            <a:avLst/>
          </a:prstGeom>
          <a:noFill/>
        </p:spPr>
        <p:txBody>
          <a:bodyPr wrap="square" rtlCol="0">
            <a:spAutoFit/>
          </a:bodyPr>
          <a:lstStyle/>
          <a:p>
            <a:r>
              <a:rPr lang="en-US" sz="2400" dirty="0" smtClean="0">
                <a:solidFill>
                  <a:schemeClr val="bg1"/>
                </a:solidFill>
              </a:rPr>
              <a:t>scattered random</a:t>
            </a:r>
            <a:endParaRPr lang="en-US" sz="2400" dirty="0">
              <a:solidFill>
                <a:schemeClr val="bg1"/>
              </a:solidFill>
            </a:endParaRPr>
          </a:p>
        </p:txBody>
      </p:sp>
      <p:sp>
        <p:nvSpPr>
          <p:cNvPr id="8" name="TextBox 7"/>
          <p:cNvSpPr txBox="1"/>
          <p:nvPr/>
        </p:nvSpPr>
        <p:spPr>
          <a:xfrm>
            <a:off x="939800" y="6396335"/>
            <a:ext cx="3086100" cy="461665"/>
          </a:xfrm>
          <a:prstGeom prst="rect">
            <a:avLst/>
          </a:prstGeom>
          <a:noFill/>
        </p:spPr>
        <p:txBody>
          <a:bodyPr wrap="square" rtlCol="0">
            <a:spAutoFit/>
          </a:bodyPr>
          <a:lstStyle/>
          <a:p>
            <a:r>
              <a:rPr lang="en-US" sz="2400" dirty="0" smtClean="0">
                <a:solidFill>
                  <a:schemeClr val="bg1"/>
                </a:solidFill>
              </a:rPr>
              <a:t>column pairs mixed</a:t>
            </a:r>
            <a:endParaRPr lang="en-US" sz="2400" dirty="0">
              <a:solidFill>
                <a:schemeClr val="bg1"/>
              </a:solidFill>
            </a:endParaRPr>
          </a:p>
        </p:txBody>
      </p:sp>
      <p:sp>
        <p:nvSpPr>
          <p:cNvPr id="9" name="TextBox 8"/>
          <p:cNvSpPr txBox="1"/>
          <p:nvPr/>
        </p:nvSpPr>
        <p:spPr>
          <a:xfrm>
            <a:off x="5854700" y="2891135"/>
            <a:ext cx="2374900" cy="461665"/>
          </a:xfrm>
          <a:prstGeom prst="rect">
            <a:avLst/>
          </a:prstGeom>
          <a:noFill/>
        </p:spPr>
        <p:txBody>
          <a:bodyPr wrap="square" rtlCol="0">
            <a:spAutoFit/>
          </a:bodyPr>
          <a:lstStyle/>
          <a:p>
            <a:r>
              <a:rPr lang="en-US" sz="2400" dirty="0" smtClean="0">
                <a:solidFill>
                  <a:schemeClr val="bg1"/>
                </a:solidFill>
              </a:rPr>
              <a:t>scattered pairs</a:t>
            </a:r>
            <a:endParaRPr lang="en-US" sz="2400" dirty="0">
              <a:solidFill>
                <a:schemeClr val="bg1"/>
              </a:solidFill>
            </a:endParaRPr>
          </a:p>
        </p:txBody>
      </p:sp>
      <p:sp>
        <p:nvSpPr>
          <p:cNvPr id="10" name="TextBox 9"/>
          <p:cNvSpPr txBox="1"/>
          <p:nvPr/>
        </p:nvSpPr>
        <p:spPr>
          <a:xfrm>
            <a:off x="5689600" y="6396335"/>
            <a:ext cx="2946400" cy="461665"/>
          </a:xfrm>
          <a:prstGeom prst="rect">
            <a:avLst/>
          </a:prstGeom>
          <a:noFill/>
        </p:spPr>
        <p:txBody>
          <a:bodyPr wrap="square" rtlCol="0">
            <a:spAutoFit/>
          </a:bodyPr>
          <a:lstStyle/>
          <a:p>
            <a:r>
              <a:rPr lang="en-US" sz="2400" dirty="0" smtClean="0">
                <a:solidFill>
                  <a:schemeClr val="bg1"/>
                </a:solidFill>
              </a:rPr>
              <a:t>column pairs sorted </a:t>
            </a:r>
            <a:endParaRPr lang="en-US" sz="2400" dirty="0">
              <a:solidFill>
                <a:schemeClr val="bg1"/>
              </a:solidFill>
            </a:endParaRPr>
          </a:p>
        </p:txBody>
      </p:sp>
      <p:sp>
        <p:nvSpPr>
          <p:cNvPr id="11" name="TextBox 10"/>
          <p:cNvSpPr txBox="1"/>
          <p:nvPr/>
        </p:nvSpPr>
        <p:spPr>
          <a:xfrm>
            <a:off x="4724400" y="3929676"/>
            <a:ext cx="4419600" cy="461665"/>
          </a:xfrm>
          <a:prstGeom prst="rect">
            <a:avLst/>
          </a:prstGeom>
          <a:noFill/>
        </p:spPr>
        <p:txBody>
          <a:bodyPr wrap="square" rtlCol="0">
            <a:spAutoFit/>
          </a:bodyPr>
          <a:lstStyle/>
          <a:p>
            <a:r>
              <a:rPr lang="en-US" sz="2400" dirty="0" smtClean="0">
                <a:solidFill>
                  <a:schemeClr val="bg1"/>
                </a:solidFill>
              </a:rPr>
              <a:t>THIS IS THE ONLY ODDBALL</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a:srcRect/>
          <a:stretch>
            <a:fillRect/>
          </a:stretch>
        </p:blipFill>
        <p:spPr bwMode="auto">
          <a:xfrm>
            <a:off x="-14620" y="228600"/>
            <a:ext cx="9158620" cy="6019800"/>
          </a:xfrm>
          <a:prstGeom prst="rect">
            <a:avLst/>
          </a:prstGeom>
          <a:noFill/>
          <a:ln w="9525">
            <a:noFill/>
            <a:miter lim="800000"/>
            <a:headEnd/>
            <a:tailEnd/>
          </a:ln>
        </p:spPr>
      </p:pic>
      <p:sp>
        <p:nvSpPr>
          <p:cNvPr id="3" name="TextBox 2"/>
          <p:cNvSpPr txBox="1"/>
          <p:nvPr/>
        </p:nvSpPr>
        <p:spPr>
          <a:xfrm>
            <a:off x="6086965" y="2590800"/>
            <a:ext cx="2740473" cy="707886"/>
          </a:xfrm>
          <a:prstGeom prst="rect">
            <a:avLst/>
          </a:prstGeom>
          <a:noFill/>
        </p:spPr>
        <p:txBody>
          <a:bodyPr wrap="square" rtlCol="0">
            <a:spAutoFit/>
          </a:bodyPr>
          <a:lstStyle/>
          <a:p>
            <a:r>
              <a:rPr lang="en-GB" sz="2000" dirty="0" smtClean="0">
                <a:solidFill>
                  <a:srgbClr val="FF0000"/>
                </a:solidFill>
              </a:rPr>
              <a:t>better performance on easier ratios: </a:t>
            </a:r>
            <a:r>
              <a:rPr lang="en-GB" sz="2000" i="1" dirty="0" err="1" smtClean="0">
                <a:solidFill>
                  <a:srgbClr val="FF0000"/>
                </a:solidFill>
              </a:rPr>
              <a:t>p</a:t>
            </a:r>
            <a:r>
              <a:rPr lang="en-GB" sz="2000" dirty="0" smtClean="0">
                <a:solidFill>
                  <a:srgbClr val="FF0000"/>
                </a:solidFill>
              </a:rPr>
              <a:t> &lt; .001</a:t>
            </a:r>
            <a:r>
              <a:rPr lang="en-US" sz="2000" dirty="0" smtClean="0">
                <a:solidFill>
                  <a:srgbClr val="FF0000"/>
                </a:solidFill>
              </a:rPr>
              <a:t> </a:t>
            </a:r>
            <a:endParaRPr lang="en-US" sz="2000" dirty="0">
              <a:solidFill>
                <a:srgbClr val="FF0000"/>
              </a:solidFill>
            </a:endParaRPr>
          </a:p>
        </p:txBody>
      </p:sp>
      <p:sp>
        <p:nvSpPr>
          <p:cNvPr id="4" name="TextBox 3"/>
          <p:cNvSpPr txBox="1"/>
          <p:nvPr/>
        </p:nvSpPr>
        <p:spPr>
          <a:xfrm>
            <a:off x="1536700" y="5879068"/>
            <a:ext cx="1028700" cy="461665"/>
          </a:xfrm>
          <a:prstGeom prst="rect">
            <a:avLst/>
          </a:prstGeom>
          <a:solidFill>
            <a:schemeClr val="bg1">
              <a:lumMod val="65000"/>
            </a:schemeClr>
          </a:solidFill>
        </p:spPr>
        <p:txBody>
          <a:bodyPr wrap="square" rtlCol="0">
            <a:spAutoFit/>
          </a:bodyPr>
          <a:lstStyle/>
          <a:p>
            <a:r>
              <a:rPr lang="en-US" sz="2400" dirty="0" smtClean="0">
                <a:solidFill>
                  <a:srgbClr val="0000FF"/>
                </a:solidFill>
              </a:rPr>
              <a:t>10</a:t>
            </a:r>
            <a:r>
              <a:rPr lang="en-US" sz="2400" dirty="0" smtClean="0"/>
              <a:t> : </a:t>
            </a:r>
            <a:r>
              <a:rPr lang="en-US" sz="2400" dirty="0" smtClean="0">
                <a:solidFill>
                  <a:srgbClr val="FFFF00"/>
                </a:solidFill>
              </a:rPr>
              <a:t>10</a:t>
            </a:r>
            <a:endParaRPr lang="en-US" sz="2400" dirty="0">
              <a:solidFill>
                <a:srgbClr val="FFFF00"/>
              </a:solidFill>
            </a:endParaRPr>
          </a:p>
        </p:txBody>
      </p:sp>
      <p:sp>
        <p:nvSpPr>
          <p:cNvPr id="5" name="TextBox 4"/>
          <p:cNvSpPr txBox="1"/>
          <p:nvPr/>
        </p:nvSpPr>
        <p:spPr>
          <a:xfrm>
            <a:off x="4686300" y="6109900"/>
            <a:ext cx="1028700" cy="461665"/>
          </a:xfrm>
          <a:prstGeom prst="rect">
            <a:avLst/>
          </a:prstGeom>
          <a:solidFill>
            <a:schemeClr val="bg1">
              <a:lumMod val="65000"/>
            </a:schemeClr>
          </a:solidFill>
        </p:spPr>
        <p:txBody>
          <a:bodyPr wrap="square" rtlCol="0">
            <a:spAutoFit/>
          </a:bodyPr>
          <a:lstStyle/>
          <a:p>
            <a:r>
              <a:rPr lang="en-US" sz="2400" dirty="0" smtClean="0">
                <a:solidFill>
                  <a:srgbClr val="0000FF"/>
                </a:solidFill>
              </a:rPr>
              <a:t>10</a:t>
            </a:r>
            <a:r>
              <a:rPr lang="en-US" sz="2400" dirty="0" smtClean="0"/>
              <a:t> : </a:t>
            </a:r>
            <a:r>
              <a:rPr lang="en-US" sz="2400" dirty="0" smtClean="0">
                <a:solidFill>
                  <a:srgbClr val="FFFF00"/>
                </a:solidFill>
              </a:rPr>
              <a:t>15</a:t>
            </a:r>
            <a:endParaRPr lang="en-US" sz="2400" dirty="0">
              <a:solidFill>
                <a:srgbClr val="FFFF00"/>
              </a:solidFill>
            </a:endParaRPr>
          </a:p>
        </p:txBody>
      </p:sp>
      <p:sp>
        <p:nvSpPr>
          <p:cNvPr id="6" name="TextBox 5"/>
          <p:cNvSpPr txBox="1"/>
          <p:nvPr/>
        </p:nvSpPr>
        <p:spPr>
          <a:xfrm>
            <a:off x="7798738" y="5879067"/>
            <a:ext cx="1028700" cy="461665"/>
          </a:xfrm>
          <a:prstGeom prst="rect">
            <a:avLst/>
          </a:prstGeom>
          <a:solidFill>
            <a:schemeClr val="bg1">
              <a:lumMod val="65000"/>
            </a:schemeClr>
          </a:solidFill>
        </p:spPr>
        <p:txBody>
          <a:bodyPr wrap="square" rtlCol="0">
            <a:spAutoFit/>
          </a:bodyPr>
          <a:lstStyle/>
          <a:p>
            <a:r>
              <a:rPr lang="en-US" sz="2400" dirty="0" smtClean="0">
                <a:solidFill>
                  <a:srgbClr val="0000FF"/>
                </a:solidFill>
              </a:rPr>
              <a:t>10</a:t>
            </a:r>
            <a:r>
              <a:rPr lang="en-US" sz="2400" dirty="0" smtClean="0"/>
              <a:t> : </a:t>
            </a:r>
            <a:r>
              <a:rPr lang="en-US" sz="2400" dirty="0" smtClean="0">
                <a:solidFill>
                  <a:srgbClr val="FFFF00"/>
                </a:solidFill>
              </a:rPr>
              <a:t>20</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7522" name="Object 2"/>
          <p:cNvGraphicFramePr>
            <a:graphicFrameLocks noChangeAspect="1"/>
          </p:cNvGraphicFramePr>
          <p:nvPr/>
        </p:nvGraphicFramePr>
        <p:xfrm>
          <a:off x="513555" y="0"/>
          <a:ext cx="8915400" cy="4991803"/>
        </p:xfrm>
        <a:graphic>
          <a:graphicData uri="http://schemas.openxmlformats.org/presentationml/2006/ole">
            <p:oleObj spid="_x0000_s160770" name="Document" r:id="rId3" imgW="5511800" imgH="3086100" progId="Word.Document.12">
              <p:link updateAutomatic="1"/>
            </p:oleObj>
          </a:graphicData>
        </a:graphic>
      </p:graphicFrame>
      <p:sp>
        <p:nvSpPr>
          <p:cNvPr id="5" name="TextBox 4"/>
          <p:cNvSpPr txBox="1"/>
          <p:nvPr/>
        </p:nvSpPr>
        <p:spPr>
          <a:xfrm>
            <a:off x="513555" y="4841414"/>
            <a:ext cx="7874000" cy="1569660"/>
          </a:xfrm>
          <a:prstGeom prst="rect">
            <a:avLst/>
          </a:prstGeom>
          <a:noFill/>
        </p:spPr>
        <p:txBody>
          <a:bodyPr wrap="square" rtlCol="0">
            <a:spAutoFit/>
          </a:bodyPr>
          <a:lstStyle/>
          <a:p>
            <a:r>
              <a:rPr lang="en-US" sz="2400" dirty="0" smtClean="0"/>
              <a:t>             </a:t>
            </a:r>
            <a:r>
              <a:rPr lang="en-US" sz="2400" dirty="0" smtClean="0">
                <a:solidFill>
                  <a:srgbClr val="0000FF"/>
                </a:solidFill>
              </a:rPr>
              <a:t>performance on Scattered Pairs and Mixed Columns</a:t>
            </a:r>
          </a:p>
          <a:p>
            <a:r>
              <a:rPr lang="en-US" sz="2400" dirty="0" smtClean="0">
                <a:solidFill>
                  <a:srgbClr val="0000FF"/>
                </a:solidFill>
              </a:rPr>
              <a:t>                      was no better than on Scattered Random… </a:t>
            </a:r>
          </a:p>
          <a:p>
            <a:r>
              <a:rPr lang="en-US" sz="2400" dirty="0" smtClean="0">
                <a:solidFill>
                  <a:srgbClr val="0000FF"/>
                </a:solidFill>
              </a:rPr>
              <a:t>	           looks like ANS was used to answer the question,</a:t>
            </a:r>
          </a:p>
          <a:p>
            <a:r>
              <a:rPr lang="en-US" sz="2400" dirty="0" smtClean="0">
                <a:solidFill>
                  <a:srgbClr val="0000FF"/>
                </a:solidFill>
              </a:rPr>
              <a:t>			                </a:t>
            </a:r>
            <a:r>
              <a:rPr lang="en-US" sz="2400" i="1" u="sng" dirty="0" smtClean="0">
                <a:solidFill>
                  <a:srgbClr val="0000FF"/>
                </a:solidFill>
              </a:rPr>
              <a:t>except</a:t>
            </a:r>
            <a:r>
              <a:rPr lang="en-US" sz="2400" dirty="0" smtClean="0">
                <a:solidFill>
                  <a:srgbClr val="0000FF"/>
                </a:solidFill>
              </a:rPr>
              <a:t> in Sorted Columns</a:t>
            </a:r>
            <a:endParaRPr lang="en-US" sz="24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48834" name="Object 2"/>
          <p:cNvGraphicFramePr>
            <a:graphicFrameLocks noChangeAspect="1"/>
          </p:cNvGraphicFramePr>
          <p:nvPr/>
        </p:nvGraphicFramePr>
        <p:xfrm>
          <a:off x="457200" y="457200"/>
          <a:ext cx="8295612" cy="5943600"/>
        </p:xfrm>
        <a:graphic>
          <a:graphicData uri="http://schemas.openxmlformats.org/presentationml/2006/ole">
            <p:oleObj spid="_x0000_s162818" name="Document" r:id="rId3" imgW="3314700" imgH="2374900" progId="Word.Document.12">
              <p:link updateAutomatic="1"/>
            </p:oleObj>
          </a:graphicData>
        </a:graphic>
      </p:graphicFrame>
      <p:sp>
        <p:nvSpPr>
          <p:cNvPr id="4" name="TextBox 3"/>
          <p:cNvSpPr txBox="1"/>
          <p:nvPr/>
        </p:nvSpPr>
        <p:spPr>
          <a:xfrm>
            <a:off x="1368547" y="457200"/>
            <a:ext cx="8210305" cy="830997"/>
          </a:xfrm>
          <a:prstGeom prst="rect">
            <a:avLst/>
          </a:prstGeom>
          <a:noFill/>
        </p:spPr>
        <p:txBody>
          <a:bodyPr wrap="square" rtlCol="0">
            <a:spAutoFit/>
          </a:bodyPr>
          <a:lstStyle/>
          <a:p>
            <a:r>
              <a:rPr lang="en-GB" sz="2400" dirty="0" smtClean="0">
                <a:solidFill>
                  <a:srgbClr val="FF0000"/>
                </a:solidFill>
              </a:rPr>
              <a:t>       but </a:t>
            </a:r>
            <a:r>
              <a:rPr lang="en-GB" sz="2400" i="1" u="sng" dirty="0" smtClean="0">
                <a:solidFill>
                  <a:srgbClr val="FF0000"/>
                </a:solidFill>
              </a:rPr>
              <a:t>even better</a:t>
            </a:r>
            <a:r>
              <a:rPr lang="en-GB" sz="2400" dirty="0" smtClean="0">
                <a:solidFill>
                  <a:srgbClr val="FF0000"/>
                </a:solidFill>
              </a:rPr>
              <a:t> performance on the components of a</a:t>
            </a:r>
          </a:p>
          <a:p>
            <a:r>
              <a:rPr lang="en-GB" sz="2400" dirty="0" smtClean="0">
                <a:solidFill>
                  <a:srgbClr val="FF0000"/>
                </a:solidFill>
              </a:rPr>
              <a:t>       1-to-1-plus task if the question is </a:t>
            </a:r>
            <a:r>
              <a:rPr lang="en-GB" sz="2400" i="1" u="sng" dirty="0" smtClean="0">
                <a:solidFill>
                  <a:srgbClr val="FF0000"/>
                </a:solidFill>
              </a:rPr>
              <a:t>not</a:t>
            </a:r>
            <a:r>
              <a:rPr lang="en-GB" sz="2400" dirty="0" smtClean="0">
                <a:solidFill>
                  <a:srgbClr val="FF0000"/>
                </a:solidFill>
              </a:rPr>
              <a:t> posed with ‘most’ </a:t>
            </a:r>
          </a:p>
        </p:txBody>
      </p:sp>
      <p:sp>
        <p:nvSpPr>
          <p:cNvPr id="5" name="TextBox 4"/>
          <p:cNvSpPr txBox="1"/>
          <p:nvPr/>
        </p:nvSpPr>
        <p:spPr>
          <a:xfrm>
            <a:off x="4445000" y="6169967"/>
            <a:ext cx="1028700" cy="461665"/>
          </a:xfrm>
          <a:prstGeom prst="rect">
            <a:avLst/>
          </a:prstGeom>
          <a:solidFill>
            <a:schemeClr val="bg1">
              <a:lumMod val="65000"/>
            </a:schemeClr>
          </a:solidFill>
        </p:spPr>
        <p:txBody>
          <a:bodyPr wrap="square" rtlCol="0">
            <a:spAutoFit/>
          </a:bodyPr>
          <a:lstStyle/>
          <a:p>
            <a:r>
              <a:rPr lang="en-US" sz="2400" dirty="0" smtClean="0">
                <a:solidFill>
                  <a:srgbClr val="0000FF"/>
                </a:solidFill>
              </a:rPr>
              <a:t>10</a:t>
            </a:r>
            <a:r>
              <a:rPr lang="en-US" sz="2400" dirty="0" smtClean="0"/>
              <a:t> : </a:t>
            </a:r>
            <a:r>
              <a:rPr lang="en-US" sz="2400" dirty="0" smtClean="0">
                <a:solidFill>
                  <a:srgbClr val="FFFF00"/>
                </a:solidFill>
              </a:rPr>
              <a:t>15</a:t>
            </a:r>
            <a:endParaRPr lang="en-US" sz="2400" dirty="0">
              <a:solidFill>
                <a:srgbClr val="FFFF00"/>
              </a:solidFill>
            </a:endParaRPr>
          </a:p>
        </p:txBody>
      </p:sp>
      <p:sp>
        <p:nvSpPr>
          <p:cNvPr id="6" name="TextBox 5"/>
          <p:cNvSpPr txBox="1"/>
          <p:nvPr/>
        </p:nvSpPr>
        <p:spPr>
          <a:xfrm>
            <a:off x="1466850" y="5939135"/>
            <a:ext cx="1028700" cy="461665"/>
          </a:xfrm>
          <a:prstGeom prst="rect">
            <a:avLst/>
          </a:prstGeom>
          <a:solidFill>
            <a:schemeClr val="bg1">
              <a:lumMod val="65000"/>
            </a:schemeClr>
          </a:solidFill>
        </p:spPr>
        <p:txBody>
          <a:bodyPr wrap="square" rtlCol="0">
            <a:spAutoFit/>
          </a:bodyPr>
          <a:lstStyle/>
          <a:p>
            <a:r>
              <a:rPr lang="en-US" sz="2400" dirty="0" smtClean="0">
                <a:solidFill>
                  <a:srgbClr val="0000FF"/>
                </a:solidFill>
              </a:rPr>
              <a:t>10</a:t>
            </a:r>
            <a:r>
              <a:rPr lang="en-US" sz="2400" dirty="0" smtClean="0"/>
              <a:t> : </a:t>
            </a:r>
            <a:r>
              <a:rPr lang="en-US" sz="2400" dirty="0" smtClean="0">
                <a:solidFill>
                  <a:srgbClr val="FFFF00"/>
                </a:solidFill>
              </a:rPr>
              <a:t>10</a:t>
            </a:r>
            <a:endParaRPr lang="en-US" sz="2400" dirty="0">
              <a:solidFill>
                <a:srgbClr val="FFFF00"/>
              </a:solidFill>
            </a:endParaRPr>
          </a:p>
        </p:txBody>
      </p:sp>
      <p:sp>
        <p:nvSpPr>
          <p:cNvPr id="7" name="TextBox 6"/>
          <p:cNvSpPr txBox="1"/>
          <p:nvPr/>
        </p:nvSpPr>
        <p:spPr>
          <a:xfrm>
            <a:off x="7334250" y="5879067"/>
            <a:ext cx="1028700" cy="461665"/>
          </a:xfrm>
          <a:prstGeom prst="rect">
            <a:avLst/>
          </a:prstGeom>
          <a:solidFill>
            <a:schemeClr val="bg1">
              <a:lumMod val="65000"/>
            </a:schemeClr>
          </a:solidFill>
        </p:spPr>
        <p:txBody>
          <a:bodyPr wrap="square" rtlCol="0">
            <a:spAutoFit/>
          </a:bodyPr>
          <a:lstStyle/>
          <a:p>
            <a:r>
              <a:rPr lang="en-US" sz="2400" dirty="0" smtClean="0">
                <a:solidFill>
                  <a:srgbClr val="0000FF"/>
                </a:solidFill>
              </a:rPr>
              <a:t>10</a:t>
            </a:r>
            <a:r>
              <a:rPr lang="en-US" sz="2400" dirty="0" smtClean="0"/>
              <a:t> : </a:t>
            </a:r>
            <a:r>
              <a:rPr lang="en-US" sz="2400" dirty="0" smtClean="0">
                <a:solidFill>
                  <a:srgbClr val="FFFF00"/>
                </a:solidFill>
              </a:rPr>
              <a:t>20</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8546" name="Object 2"/>
          <p:cNvGraphicFramePr>
            <a:graphicFrameLocks noChangeAspect="1"/>
          </p:cNvGraphicFramePr>
          <p:nvPr/>
        </p:nvGraphicFramePr>
        <p:xfrm>
          <a:off x="0" y="381000"/>
          <a:ext cx="4430184" cy="2971800"/>
        </p:xfrm>
        <a:graphic>
          <a:graphicData uri="http://schemas.openxmlformats.org/presentationml/2006/ole">
            <p:oleObj spid="_x0000_s404482" name="Document" r:id="rId3" imgW="2044700" imgH="1371600" progId="Word.Document.12">
              <p:link updateAutomatic="1"/>
            </p:oleObj>
          </a:graphicData>
        </a:graphic>
      </p:graphicFrame>
      <p:graphicFrame>
        <p:nvGraphicFramePr>
          <p:cNvPr id="108547" name="Object 3"/>
          <p:cNvGraphicFramePr>
            <a:graphicFrameLocks noChangeAspect="1"/>
          </p:cNvGraphicFramePr>
          <p:nvPr/>
        </p:nvGraphicFramePr>
        <p:xfrm>
          <a:off x="4648200" y="381000"/>
          <a:ext cx="4495800" cy="2978812"/>
        </p:xfrm>
        <a:graphic>
          <a:graphicData uri="http://schemas.openxmlformats.org/presentationml/2006/ole">
            <p:oleObj spid="_x0000_s404483" name="Document" r:id="rId3" imgW="2070100" imgH="1371600" progId="Word.Document.12">
              <p:link updateAutomatic="1"/>
            </p:oleObj>
          </a:graphicData>
        </a:graphic>
      </p:graphicFrame>
      <p:graphicFrame>
        <p:nvGraphicFramePr>
          <p:cNvPr id="108548" name="Object 4"/>
          <p:cNvGraphicFramePr>
            <a:graphicFrameLocks noChangeAspect="1"/>
          </p:cNvGraphicFramePr>
          <p:nvPr/>
        </p:nvGraphicFramePr>
        <p:xfrm>
          <a:off x="0" y="3920750"/>
          <a:ext cx="4419600" cy="2937250"/>
        </p:xfrm>
        <a:graphic>
          <a:graphicData uri="http://schemas.openxmlformats.org/presentationml/2006/ole">
            <p:oleObj spid="_x0000_s404484" name="Document" r:id="rId3" imgW="2044700" imgH="1358900" progId="Word.Document.12">
              <p:link updateAutomatic="1"/>
            </p:oleObj>
          </a:graphicData>
        </a:graphic>
      </p:graphicFrame>
      <p:graphicFrame>
        <p:nvGraphicFramePr>
          <p:cNvPr id="108549" name="Object 5"/>
          <p:cNvGraphicFramePr>
            <a:graphicFrameLocks noChangeAspect="1"/>
          </p:cNvGraphicFramePr>
          <p:nvPr/>
        </p:nvGraphicFramePr>
        <p:xfrm>
          <a:off x="4724400" y="3929676"/>
          <a:ext cx="4419600" cy="2928324"/>
        </p:xfrm>
        <a:graphic>
          <a:graphicData uri="http://schemas.openxmlformats.org/presentationml/2006/ole">
            <p:oleObj spid="_x0000_s404485" name="Document" r:id="rId3" imgW="2070100" imgH="1371600" progId="Word.Document.12">
              <p:link updateAutomatic="1"/>
            </p:oleObj>
          </a:graphicData>
        </a:graphic>
      </p:graphicFrame>
      <p:sp>
        <p:nvSpPr>
          <p:cNvPr id="6" name="TextBox 5"/>
          <p:cNvSpPr txBox="1"/>
          <p:nvPr/>
        </p:nvSpPr>
        <p:spPr>
          <a:xfrm>
            <a:off x="3124200" y="3352800"/>
            <a:ext cx="3048000" cy="523220"/>
          </a:xfrm>
          <a:prstGeom prst="rect">
            <a:avLst/>
          </a:prstGeom>
          <a:noFill/>
        </p:spPr>
        <p:txBody>
          <a:bodyPr wrap="square" rtlCol="0">
            <a:spAutoFit/>
          </a:bodyPr>
          <a:lstStyle/>
          <a:p>
            <a:r>
              <a:rPr lang="en-US" sz="2800" dirty="0" smtClean="0"/>
              <a:t>4:5  (</a:t>
            </a:r>
            <a:r>
              <a:rPr lang="en-US" sz="2800" dirty="0" err="1" smtClean="0"/>
              <a:t>blue:yellow</a:t>
            </a:r>
            <a:r>
              <a:rPr lang="en-US" sz="2800" dirty="0" smtClean="0"/>
              <a:t>)</a:t>
            </a:r>
            <a:endParaRPr lang="en-US" sz="2800" dirty="0"/>
          </a:p>
        </p:txBody>
      </p:sp>
      <p:sp>
        <p:nvSpPr>
          <p:cNvPr id="7" name="TextBox 6"/>
          <p:cNvSpPr txBox="1"/>
          <p:nvPr/>
        </p:nvSpPr>
        <p:spPr>
          <a:xfrm>
            <a:off x="939800" y="2891135"/>
            <a:ext cx="2374900" cy="461665"/>
          </a:xfrm>
          <a:prstGeom prst="rect">
            <a:avLst/>
          </a:prstGeom>
          <a:noFill/>
        </p:spPr>
        <p:txBody>
          <a:bodyPr wrap="square" rtlCol="0">
            <a:spAutoFit/>
          </a:bodyPr>
          <a:lstStyle/>
          <a:p>
            <a:r>
              <a:rPr lang="en-US" sz="2400" dirty="0" smtClean="0">
                <a:solidFill>
                  <a:schemeClr val="bg1"/>
                </a:solidFill>
              </a:rPr>
              <a:t>scattered random</a:t>
            </a:r>
            <a:endParaRPr lang="en-US" sz="2400" dirty="0">
              <a:solidFill>
                <a:schemeClr val="bg1"/>
              </a:solidFill>
            </a:endParaRPr>
          </a:p>
        </p:txBody>
      </p:sp>
      <p:sp>
        <p:nvSpPr>
          <p:cNvPr id="8" name="TextBox 7"/>
          <p:cNvSpPr txBox="1"/>
          <p:nvPr/>
        </p:nvSpPr>
        <p:spPr>
          <a:xfrm>
            <a:off x="939800" y="6396335"/>
            <a:ext cx="3086100" cy="461665"/>
          </a:xfrm>
          <a:prstGeom prst="rect">
            <a:avLst/>
          </a:prstGeom>
          <a:noFill/>
        </p:spPr>
        <p:txBody>
          <a:bodyPr wrap="square" rtlCol="0">
            <a:spAutoFit/>
          </a:bodyPr>
          <a:lstStyle/>
          <a:p>
            <a:r>
              <a:rPr lang="en-US" sz="2400" dirty="0" smtClean="0">
                <a:solidFill>
                  <a:schemeClr val="bg1"/>
                </a:solidFill>
              </a:rPr>
              <a:t>column pairs mixed</a:t>
            </a:r>
            <a:endParaRPr lang="en-US" sz="2400" dirty="0">
              <a:solidFill>
                <a:schemeClr val="bg1"/>
              </a:solidFill>
            </a:endParaRPr>
          </a:p>
        </p:txBody>
      </p:sp>
      <p:sp>
        <p:nvSpPr>
          <p:cNvPr id="9" name="TextBox 8"/>
          <p:cNvSpPr txBox="1"/>
          <p:nvPr/>
        </p:nvSpPr>
        <p:spPr>
          <a:xfrm>
            <a:off x="5854700" y="2891135"/>
            <a:ext cx="2374900" cy="461665"/>
          </a:xfrm>
          <a:prstGeom prst="rect">
            <a:avLst/>
          </a:prstGeom>
          <a:noFill/>
        </p:spPr>
        <p:txBody>
          <a:bodyPr wrap="square" rtlCol="0">
            <a:spAutoFit/>
          </a:bodyPr>
          <a:lstStyle/>
          <a:p>
            <a:r>
              <a:rPr lang="en-US" sz="2400" dirty="0" smtClean="0">
                <a:solidFill>
                  <a:schemeClr val="bg1"/>
                </a:solidFill>
              </a:rPr>
              <a:t>scattered pairs</a:t>
            </a:r>
            <a:endParaRPr lang="en-US" sz="2400" dirty="0">
              <a:solidFill>
                <a:schemeClr val="bg1"/>
              </a:solidFill>
            </a:endParaRPr>
          </a:p>
        </p:txBody>
      </p:sp>
      <p:sp>
        <p:nvSpPr>
          <p:cNvPr id="10" name="TextBox 9"/>
          <p:cNvSpPr txBox="1"/>
          <p:nvPr/>
        </p:nvSpPr>
        <p:spPr>
          <a:xfrm>
            <a:off x="5689600" y="6396335"/>
            <a:ext cx="2946400" cy="461665"/>
          </a:xfrm>
          <a:prstGeom prst="rect">
            <a:avLst/>
          </a:prstGeom>
          <a:noFill/>
        </p:spPr>
        <p:txBody>
          <a:bodyPr wrap="square" rtlCol="0">
            <a:spAutoFit/>
          </a:bodyPr>
          <a:lstStyle/>
          <a:p>
            <a:r>
              <a:rPr lang="en-US" sz="2400" dirty="0" smtClean="0">
                <a:solidFill>
                  <a:schemeClr val="bg1"/>
                </a:solidFill>
              </a:rPr>
              <a:t>column pairs sorted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165100"/>
            <a:ext cx="6121400" cy="919162"/>
          </a:xfrm>
        </p:spPr>
        <p:txBody>
          <a:bodyPr>
            <a:noAutofit/>
          </a:bodyPr>
          <a:lstStyle/>
          <a:p>
            <a:r>
              <a:rPr lang="en-US" sz="3200" u="sng" dirty="0" smtClean="0"/>
              <a:t>‘Most of the dots are yellow’ </a:t>
            </a:r>
            <a:endParaRPr lang="en-US" sz="3200" u="sng" dirty="0"/>
          </a:p>
        </p:txBody>
      </p:sp>
      <p:sp>
        <p:nvSpPr>
          <p:cNvPr id="3" name="Content Placeholder 2"/>
          <p:cNvSpPr>
            <a:spLocks noGrp="1"/>
          </p:cNvSpPr>
          <p:nvPr>
            <p:ph idx="1"/>
          </p:nvPr>
        </p:nvSpPr>
        <p:spPr>
          <a:xfrm>
            <a:off x="304800" y="1473200"/>
            <a:ext cx="8585200" cy="4807977"/>
          </a:xfrm>
        </p:spPr>
        <p:txBody>
          <a:bodyPr>
            <a:normAutofit fontScale="85000" lnSpcReduction="10000"/>
          </a:bodyPr>
          <a:lstStyle/>
          <a:p>
            <a:pPr>
              <a:spcBef>
                <a:spcPts val="0"/>
              </a:spcBef>
              <a:spcAft>
                <a:spcPts val="600"/>
              </a:spcAft>
              <a:buNone/>
            </a:pPr>
            <a:r>
              <a:rPr lang="en-US" b="1" dirty="0" smtClean="0">
                <a:solidFill>
                  <a:srgbClr val="0000FF"/>
                </a:solidFill>
                <a:latin typeface="Apple Chancery"/>
              </a:rPr>
              <a:t>						</a:t>
            </a:r>
            <a:r>
              <a:rPr lang="en-US" sz="3294" b="1" dirty="0" smtClean="0">
                <a:solidFill>
                  <a:srgbClr val="0000FF"/>
                </a:solidFill>
                <a:latin typeface="Apple Chancery"/>
              </a:rPr>
              <a:t>MOST</a:t>
            </a:r>
            <a:r>
              <a:rPr lang="en-US" dirty="0" smtClean="0"/>
              <a:t>[D, Y]</a:t>
            </a:r>
          </a:p>
          <a:p>
            <a:pPr>
              <a:spcBef>
                <a:spcPts val="1800"/>
              </a:spcBef>
              <a:buNone/>
            </a:pPr>
            <a:r>
              <a:rPr lang="en-US" dirty="0" smtClean="0">
                <a:solidFill>
                  <a:srgbClr val="0000FF"/>
                </a:solidFill>
              </a:rPr>
              <a:t> </a:t>
            </a:r>
          </a:p>
          <a:p>
            <a:pPr>
              <a:spcBef>
                <a:spcPts val="1800"/>
              </a:spcBef>
              <a:buNone/>
            </a:pPr>
            <a:r>
              <a:rPr lang="en-US" dirty="0" err="1" smtClean="0">
                <a:solidFill>
                  <a:srgbClr val="0000FF"/>
                </a:solidFill>
              </a:rPr>
              <a:t>OneToOnePlus</a:t>
            </a:r>
            <a:r>
              <a:rPr lang="en-US" dirty="0" err="1" smtClean="0"/>
              <a:t>[{D</a:t>
            </a:r>
            <a:r>
              <a:rPr lang="en-US" dirty="0" smtClean="0"/>
              <a:t> </a:t>
            </a:r>
            <a:r>
              <a:rPr lang="en-US" dirty="0" smtClean="0">
                <a:solidFill>
                  <a:srgbClr val="0000FF"/>
                </a:solidFill>
              </a:rPr>
              <a:t>&amp;</a:t>
            </a:r>
            <a:r>
              <a:rPr lang="en-US" dirty="0" smtClean="0"/>
              <a:t> Y},{D </a:t>
            </a:r>
            <a:r>
              <a:rPr lang="en-US" dirty="0" smtClean="0">
                <a:solidFill>
                  <a:srgbClr val="0000FF"/>
                </a:solidFill>
              </a:rPr>
              <a:t>&amp; </a:t>
            </a:r>
            <a:r>
              <a:rPr lang="en-US" dirty="0" smtClean="0">
                <a:solidFill>
                  <a:srgbClr val="0000FF"/>
                </a:solidFill>
                <a:sym typeface="Symbol" pitchFamily="1" charset="2"/>
              </a:rPr>
              <a:t></a:t>
            </a:r>
            <a:r>
              <a:rPr lang="en-US" dirty="0" smtClean="0">
                <a:sym typeface="Symbol" pitchFamily="1" charset="2"/>
              </a:rPr>
              <a:t>Y</a:t>
            </a:r>
            <a:r>
              <a:rPr lang="en-US" dirty="0" smtClean="0"/>
              <a:t>}]</a:t>
            </a:r>
          </a:p>
          <a:p>
            <a:pPr>
              <a:spcBef>
                <a:spcPts val="1800"/>
              </a:spcBef>
              <a:buNone/>
            </a:pPr>
            <a:endParaRPr lang="en-US" dirty="0" smtClean="0"/>
          </a:p>
          <a:p>
            <a:pPr>
              <a:spcBef>
                <a:spcPts val="1800"/>
              </a:spcBef>
              <a:buNone/>
            </a:pPr>
            <a:r>
              <a:rPr lang="en-US" dirty="0" smtClean="0">
                <a:sym typeface="Symbol" pitchFamily="1" charset="2"/>
              </a:rPr>
              <a:t>					</a:t>
            </a:r>
            <a:r>
              <a:rPr lang="en-US" dirty="0" smtClean="0">
                <a:solidFill>
                  <a:srgbClr val="0000FF"/>
                </a:solidFill>
                <a:sym typeface="Symbol" pitchFamily="1" charset="2"/>
              </a:rPr>
              <a:t>				                        </a:t>
            </a:r>
            <a:r>
              <a:rPr lang="en-US" dirty="0" smtClean="0">
                <a:solidFill>
                  <a:srgbClr val="0000FF"/>
                </a:solidFill>
              </a:rPr>
              <a:t>#</a:t>
            </a:r>
            <a:r>
              <a:rPr lang="en-US" dirty="0" smtClean="0"/>
              <a:t>{D </a:t>
            </a:r>
            <a:r>
              <a:rPr lang="en-US" dirty="0" smtClean="0">
                <a:solidFill>
                  <a:srgbClr val="0000FF"/>
                </a:solidFill>
              </a:rPr>
              <a:t>&amp;</a:t>
            </a:r>
            <a:r>
              <a:rPr lang="en-US" dirty="0" smtClean="0"/>
              <a:t> Y} </a:t>
            </a:r>
            <a:r>
              <a:rPr lang="en-US" dirty="0" smtClean="0">
                <a:solidFill>
                  <a:srgbClr val="0000FF"/>
                </a:solidFill>
              </a:rPr>
              <a:t>&gt; #</a:t>
            </a:r>
            <a:r>
              <a:rPr lang="en-US" dirty="0" smtClean="0"/>
              <a:t>{D </a:t>
            </a:r>
            <a:r>
              <a:rPr lang="en-US" dirty="0" smtClean="0">
                <a:solidFill>
                  <a:srgbClr val="0000FF"/>
                </a:solidFill>
              </a:rPr>
              <a:t>&amp; </a:t>
            </a:r>
            <a:r>
              <a:rPr lang="en-US" dirty="0" smtClean="0">
                <a:solidFill>
                  <a:srgbClr val="0000FF"/>
                </a:solidFill>
                <a:sym typeface="Symbol" pitchFamily="1" charset="2"/>
              </a:rPr>
              <a:t></a:t>
            </a:r>
            <a:r>
              <a:rPr lang="en-US" dirty="0" smtClean="0">
                <a:sym typeface="Symbol" pitchFamily="1" charset="2"/>
              </a:rPr>
              <a:t>Y}</a:t>
            </a:r>
            <a:endParaRPr lang="en-US" dirty="0" smtClean="0">
              <a:solidFill>
                <a:srgbClr val="0000FF"/>
              </a:solidFill>
              <a:sym typeface="Symbol" pitchFamily="1" charset="2"/>
            </a:endParaRPr>
          </a:p>
          <a:p>
            <a:pPr>
              <a:buNone/>
            </a:pPr>
            <a:endParaRPr lang="en-US" dirty="0" smtClean="0">
              <a:solidFill>
                <a:srgbClr val="0000FF"/>
              </a:solidFill>
            </a:endParaRPr>
          </a:p>
          <a:p>
            <a:pPr>
              <a:buNone/>
            </a:pPr>
            <a:endParaRPr lang="en-US" dirty="0" smtClean="0">
              <a:solidFill>
                <a:srgbClr val="0000FF"/>
              </a:solidFill>
              <a:sym typeface="Symbol" pitchFamily="1" charset="2"/>
            </a:endParaRPr>
          </a:p>
          <a:p>
            <a:pPr>
              <a:spcBef>
                <a:spcPts val="0"/>
              </a:spcBef>
              <a:buNone/>
            </a:pPr>
            <a:r>
              <a:rPr lang="en-US" dirty="0" smtClean="0">
                <a:solidFill>
                  <a:srgbClr val="0000FF"/>
                </a:solidFill>
                <a:sym typeface="Symbol" pitchFamily="1" charset="2"/>
              </a:rPr>
              <a:t>				                         </a:t>
            </a:r>
            <a:r>
              <a:rPr lang="en-US" dirty="0" smtClean="0">
                <a:solidFill>
                  <a:srgbClr val="0000FF"/>
                </a:solidFill>
              </a:rPr>
              <a:t>#</a:t>
            </a:r>
            <a:r>
              <a:rPr lang="en-US" dirty="0" smtClean="0"/>
              <a:t>{D </a:t>
            </a:r>
            <a:r>
              <a:rPr lang="en-US" dirty="0" smtClean="0">
                <a:solidFill>
                  <a:srgbClr val="0000FF"/>
                </a:solidFill>
              </a:rPr>
              <a:t>&amp;</a:t>
            </a:r>
            <a:r>
              <a:rPr lang="en-US" dirty="0" smtClean="0"/>
              <a:t> Y} </a:t>
            </a:r>
            <a:r>
              <a:rPr lang="en-US" dirty="0" smtClean="0">
                <a:solidFill>
                  <a:srgbClr val="0000FF"/>
                </a:solidFill>
              </a:rPr>
              <a:t>&gt; #</a:t>
            </a:r>
            <a:r>
              <a:rPr lang="en-US" dirty="0" smtClean="0"/>
              <a:t>{D} </a:t>
            </a:r>
            <a:r>
              <a:rPr lang="en-US" dirty="0" smtClean="0">
                <a:solidFill>
                  <a:srgbClr val="0000FF"/>
                </a:solidFill>
              </a:rPr>
              <a:t>– #</a:t>
            </a:r>
            <a:r>
              <a:rPr lang="en-US" dirty="0" smtClean="0"/>
              <a:t>{D </a:t>
            </a:r>
            <a:r>
              <a:rPr lang="en-US" dirty="0" smtClean="0">
                <a:solidFill>
                  <a:srgbClr val="0000FF"/>
                </a:solidFill>
              </a:rPr>
              <a:t>&amp;</a:t>
            </a:r>
            <a:r>
              <a:rPr lang="en-US" dirty="0" smtClean="0"/>
              <a:t> Y}</a:t>
            </a:r>
          </a:p>
          <a:p>
            <a:pPr>
              <a:spcBef>
                <a:spcPts val="0"/>
              </a:spcBef>
              <a:buNone/>
            </a:pPr>
            <a:r>
              <a:rPr lang="en-US" dirty="0" smtClean="0">
                <a:solidFill>
                  <a:srgbClr val="FF0000"/>
                </a:solidFill>
                <a:sym typeface="Symbol" pitchFamily="1" charset="2"/>
              </a:rPr>
              <a:t>  </a:t>
            </a:r>
          </a:p>
          <a:p>
            <a:pPr>
              <a:buNone/>
            </a:pPr>
            <a:endParaRPr lang="en-US" dirty="0" smtClean="0"/>
          </a:p>
          <a:p>
            <a:pPr>
              <a:spcBef>
                <a:spcPts val="1800"/>
              </a:spcBef>
              <a:buNone/>
            </a:pPr>
            <a:endParaRPr lang="en-US" dirty="0" smtClean="0">
              <a:sym typeface="Symbol" pitchFamily="1" charset="2"/>
            </a:endParaRPr>
          </a:p>
        </p:txBody>
      </p:sp>
      <p:cxnSp>
        <p:nvCxnSpPr>
          <p:cNvPr id="5" name="Straight Connector 4"/>
          <p:cNvCxnSpPr/>
          <p:nvPr/>
        </p:nvCxnSpPr>
        <p:spPr>
          <a:xfrm flipV="1">
            <a:off x="1955800" y="1885950"/>
            <a:ext cx="1739900" cy="825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696489" y="1885950"/>
            <a:ext cx="4394200" cy="2070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2857500" y="2711450"/>
            <a:ext cx="2654301" cy="217083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a:off x="4007151" y="3956051"/>
            <a:ext cx="1886438" cy="1197467"/>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04800" y="3526091"/>
            <a:ext cx="3177853" cy="2308324"/>
          </a:xfrm>
          <a:prstGeom prst="rect">
            <a:avLst/>
          </a:prstGeom>
          <a:noFill/>
        </p:spPr>
        <p:txBody>
          <a:bodyPr wrap="square" rtlCol="0">
            <a:spAutoFit/>
          </a:bodyPr>
          <a:lstStyle/>
          <a:p>
            <a:r>
              <a:rPr lang="en-US" sz="2400" dirty="0" smtClean="0"/>
              <a:t>Prima facie,</a:t>
            </a:r>
          </a:p>
          <a:p>
            <a:r>
              <a:rPr lang="en-US" sz="2400" dirty="0" smtClean="0"/>
              <a:t>posing the question with ‘most’ </a:t>
            </a:r>
          </a:p>
          <a:p>
            <a:r>
              <a:rPr lang="en-US" sz="2400" dirty="0" smtClean="0"/>
              <a:t>is </a:t>
            </a:r>
            <a:r>
              <a:rPr lang="en-US" sz="2400" i="1" u="sng" dirty="0" smtClean="0"/>
              <a:t>not</a:t>
            </a:r>
            <a:r>
              <a:rPr lang="en-US" sz="2400" dirty="0" smtClean="0"/>
              <a:t> a way </a:t>
            </a:r>
          </a:p>
          <a:p>
            <a:r>
              <a:rPr lang="en-US" sz="2400" dirty="0" smtClean="0"/>
              <a:t>of posing a </a:t>
            </a:r>
            <a:r>
              <a:rPr lang="en-US" sz="2400" dirty="0" err="1" smtClean="0"/>
              <a:t>OneToOnePlus</a:t>
            </a:r>
            <a:r>
              <a:rPr lang="en-US" sz="2400" dirty="0" smtClean="0"/>
              <a:t> question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8" accel="50000" decel="50000" fill="hold" grpId="0" nodeType="clickEffect">
                                  <p:stCondLst>
                                    <p:cond delay="0"/>
                                  </p:stCondLst>
                                  <p:childTnLst>
                                    <p:anim calcmode="lin" valueType="num">
                                      <p:cBhvr additive="base">
                                        <p:cTn id="10" dur="1000"/>
                                        <p:tgtEl>
                                          <p:spTgt spid="3">
                                            <p:txEl>
                                              <p:pRg st="2" end="2"/>
                                            </p:txEl>
                                          </p:spTgt>
                                        </p:tgtEl>
                                        <p:attrNameLst>
                                          <p:attrName>ppt_x</p:attrName>
                                        </p:attrNameLst>
                                      </p:cBhvr>
                                      <p:tavLst>
                                        <p:tav tm="0">
                                          <p:val>
                                            <p:strVal val="ppt_x"/>
                                          </p:val>
                                        </p:tav>
                                        <p:tav tm="100000">
                                          <p:val>
                                            <p:strVal val="0-ppt_w/2"/>
                                          </p:val>
                                        </p:tav>
                                      </p:tavLst>
                                    </p:anim>
                                    <p:anim calcmode="lin" valueType="num">
                                      <p:cBhvr additive="base">
                                        <p:cTn id="11" dur="1000"/>
                                        <p:tgtEl>
                                          <p:spTgt spid="3">
                                            <p:txEl>
                                              <p:pRg st="2" end="2"/>
                                            </p:txEl>
                                          </p:spTgt>
                                        </p:tgtEl>
                                        <p:attrNameLst>
                                          <p:attrName>ppt_y</p:attrName>
                                        </p:attrNameLst>
                                      </p:cBhvr>
                                      <p:tavLst>
                                        <p:tav tm="0">
                                          <p:val>
                                            <p:strVal val="ppt_y"/>
                                          </p:val>
                                        </p:tav>
                                        <p:tav tm="100000">
                                          <p:val>
                                            <p:strVal val="ppt_y"/>
                                          </p:val>
                                        </p:tav>
                                      </p:tavLst>
                                    </p:anim>
                                    <p:set>
                                      <p:cBhvr>
                                        <p:cTn id="12"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165100"/>
            <a:ext cx="6121400" cy="919162"/>
          </a:xfrm>
        </p:spPr>
        <p:txBody>
          <a:bodyPr>
            <a:noAutofit/>
          </a:bodyPr>
          <a:lstStyle/>
          <a:p>
            <a:r>
              <a:rPr lang="en-US" sz="3200" u="sng" dirty="0" smtClean="0"/>
              <a:t>‘Most of the dots are yellow’ </a:t>
            </a:r>
            <a:endParaRPr lang="en-US" sz="3200" u="sng" dirty="0"/>
          </a:p>
        </p:txBody>
      </p:sp>
      <p:sp>
        <p:nvSpPr>
          <p:cNvPr id="3" name="Content Placeholder 2"/>
          <p:cNvSpPr>
            <a:spLocks noGrp="1"/>
          </p:cNvSpPr>
          <p:nvPr>
            <p:ph idx="1"/>
          </p:nvPr>
        </p:nvSpPr>
        <p:spPr>
          <a:xfrm>
            <a:off x="304800" y="1473200"/>
            <a:ext cx="8585200" cy="4807977"/>
          </a:xfrm>
        </p:spPr>
        <p:txBody>
          <a:bodyPr>
            <a:normAutofit fontScale="85000" lnSpcReduction="10000"/>
          </a:bodyPr>
          <a:lstStyle/>
          <a:p>
            <a:pPr>
              <a:spcBef>
                <a:spcPts val="0"/>
              </a:spcBef>
              <a:spcAft>
                <a:spcPts val="600"/>
              </a:spcAft>
              <a:buNone/>
            </a:pPr>
            <a:r>
              <a:rPr lang="en-US" b="1" dirty="0" smtClean="0">
                <a:solidFill>
                  <a:srgbClr val="0000FF"/>
                </a:solidFill>
                <a:latin typeface="Apple Chancery"/>
              </a:rPr>
              <a:t>						</a:t>
            </a:r>
            <a:r>
              <a:rPr lang="en-US" sz="3294" b="1" dirty="0" smtClean="0">
                <a:solidFill>
                  <a:srgbClr val="0000FF"/>
                </a:solidFill>
                <a:latin typeface="Apple Chancery"/>
              </a:rPr>
              <a:t>MOST</a:t>
            </a:r>
            <a:r>
              <a:rPr lang="en-US" dirty="0" smtClean="0"/>
              <a:t>[D, Y]</a:t>
            </a:r>
          </a:p>
          <a:p>
            <a:pPr>
              <a:spcBef>
                <a:spcPts val="1800"/>
              </a:spcBef>
              <a:buNone/>
            </a:pPr>
            <a:r>
              <a:rPr lang="en-US" dirty="0" smtClean="0">
                <a:solidFill>
                  <a:srgbClr val="0000FF"/>
                </a:solidFill>
              </a:rPr>
              <a:t> </a:t>
            </a:r>
          </a:p>
          <a:p>
            <a:pPr>
              <a:spcBef>
                <a:spcPts val="1800"/>
              </a:spcBef>
              <a:buNone/>
            </a:pPr>
            <a:endParaRPr lang="en-US" dirty="0" smtClean="0"/>
          </a:p>
          <a:p>
            <a:pPr>
              <a:spcBef>
                <a:spcPts val="1800"/>
              </a:spcBef>
              <a:buNone/>
            </a:pPr>
            <a:endParaRPr lang="en-US" dirty="0" smtClean="0"/>
          </a:p>
          <a:p>
            <a:pPr>
              <a:spcBef>
                <a:spcPts val="1800"/>
              </a:spcBef>
              <a:buNone/>
            </a:pPr>
            <a:r>
              <a:rPr lang="en-US" dirty="0" smtClean="0">
                <a:sym typeface="Symbol" pitchFamily="1" charset="2"/>
              </a:rPr>
              <a:t>					</a:t>
            </a:r>
            <a:r>
              <a:rPr lang="en-US" dirty="0" smtClean="0">
                <a:solidFill>
                  <a:srgbClr val="0000FF"/>
                </a:solidFill>
                <a:sym typeface="Symbol" pitchFamily="1" charset="2"/>
              </a:rPr>
              <a:t>				                        </a:t>
            </a:r>
            <a:r>
              <a:rPr lang="en-US" dirty="0" smtClean="0">
                <a:solidFill>
                  <a:srgbClr val="0000FF"/>
                </a:solidFill>
              </a:rPr>
              <a:t>#</a:t>
            </a:r>
            <a:r>
              <a:rPr lang="en-US" dirty="0" smtClean="0"/>
              <a:t>{D </a:t>
            </a:r>
            <a:r>
              <a:rPr lang="en-US" dirty="0" smtClean="0">
                <a:solidFill>
                  <a:srgbClr val="0000FF"/>
                </a:solidFill>
              </a:rPr>
              <a:t>&amp;</a:t>
            </a:r>
            <a:r>
              <a:rPr lang="en-US" dirty="0" smtClean="0"/>
              <a:t> Y} </a:t>
            </a:r>
            <a:r>
              <a:rPr lang="en-US" dirty="0" smtClean="0">
                <a:solidFill>
                  <a:srgbClr val="0000FF"/>
                </a:solidFill>
              </a:rPr>
              <a:t>&gt; #</a:t>
            </a:r>
            <a:r>
              <a:rPr lang="en-US" dirty="0" smtClean="0"/>
              <a:t>{D </a:t>
            </a:r>
            <a:r>
              <a:rPr lang="en-US" dirty="0" smtClean="0">
                <a:solidFill>
                  <a:srgbClr val="0000FF"/>
                </a:solidFill>
              </a:rPr>
              <a:t>&amp; </a:t>
            </a:r>
            <a:r>
              <a:rPr lang="en-US" dirty="0" smtClean="0">
                <a:solidFill>
                  <a:srgbClr val="0000FF"/>
                </a:solidFill>
                <a:sym typeface="Symbol" pitchFamily="1" charset="2"/>
              </a:rPr>
              <a:t></a:t>
            </a:r>
            <a:r>
              <a:rPr lang="en-US" dirty="0" smtClean="0">
                <a:sym typeface="Symbol" pitchFamily="1" charset="2"/>
              </a:rPr>
              <a:t>Y}</a:t>
            </a:r>
            <a:endParaRPr lang="en-US" dirty="0" smtClean="0">
              <a:solidFill>
                <a:srgbClr val="0000FF"/>
              </a:solidFill>
              <a:sym typeface="Symbol" pitchFamily="1" charset="2"/>
            </a:endParaRPr>
          </a:p>
          <a:p>
            <a:pPr>
              <a:buNone/>
            </a:pPr>
            <a:endParaRPr lang="en-US" dirty="0" smtClean="0">
              <a:solidFill>
                <a:srgbClr val="0000FF"/>
              </a:solidFill>
            </a:endParaRPr>
          </a:p>
          <a:p>
            <a:pPr>
              <a:buNone/>
            </a:pPr>
            <a:endParaRPr lang="en-US" dirty="0" smtClean="0">
              <a:solidFill>
                <a:srgbClr val="0000FF"/>
              </a:solidFill>
              <a:sym typeface="Symbol" pitchFamily="1" charset="2"/>
            </a:endParaRPr>
          </a:p>
          <a:p>
            <a:pPr>
              <a:spcBef>
                <a:spcPts val="0"/>
              </a:spcBef>
              <a:buNone/>
            </a:pPr>
            <a:r>
              <a:rPr lang="en-US" dirty="0" smtClean="0">
                <a:solidFill>
                  <a:srgbClr val="0000FF"/>
                </a:solidFill>
                <a:sym typeface="Symbol" pitchFamily="1" charset="2"/>
              </a:rPr>
              <a:t>				                         </a:t>
            </a:r>
            <a:r>
              <a:rPr lang="en-US" dirty="0" smtClean="0">
                <a:solidFill>
                  <a:srgbClr val="0000FF"/>
                </a:solidFill>
              </a:rPr>
              <a:t>#</a:t>
            </a:r>
            <a:r>
              <a:rPr lang="en-US" dirty="0" smtClean="0"/>
              <a:t>{D </a:t>
            </a:r>
            <a:r>
              <a:rPr lang="en-US" dirty="0" smtClean="0">
                <a:solidFill>
                  <a:srgbClr val="0000FF"/>
                </a:solidFill>
              </a:rPr>
              <a:t>&amp;</a:t>
            </a:r>
            <a:r>
              <a:rPr lang="en-US" dirty="0" smtClean="0"/>
              <a:t> Y} </a:t>
            </a:r>
            <a:r>
              <a:rPr lang="en-US" dirty="0" smtClean="0">
                <a:solidFill>
                  <a:srgbClr val="0000FF"/>
                </a:solidFill>
              </a:rPr>
              <a:t>&gt; #</a:t>
            </a:r>
            <a:r>
              <a:rPr lang="en-US" dirty="0" smtClean="0"/>
              <a:t>{D} </a:t>
            </a:r>
            <a:r>
              <a:rPr lang="en-US" dirty="0" smtClean="0">
                <a:solidFill>
                  <a:srgbClr val="0000FF"/>
                </a:solidFill>
              </a:rPr>
              <a:t>– #</a:t>
            </a:r>
            <a:r>
              <a:rPr lang="en-US" dirty="0" smtClean="0"/>
              <a:t>{D </a:t>
            </a:r>
            <a:r>
              <a:rPr lang="en-US" dirty="0" smtClean="0">
                <a:solidFill>
                  <a:srgbClr val="0000FF"/>
                </a:solidFill>
              </a:rPr>
              <a:t>&amp;</a:t>
            </a:r>
            <a:r>
              <a:rPr lang="en-US" dirty="0" smtClean="0"/>
              <a:t> Y}</a:t>
            </a:r>
          </a:p>
          <a:p>
            <a:pPr>
              <a:spcBef>
                <a:spcPts val="0"/>
              </a:spcBef>
              <a:buNone/>
            </a:pPr>
            <a:r>
              <a:rPr lang="en-US" dirty="0" smtClean="0">
                <a:solidFill>
                  <a:srgbClr val="FF0000"/>
                </a:solidFill>
                <a:sym typeface="Symbol" pitchFamily="1" charset="2"/>
              </a:rPr>
              <a:t>  </a:t>
            </a:r>
          </a:p>
          <a:p>
            <a:pPr>
              <a:buNone/>
            </a:pPr>
            <a:endParaRPr lang="en-US" dirty="0" smtClean="0"/>
          </a:p>
          <a:p>
            <a:pPr>
              <a:spcBef>
                <a:spcPts val="1800"/>
              </a:spcBef>
              <a:buNone/>
            </a:pPr>
            <a:endParaRPr lang="en-US" dirty="0" smtClean="0">
              <a:sym typeface="Symbol" pitchFamily="1" charset="2"/>
            </a:endParaRPr>
          </a:p>
        </p:txBody>
      </p:sp>
      <p:cxnSp>
        <p:nvCxnSpPr>
          <p:cNvPr id="5" name="Straight Connector 4"/>
          <p:cNvCxnSpPr/>
          <p:nvPr/>
        </p:nvCxnSpPr>
        <p:spPr>
          <a:xfrm flipV="1">
            <a:off x="1955800" y="1885950"/>
            <a:ext cx="1739900" cy="825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696489" y="1885950"/>
            <a:ext cx="4394200" cy="2070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2857500" y="2711450"/>
            <a:ext cx="2654301" cy="217083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a:off x="4007151" y="3956051"/>
            <a:ext cx="1886438" cy="1197467"/>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04800" y="3526091"/>
            <a:ext cx="3702350" cy="3046988"/>
          </a:xfrm>
          <a:prstGeom prst="rect">
            <a:avLst/>
          </a:prstGeom>
          <a:noFill/>
        </p:spPr>
        <p:txBody>
          <a:bodyPr wrap="square" rtlCol="0">
            <a:spAutoFit/>
          </a:bodyPr>
          <a:lstStyle/>
          <a:p>
            <a:endParaRPr lang="en-US" sz="2400" dirty="0" smtClean="0"/>
          </a:p>
          <a:p>
            <a:r>
              <a:rPr lang="en-US" sz="2400" dirty="0" smtClean="0"/>
              <a:t>framing the question </a:t>
            </a:r>
          </a:p>
          <a:p>
            <a:r>
              <a:rPr lang="en-US" sz="2400" dirty="0" smtClean="0"/>
              <a:t>with ‘most’ </a:t>
            </a:r>
          </a:p>
          <a:p>
            <a:r>
              <a:rPr lang="en-US" sz="2400" dirty="0" smtClean="0"/>
              <a:t>has effects that are </a:t>
            </a:r>
          </a:p>
          <a:p>
            <a:r>
              <a:rPr lang="en-US" sz="2400" dirty="0" smtClean="0"/>
              <a:t>expected if the question</a:t>
            </a:r>
          </a:p>
          <a:p>
            <a:r>
              <a:rPr lang="en-US" sz="2400" dirty="0" smtClean="0"/>
              <a:t>is understood in terms of</a:t>
            </a:r>
          </a:p>
          <a:p>
            <a:r>
              <a:rPr lang="en-US" sz="2400" dirty="0" smtClean="0"/>
              <a:t>cardinality comparison</a:t>
            </a:r>
          </a:p>
          <a:p>
            <a:r>
              <a:rPr lang="en-US" sz="2400" dirty="0" smtClean="0"/>
              <a:t>(and answered via the ANS)</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7105" y="162354"/>
            <a:ext cx="8229600" cy="1143000"/>
          </a:xfrm>
        </p:spPr>
        <p:txBody>
          <a:bodyPr>
            <a:normAutofit/>
          </a:bodyPr>
          <a:lstStyle/>
          <a:p>
            <a:r>
              <a:rPr lang="en-US" sz="3600" dirty="0" smtClean="0"/>
              <a:t>Schelling Effect</a:t>
            </a:r>
            <a:endParaRPr lang="en-US" sz="3600" dirty="0"/>
          </a:p>
        </p:txBody>
      </p:sp>
      <p:sp>
        <p:nvSpPr>
          <p:cNvPr id="3" name="Content Placeholder 2"/>
          <p:cNvSpPr>
            <a:spLocks noGrp="1"/>
          </p:cNvSpPr>
          <p:nvPr>
            <p:ph idx="1"/>
          </p:nvPr>
        </p:nvSpPr>
        <p:spPr>
          <a:xfrm>
            <a:off x="457200" y="1088702"/>
            <a:ext cx="8393838" cy="5079192"/>
          </a:xfrm>
        </p:spPr>
        <p:txBody>
          <a:bodyPr>
            <a:noAutofit/>
          </a:bodyPr>
          <a:lstStyle/>
          <a:p>
            <a:pPr marL="0" indent="0">
              <a:buNone/>
            </a:pPr>
            <a:r>
              <a:rPr lang="en-US" sz="1800" dirty="0" smtClean="0"/>
              <a:t>     </a:t>
            </a:r>
          </a:p>
          <a:p>
            <a:pPr marL="0" indent="0">
              <a:buNone/>
            </a:pPr>
            <a:r>
              <a:rPr lang="en-US" sz="2000" i="1" dirty="0" smtClean="0"/>
              <a:t>Suppose your tax depends </a:t>
            </a:r>
            <a:r>
              <a:rPr lang="en-US" sz="2000" i="1" dirty="0"/>
              <a:t>on your income and </a:t>
            </a:r>
            <a:r>
              <a:rPr lang="en-US" sz="2000" i="1" dirty="0" smtClean="0"/>
              <a:t>how many kids </a:t>
            </a:r>
            <a:r>
              <a:rPr lang="en-US" sz="2000" i="1" dirty="0"/>
              <a:t>you </a:t>
            </a:r>
            <a:r>
              <a:rPr lang="en-US" sz="2000" i="1" dirty="0" smtClean="0"/>
              <a:t>have.</a:t>
            </a:r>
          </a:p>
          <a:p>
            <a:r>
              <a:rPr lang="en-US" sz="2000" dirty="0" smtClean="0"/>
              <a:t>The </a:t>
            </a:r>
            <a:r>
              <a:rPr lang="en-US" sz="2000" dirty="0"/>
              <a:t>“child </a:t>
            </a:r>
            <a:r>
              <a:rPr lang="en-US" sz="2000" dirty="0" smtClean="0"/>
              <a:t>deduction” might be flat, say 1000 </a:t>
            </a:r>
            <a:r>
              <a:rPr lang="en-US" sz="2000" dirty="0"/>
              <a:t>per </a:t>
            </a:r>
            <a:r>
              <a:rPr lang="en-US" sz="2000" dirty="0" smtClean="0"/>
              <a:t>child</a:t>
            </a:r>
            <a:endParaRPr lang="en-US" sz="2000" dirty="0"/>
          </a:p>
          <a:p>
            <a:pPr marL="0" indent="0">
              <a:buNone/>
            </a:pPr>
            <a:r>
              <a:rPr lang="en-US" sz="2000" dirty="0"/>
              <a:t> </a:t>
            </a:r>
            <a:r>
              <a:rPr lang="en-US" sz="2000" dirty="0" smtClean="0"/>
              <a:t>      </a:t>
            </a:r>
            <a:r>
              <a:rPr lang="en-US" sz="2000" dirty="0" smtClean="0">
                <a:solidFill>
                  <a:srgbClr val="0000FF"/>
                </a:solidFill>
              </a:rPr>
              <a:t> 		</a:t>
            </a:r>
            <a:r>
              <a:rPr lang="en-US" sz="2000" dirty="0" err="1" smtClean="0">
                <a:solidFill>
                  <a:srgbClr val="000000"/>
                </a:solidFill>
              </a:rPr>
              <a:t>Tax</a:t>
            </a:r>
            <a:r>
              <a:rPr lang="en-US" sz="2000" dirty="0" err="1">
                <a:solidFill>
                  <a:srgbClr val="000000"/>
                </a:solidFill>
              </a:rPr>
              <a:t>(i</a:t>
            </a:r>
            <a:r>
              <a:rPr lang="en-US" sz="2000" dirty="0">
                <a:solidFill>
                  <a:srgbClr val="000000"/>
                </a:solidFill>
              </a:rPr>
              <a:t>,</a:t>
            </a:r>
            <a:r>
              <a:rPr lang="en-US" sz="2000" dirty="0" smtClean="0">
                <a:solidFill>
                  <a:srgbClr val="000000"/>
                </a:solidFill>
              </a:rPr>
              <a:t> </a:t>
            </a:r>
            <a:r>
              <a:rPr lang="en-US" sz="2000" dirty="0" err="1" smtClean="0">
                <a:solidFill>
                  <a:srgbClr val="000000"/>
                </a:solidFill>
              </a:rPr>
              <a:t>k</a:t>
            </a:r>
            <a:r>
              <a:rPr lang="en-US" sz="2000" dirty="0" smtClean="0">
                <a:solidFill>
                  <a:srgbClr val="000000"/>
                </a:solidFill>
              </a:rPr>
              <a:t>) </a:t>
            </a:r>
            <a:r>
              <a:rPr lang="en-US" sz="2000" dirty="0">
                <a:solidFill>
                  <a:srgbClr val="000000"/>
                </a:solidFill>
              </a:rPr>
              <a:t>= </a:t>
            </a:r>
            <a:r>
              <a:rPr lang="en-US" sz="2000" dirty="0" err="1">
                <a:solidFill>
                  <a:srgbClr val="000000"/>
                </a:solidFill>
              </a:rPr>
              <a:t>Base(i</a:t>
            </a:r>
            <a:r>
              <a:rPr lang="en-US" sz="2000" dirty="0">
                <a:solidFill>
                  <a:srgbClr val="000000"/>
                </a:solidFill>
              </a:rPr>
              <a:t>) – </a:t>
            </a:r>
            <a:r>
              <a:rPr lang="en-US" sz="2000" dirty="0" smtClean="0">
                <a:solidFill>
                  <a:srgbClr val="000000"/>
                </a:solidFill>
              </a:rPr>
              <a:t>[</a:t>
            </a:r>
            <a:r>
              <a:rPr lang="en-US" sz="2000" dirty="0" err="1" smtClean="0">
                <a:solidFill>
                  <a:srgbClr val="000000"/>
                </a:solidFill>
              </a:rPr>
              <a:t>k</a:t>
            </a:r>
            <a:r>
              <a:rPr lang="en-US" sz="2000" dirty="0" smtClean="0">
                <a:solidFill>
                  <a:srgbClr val="000000"/>
                </a:solidFill>
              </a:rPr>
              <a:t> </a:t>
            </a:r>
            <a:r>
              <a:rPr lang="en-US" sz="2000" dirty="0">
                <a:solidFill>
                  <a:srgbClr val="000000"/>
                </a:solidFill>
              </a:rPr>
              <a:t>• 1000]</a:t>
            </a:r>
          </a:p>
          <a:p>
            <a:r>
              <a:rPr lang="en-US" sz="2000" dirty="0" smtClean="0"/>
              <a:t>Or it might </a:t>
            </a:r>
            <a:r>
              <a:rPr lang="en-US" sz="2000" dirty="0"/>
              <a:t>depend on the taxpayer’s </a:t>
            </a:r>
            <a:r>
              <a:rPr lang="en-US" sz="2000" dirty="0" smtClean="0"/>
              <a:t>income</a:t>
            </a:r>
          </a:p>
          <a:p>
            <a:pPr marL="0" indent="0">
              <a:buNone/>
            </a:pPr>
            <a:r>
              <a:rPr lang="en-US" sz="2000" dirty="0" smtClean="0"/>
              <a:t>        		</a:t>
            </a:r>
            <a:r>
              <a:rPr lang="en-US" sz="2000" dirty="0" err="1" smtClean="0">
                <a:solidFill>
                  <a:srgbClr val="0000FF"/>
                </a:solidFill>
              </a:rPr>
              <a:t>Tax</a:t>
            </a:r>
            <a:r>
              <a:rPr lang="en-US" sz="2000" dirty="0" err="1">
                <a:solidFill>
                  <a:srgbClr val="0000FF"/>
                </a:solidFill>
              </a:rPr>
              <a:t>(i</a:t>
            </a:r>
            <a:r>
              <a:rPr lang="en-US" sz="2000" dirty="0">
                <a:solidFill>
                  <a:srgbClr val="0000FF"/>
                </a:solidFill>
              </a:rPr>
              <a:t>,</a:t>
            </a:r>
            <a:r>
              <a:rPr lang="en-US" sz="2000" dirty="0" smtClean="0">
                <a:solidFill>
                  <a:srgbClr val="0000FF"/>
                </a:solidFill>
              </a:rPr>
              <a:t> </a:t>
            </a:r>
            <a:r>
              <a:rPr lang="en-US" sz="2000" dirty="0" err="1" smtClean="0">
                <a:solidFill>
                  <a:srgbClr val="0000FF"/>
                </a:solidFill>
              </a:rPr>
              <a:t>k</a:t>
            </a:r>
            <a:r>
              <a:rPr lang="en-US" sz="2000" dirty="0" smtClean="0">
                <a:solidFill>
                  <a:srgbClr val="0000FF"/>
                </a:solidFill>
              </a:rPr>
              <a:t>) </a:t>
            </a:r>
            <a:r>
              <a:rPr lang="en-US" sz="2000" dirty="0">
                <a:solidFill>
                  <a:srgbClr val="0000FF"/>
                </a:solidFill>
              </a:rPr>
              <a:t>= </a:t>
            </a:r>
            <a:r>
              <a:rPr lang="en-US" sz="2000" dirty="0" err="1">
                <a:solidFill>
                  <a:srgbClr val="0000FF"/>
                </a:solidFill>
              </a:rPr>
              <a:t>Base(i</a:t>
            </a:r>
            <a:r>
              <a:rPr lang="en-US" sz="2000" dirty="0">
                <a:solidFill>
                  <a:srgbClr val="0000FF"/>
                </a:solidFill>
              </a:rPr>
              <a:t>) – </a:t>
            </a:r>
            <a:r>
              <a:rPr lang="en-US" sz="2000" dirty="0" smtClean="0">
                <a:solidFill>
                  <a:srgbClr val="0000FF"/>
                </a:solidFill>
              </a:rPr>
              <a:t>[</a:t>
            </a:r>
            <a:r>
              <a:rPr lang="en-US" sz="2000" dirty="0" err="1" smtClean="0">
                <a:solidFill>
                  <a:srgbClr val="0000FF"/>
                </a:solidFill>
              </a:rPr>
              <a:t>k</a:t>
            </a:r>
            <a:r>
              <a:rPr lang="en-US" sz="2000" dirty="0" smtClean="0">
                <a:solidFill>
                  <a:srgbClr val="0000FF"/>
                </a:solidFill>
              </a:rPr>
              <a:t> </a:t>
            </a:r>
            <a:r>
              <a:rPr lang="en-US" sz="2000" dirty="0">
                <a:solidFill>
                  <a:srgbClr val="0000FF"/>
                </a:solidFill>
              </a:rPr>
              <a:t>• </a:t>
            </a:r>
            <a:r>
              <a:rPr lang="en-US" sz="2000" dirty="0" err="1">
                <a:solidFill>
                  <a:srgbClr val="0000FF"/>
                </a:solidFill>
              </a:rPr>
              <a:t>Deduction(i</a:t>
            </a:r>
            <a:r>
              <a:rPr lang="en-US" sz="2000" dirty="0">
                <a:solidFill>
                  <a:srgbClr val="0000FF"/>
                </a:solidFill>
              </a:rPr>
              <a:t>)</a:t>
            </a:r>
            <a:r>
              <a:rPr lang="en-US" sz="2000" dirty="0" smtClean="0">
                <a:solidFill>
                  <a:srgbClr val="0000FF"/>
                </a:solidFill>
              </a:rPr>
              <a:t>]</a:t>
            </a:r>
          </a:p>
          <a:p>
            <a:pPr marL="0" indent="0">
              <a:buNone/>
            </a:pPr>
            <a:r>
              <a:rPr lang="en-US" sz="2000" b="1" dirty="0" smtClean="0">
                <a:solidFill>
                  <a:srgbClr val="FF0000"/>
                </a:solidFill>
              </a:rPr>
              <a:t>Q1</a:t>
            </a:r>
            <a:r>
              <a:rPr lang="en-US" sz="2000" b="1" dirty="0">
                <a:solidFill>
                  <a:srgbClr val="FF0000"/>
                </a:solidFill>
              </a:rPr>
              <a:t>:</a:t>
            </a:r>
            <a:r>
              <a:rPr lang="en-US" sz="2000" b="1" dirty="0" smtClean="0">
                <a:solidFill>
                  <a:srgbClr val="FF0000"/>
                </a:solidFill>
              </a:rPr>
              <a:t>  Should </a:t>
            </a:r>
            <a:r>
              <a:rPr lang="en-US" sz="2000" b="1" dirty="0">
                <a:solidFill>
                  <a:srgbClr val="FF0000"/>
                </a:solidFill>
              </a:rPr>
              <a:t>the</a:t>
            </a:r>
            <a:r>
              <a:rPr lang="en-US" sz="2000" b="1" dirty="0" smtClean="0">
                <a:solidFill>
                  <a:srgbClr val="FF0000"/>
                </a:solidFill>
              </a:rPr>
              <a:t> child deduction be larger for </a:t>
            </a:r>
            <a:r>
              <a:rPr lang="en-US" sz="2000" b="1" dirty="0">
                <a:solidFill>
                  <a:srgbClr val="FF0000"/>
                </a:solidFill>
              </a:rPr>
              <a:t>the rich than for the poor? </a:t>
            </a:r>
            <a:endParaRPr lang="en-US" sz="2000" dirty="0">
              <a:solidFill>
                <a:srgbClr val="FF0000"/>
              </a:solidFill>
            </a:endParaRPr>
          </a:p>
          <a:p>
            <a:pPr>
              <a:spcBef>
                <a:spcPts val="0"/>
              </a:spcBef>
              <a:buNone/>
            </a:pPr>
            <a:endParaRPr lang="en-US" sz="2000" dirty="0" smtClean="0"/>
          </a:p>
          <a:p>
            <a:pPr marL="0" indent="0">
              <a:buNone/>
            </a:pPr>
            <a:r>
              <a:rPr lang="en-US" sz="2000" dirty="0" smtClean="0"/>
              <a:t>Instead of taking the </a:t>
            </a:r>
            <a:r>
              <a:rPr lang="en-US" sz="2000" dirty="0"/>
              <a:t>“standard” household to be </a:t>
            </a:r>
            <a:r>
              <a:rPr lang="en-US" sz="2000" dirty="0" smtClean="0"/>
              <a:t>childless, </a:t>
            </a:r>
          </a:p>
          <a:p>
            <a:pPr marL="0" indent="0">
              <a:buNone/>
            </a:pPr>
            <a:r>
              <a:rPr lang="en-US" sz="2000" dirty="0" smtClean="0"/>
              <a:t>we could </a:t>
            </a:r>
            <a:r>
              <a:rPr lang="en-US" sz="2000" i="1" u="sng" dirty="0" smtClean="0"/>
              <a:t>lower </a:t>
            </a:r>
            <a:r>
              <a:rPr lang="en-US" sz="2000" i="1" u="sng" dirty="0"/>
              <a:t>the base </a:t>
            </a:r>
            <a:r>
              <a:rPr lang="en-US" sz="2000" i="1" u="sng" dirty="0" smtClean="0"/>
              <a:t>tax</a:t>
            </a:r>
            <a:r>
              <a:rPr lang="en-US" sz="2000" dirty="0" smtClean="0"/>
              <a:t> for every household </a:t>
            </a:r>
            <a:r>
              <a:rPr lang="en-US" sz="2000" dirty="0"/>
              <a:t>(e.g., by</a:t>
            </a:r>
            <a:r>
              <a:rPr lang="en-US" sz="2000" dirty="0" smtClean="0"/>
              <a:t> 3000</a:t>
            </a:r>
            <a:r>
              <a:rPr lang="en-US" sz="2000" dirty="0"/>
              <a:t>), and</a:t>
            </a:r>
            <a:r>
              <a:rPr lang="en-US" sz="2000" dirty="0" smtClean="0"/>
              <a:t> </a:t>
            </a:r>
          </a:p>
          <a:p>
            <a:pPr marL="0" indent="0">
              <a:buNone/>
            </a:pPr>
            <a:r>
              <a:rPr lang="en-US" sz="2000" i="1" u="sng" dirty="0" smtClean="0"/>
              <a:t>add </a:t>
            </a:r>
            <a:r>
              <a:rPr lang="en-US" sz="2000" i="1" u="sng" dirty="0"/>
              <a:t>a</a:t>
            </a:r>
            <a:r>
              <a:rPr lang="en-US" sz="2000" i="1" u="sng" dirty="0" smtClean="0"/>
              <a:t> surcharge</a:t>
            </a:r>
            <a:r>
              <a:rPr lang="en-US" sz="2000" dirty="0" smtClean="0"/>
              <a:t> for households with less than 3 kids (</a:t>
            </a:r>
            <a:r>
              <a:rPr lang="en-US" sz="2000" dirty="0"/>
              <a:t>e.g.</a:t>
            </a:r>
            <a:r>
              <a:rPr lang="en-US" sz="2000" dirty="0" smtClean="0"/>
              <a:t>, 3000/2000/1000)</a:t>
            </a:r>
            <a:r>
              <a:rPr lang="en-US" sz="2000" dirty="0"/>
              <a:t>.</a:t>
            </a:r>
            <a:r>
              <a:rPr lang="en-US" sz="2000" dirty="0" smtClean="0"/>
              <a:t> </a:t>
            </a:r>
          </a:p>
          <a:p>
            <a:pPr marL="0" indent="0">
              <a:buNone/>
            </a:pPr>
            <a:r>
              <a:rPr lang="en-US" sz="2000" dirty="0" smtClean="0"/>
              <a:t>We could also </a:t>
            </a:r>
            <a:r>
              <a:rPr lang="en-US" sz="2000" dirty="0"/>
              <a:t>let the surcharge depend </a:t>
            </a:r>
            <a:r>
              <a:rPr lang="en-US" sz="2000" dirty="0" smtClean="0"/>
              <a:t>on income.</a:t>
            </a:r>
          </a:p>
          <a:p>
            <a:pPr marL="0" indent="0">
              <a:buNone/>
            </a:pPr>
            <a:r>
              <a:rPr lang="en-US" sz="1800" dirty="0" smtClean="0"/>
              <a:t>			</a:t>
            </a:r>
            <a:r>
              <a:rPr lang="en-US" sz="2000" dirty="0" err="1" smtClean="0">
                <a:solidFill>
                  <a:srgbClr val="0000FF"/>
                </a:solidFill>
              </a:rPr>
              <a:t>Tax</a:t>
            </a:r>
            <a:r>
              <a:rPr lang="en-US" sz="2000" dirty="0" err="1">
                <a:solidFill>
                  <a:srgbClr val="0000FF"/>
                </a:solidFill>
              </a:rPr>
              <a:t>(i</a:t>
            </a:r>
            <a:r>
              <a:rPr lang="en-US" sz="2000" dirty="0">
                <a:solidFill>
                  <a:srgbClr val="0000FF"/>
                </a:solidFill>
              </a:rPr>
              <a:t>,</a:t>
            </a:r>
            <a:r>
              <a:rPr lang="en-US" sz="2000" dirty="0" smtClean="0">
                <a:solidFill>
                  <a:srgbClr val="0000FF"/>
                </a:solidFill>
              </a:rPr>
              <a:t> </a:t>
            </a:r>
            <a:r>
              <a:rPr lang="en-US" sz="2000" dirty="0" err="1" smtClean="0">
                <a:solidFill>
                  <a:srgbClr val="0000FF"/>
                </a:solidFill>
              </a:rPr>
              <a:t>k</a:t>
            </a:r>
            <a:r>
              <a:rPr lang="en-US" sz="2000" dirty="0" smtClean="0">
                <a:solidFill>
                  <a:srgbClr val="0000FF"/>
                </a:solidFill>
              </a:rPr>
              <a:t>) </a:t>
            </a:r>
            <a:r>
              <a:rPr lang="en-US" sz="2000" dirty="0">
                <a:solidFill>
                  <a:srgbClr val="0000FF"/>
                </a:solidFill>
              </a:rPr>
              <a:t>=</a:t>
            </a:r>
            <a:r>
              <a:rPr lang="en-US" sz="2000" dirty="0" smtClean="0">
                <a:solidFill>
                  <a:srgbClr val="0000FF"/>
                </a:solidFill>
              </a:rPr>
              <a:t> </a:t>
            </a:r>
            <a:r>
              <a:rPr lang="en-US" sz="2000" dirty="0" err="1" smtClean="0">
                <a:solidFill>
                  <a:srgbClr val="0000FF"/>
                </a:solidFill>
              </a:rPr>
              <a:t>LowerBase(</a:t>
            </a:r>
            <a:r>
              <a:rPr lang="en-US" sz="2000" dirty="0" err="1">
                <a:solidFill>
                  <a:srgbClr val="0000FF"/>
                </a:solidFill>
              </a:rPr>
              <a:t>i</a:t>
            </a:r>
            <a:r>
              <a:rPr lang="en-US" sz="2000" dirty="0">
                <a:solidFill>
                  <a:srgbClr val="0000FF"/>
                </a:solidFill>
              </a:rPr>
              <a:t>) + [</a:t>
            </a:r>
            <a:r>
              <a:rPr lang="en-US" sz="2000" dirty="0" smtClean="0">
                <a:solidFill>
                  <a:srgbClr val="0000FF"/>
                </a:solidFill>
              </a:rPr>
              <a:t>(3 </a:t>
            </a:r>
            <a:r>
              <a:rPr lang="en-US" sz="2000" dirty="0">
                <a:solidFill>
                  <a:srgbClr val="0000FF"/>
                </a:solidFill>
              </a:rPr>
              <a:t>–</a:t>
            </a:r>
            <a:r>
              <a:rPr lang="en-US" sz="2000" dirty="0" smtClean="0">
                <a:solidFill>
                  <a:srgbClr val="0000FF"/>
                </a:solidFill>
              </a:rPr>
              <a:t> </a:t>
            </a:r>
            <a:r>
              <a:rPr lang="en-US" sz="2000" dirty="0" err="1" smtClean="0">
                <a:solidFill>
                  <a:srgbClr val="0000FF"/>
                </a:solidFill>
              </a:rPr>
              <a:t>k</a:t>
            </a:r>
            <a:r>
              <a:rPr lang="en-US" sz="2000" dirty="0" smtClean="0">
                <a:solidFill>
                  <a:srgbClr val="0000FF"/>
                </a:solidFill>
              </a:rPr>
              <a:t>) </a:t>
            </a:r>
            <a:r>
              <a:rPr lang="en-US" sz="2000" dirty="0">
                <a:solidFill>
                  <a:srgbClr val="0000FF"/>
                </a:solidFill>
              </a:rPr>
              <a:t>• </a:t>
            </a:r>
            <a:r>
              <a:rPr lang="en-US" sz="2000" dirty="0" err="1">
                <a:solidFill>
                  <a:srgbClr val="0000FF"/>
                </a:solidFill>
              </a:rPr>
              <a:t>Surcharge(i</a:t>
            </a:r>
            <a:r>
              <a:rPr lang="en-US" sz="2000" dirty="0">
                <a:solidFill>
                  <a:srgbClr val="0000FF"/>
                </a:solidFill>
              </a:rPr>
              <a:t>)]</a:t>
            </a:r>
          </a:p>
          <a:p>
            <a:pPr marL="0" indent="0">
              <a:buNone/>
            </a:pPr>
            <a:r>
              <a:rPr lang="en-US" sz="2000" b="1" dirty="0" smtClean="0">
                <a:solidFill>
                  <a:srgbClr val="FF0000"/>
                </a:solidFill>
              </a:rPr>
              <a:t>Q2</a:t>
            </a:r>
            <a:r>
              <a:rPr lang="en-US" sz="2000" b="1" dirty="0">
                <a:solidFill>
                  <a:srgbClr val="FF0000"/>
                </a:solidFill>
              </a:rPr>
              <a:t>:</a:t>
            </a:r>
            <a:r>
              <a:rPr lang="en-US" sz="2000" b="1" dirty="0" smtClean="0">
                <a:solidFill>
                  <a:srgbClr val="FF0000"/>
                </a:solidFill>
              </a:rPr>
              <a:t> Should </a:t>
            </a:r>
            <a:r>
              <a:rPr lang="en-US" sz="2000" b="1" dirty="0">
                <a:solidFill>
                  <a:srgbClr val="FF0000"/>
                </a:solidFill>
              </a:rPr>
              <a:t>the childless poor pay as large a surcharge as the childless rich?</a:t>
            </a:r>
            <a:r>
              <a:rPr lang="en-US" sz="2000" b="1" dirty="0" smtClean="0">
                <a:solidFill>
                  <a:srgbClr val="FF0000"/>
                </a:solidFill>
              </a:rPr>
              <a:t> </a:t>
            </a:r>
            <a:endParaRPr lang="en-US" sz="2000" dirty="0" smtClean="0">
              <a:solidFill>
                <a:srgbClr val="FF0000"/>
              </a:solidFill>
            </a:endParaRPr>
          </a:p>
        </p:txBody>
      </p:sp>
      <p:pic>
        <p:nvPicPr>
          <p:cNvPr id="4" name="Picture 3" descr="schelling.jpg"/>
          <p:cNvPicPr>
            <a:picLocks noChangeAspect="1"/>
          </p:cNvPicPr>
          <p:nvPr/>
        </p:nvPicPr>
        <p:blipFill>
          <a:blip r:embed="rId3">
            <a:alphaModFix amt="35000"/>
          </a:blip>
          <a:stretch>
            <a:fillRect/>
          </a:stretch>
        </p:blipFill>
        <p:spPr>
          <a:xfrm>
            <a:off x="-157118" y="0"/>
            <a:ext cx="1509647" cy="1378601"/>
          </a:xfrm>
          <a:prstGeom prst="rect">
            <a:avLst/>
          </a:prstGeom>
          <a:blipFill rotWithShape="1">
            <a:blip r:embed="rId3">
              <a:alphaModFix amt="35000"/>
            </a:blip>
            <a:stretch>
              <a:fillRect/>
            </a:stretch>
          </a:blipFill>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080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shot-multi1.png"/>
          <p:cNvPicPr>
            <a:picLocks noChangeAspect="1"/>
          </p:cNvPicPr>
          <p:nvPr/>
        </p:nvPicPr>
        <p:blipFill>
          <a:blip r:embed="rId2"/>
          <a:stretch>
            <a:fillRect/>
          </a:stretch>
        </p:blipFill>
        <p:spPr>
          <a:xfrm>
            <a:off x="-1066800" y="0"/>
            <a:ext cx="11103445" cy="7467600"/>
          </a:xfrm>
          <a:prstGeom prst="rect">
            <a:avLst/>
          </a:prstGeom>
        </p:spPr>
      </p:pic>
      <p:sp>
        <p:nvSpPr>
          <p:cNvPr id="3" name="TextBox 2"/>
          <p:cNvSpPr txBox="1"/>
          <p:nvPr/>
        </p:nvSpPr>
        <p:spPr>
          <a:xfrm>
            <a:off x="2184400" y="228600"/>
            <a:ext cx="5219700" cy="584776"/>
          </a:xfrm>
          <a:prstGeom prst="rect">
            <a:avLst/>
          </a:prstGeom>
          <a:noFill/>
        </p:spPr>
        <p:txBody>
          <a:bodyPr wrap="square" rtlCol="0">
            <a:spAutoFit/>
          </a:bodyPr>
          <a:lstStyle/>
          <a:p>
            <a:r>
              <a:rPr lang="en-US" sz="3200" dirty="0" smtClean="0">
                <a:solidFill>
                  <a:srgbClr val="EAEAEA"/>
                </a:solidFill>
              </a:rPr>
              <a:t>Most of the dots are blue?</a:t>
            </a:r>
          </a:p>
        </p:txBody>
      </p:sp>
      <p:sp>
        <p:nvSpPr>
          <p:cNvPr id="5" name="TextBox 4"/>
          <p:cNvSpPr txBox="1"/>
          <p:nvPr/>
        </p:nvSpPr>
        <p:spPr>
          <a:xfrm>
            <a:off x="228600" y="1181100"/>
            <a:ext cx="3733800" cy="4832093"/>
          </a:xfrm>
          <a:prstGeom prst="rect">
            <a:avLst/>
          </a:prstGeom>
          <a:noFill/>
        </p:spPr>
        <p:txBody>
          <a:bodyPr wrap="square" rtlCol="0">
            <a:spAutoFit/>
          </a:bodyPr>
          <a:lstStyle/>
          <a:p>
            <a:r>
              <a:rPr lang="en-US" sz="2800" dirty="0" smtClean="0">
                <a:solidFill>
                  <a:srgbClr val="EAEAEA"/>
                </a:solidFill>
              </a:rPr>
              <a:t>What conditions  </a:t>
            </a:r>
          </a:p>
          <a:p>
            <a:r>
              <a:rPr lang="en-US" sz="2800" dirty="0" smtClean="0">
                <a:solidFill>
                  <a:srgbClr val="EAEAEA"/>
                </a:solidFill>
              </a:rPr>
              <a:t>make the </a:t>
            </a:r>
          </a:p>
          <a:p>
            <a:r>
              <a:rPr lang="en-US" sz="2800" dirty="0" smtClean="0">
                <a:solidFill>
                  <a:srgbClr val="EAEAEA"/>
                </a:solidFill>
              </a:rPr>
              <a:t>interrogative </a:t>
            </a:r>
          </a:p>
          <a:p>
            <a:r>
              <a:rPr lang="en-US" sz="2800" dirty="0" smtClean="0">
                <a:solidFill>
                  <a:srgbClr val="EAEAEA"/>
                </a:solidFill>
              </a:rPr>
              <a:t>easy/hard </a:t>
            </a:r>
          </a:p>
          <a:p>
            <a:r>
              <a:rPr lang="en-US" sz="2800" dirty="0" smtClean="0">
                <a:solidFill>
                  <a:srgbClr val="EAEAEA"/>
                </a:solidFill>
              </a:rPr>
              <a:t>to answer?</a:t>
            </a:r>
          </a:p>
          <a:p>
            <a:r>
              <a:rPr lang="en-US" sz="2800" dirty="0" smtClean="0">
                <a:solidFill>
                  <a:srgbClr val="EAEAEA"/>
                </a:solidFill>
              </a:rPr>
              <a:t>That might</a:t>
            </a:r>
          </a:p>
          <a:p>
            <a:r>
              <a:rPr lang="en-US" sz="2800" dirty="0" smtClean="0">
                <a:solidFill>
                  <a:srgbClr val="EAEAEA"/>
                </a:solidFill>
              </a:rPr>
              <a:t>provide</a:t>
            </a:r>
          </a:p>
          <a:p>
            <a:r>
              <a:rPr lang="en-US" sz="2800" dirty="0" smtClean="0">
                <a:solidFill>
                  <a:srgbClr val="EAEAEA"/>
                </a:solidFill>
              </a:rPr>
              <a:t>clues </a:t>
            </a:r>
          </a:p>
          <a:p>
            <a:r>
              <a:rPr lang="en-US" sz="2800" dirty="0" smtClean="0">
                <a:solidFill>
                  <a:srgbClr val="EAEAEA"/>
                </a:solidFill>
              </a:rPr>
              <a:t>about </a:t>
            </a:r>
          </a:p>
          <a:p>
            <a:r>
              <a:rPr lang="en-US" sz="2800" dirty="0" smtClean="0">
                <a:solidFill>
                  <a:srgbClr val="EAEAEA"/>
                </a:solidFill>
              </a:rPr>
              <a:t>how the </a:t>
            </a:r>
          </a:p>
          <a:p>
            <a:r>
              <a:rPr lang="en-US" sz="2800" dirty="0" smtClean="0">
                <a:solidFill>
                  <a:srgbClr val="EAEAEA"/>
                </a:solidFill>
              </a:rPr>
              <a:t>sentence is </a:t>
            </a:r>
            <a:r>
              <a:rPr lang="en-US" sz="2800" i="1" u="sng" dirty="0" smtClean="0">
                <a:solidFill>
                  <a:srgbClr val="EAEAEA"/>
                </a:solidFill>
              </a:rPr>
              <a:t>understood</a:t>
            </a:r>
          </a:p>
        </p:txBody>
      </p:sp>
      <p:sp>
        <p:nvSpPr>
          <p:cNvPr id="6" name="TextBox 5"/>
          <p:cNvSpPr txBox="1"/>
          <p:nvPr/>
        </p:nvSpPr>
        <p:spPr>
          <a:xfrm>
            <a:off x="450851" y="5848093"/>
            <a:ext cx="7842250" cy="954107"/>
          </a:xfrm>
          <a:prstGeom prst="rect">
            <a:avLst/>
          </a:prstGeom>
          <a:noFill/>
        </p:spPr>
        <p:txBody>
          <a:bodyPr wrap="square" rtlCol="0">
            <a:spAutoFit/>
          </a:bodyPr>
          <a:lstStyle/>
          <a:p>
            <a:r>
              <a:rPr lang="en-US" sz="2800" dirty="0" smtClean="0">
                <a:solidFill>
                  <a:srgbClr val="EAEAEA"/>
                </a:solidFill>
              </a:rPr>
              <a:t>(given decent accounts of the </a:t>
            </a:r>
            <a:r>
              <a:rPr lang="en-US" sz="2800" i="1" u="sng" dirty="0" smtClean="0">
                <a:solidFill>
                  <a:srgbClr val="EAEAEA"/>
                </a:solidFill>
              </a:rPr>
              <a:t>information available</a:t>
            </a:r>
          </a:p>
          <a:p>
            <a:r>
              <a:rPr lang="en-US" sz="2800" dirty="0" smtClean="0">
                <a:solidFill>
                  <a:srgbClr val="EAEAEA"/>
                </a:solidFill>
              </a:rPr>
              <a:t>     to human beings in those conditions).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shot-multi4.png"/>
          <p:cNvPicPr>
            <a:picLocks noChangeAspect="1"/>
          </p:cNvPicPr>
          <p:nvPr/>
        </p:nvPicPr>
        <p:blipFill>
          <a:blip r:embed="rId2"/>
          <a:stretch>
            <a:fillRect/>
          </a:stretch>
        </p:blipFill>
        <p:spPr>
          <a:xfrm>
            <a:off x="-304800" y="0"/>
            <a:ext cx="10181168" cy="6858000"/>
          </a:xfrm>
          <a:prstGeom prst="rect">
            <a:avLst/>
          </a:prstGeom>
        </p:spPr>
      </p:pic>
      <p:sp>
        <p:nvSpPr>
          <p:cNvPr id="3" name="TextBox 2"/>
          <p:cNvSpPr txBox="1"/>
          <p:nvPr/>
        </p:nvSpPr>
        <p:spPr>
          <a:xfrm>
            <a:off x="2184400" y="228600"/>
            <a:ext cx="5219700" cy="584776"/>
          </a:xfrm>
          <a:prstGeom prst="rect">
            <a:avLst/>
          </a:prstGeom>
          <a:noFill/>
        </p:spPr>
        <p:txBody>
          <a:bodyPr wrap="square" rtlCol="0">
            <a:spAutoFit/>
          </a:bodyPr>
          <a:lstStyle/>
          <a:p>
            <a:r>
              <a:rPr lang="en-US" sz="3200" dirty="0" smtClean="0">
                <a:solidFill>
                  <a:srgbClr val="EAEAEA"/>
                </a:solidFill>
              </a:rPr>
              <a:t>Most of the dots are blue?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21861" name="Object 5"/>
          <p:cNvGraphicFramePr>
            <a:graphicFrameLocks noChangeAspect="1"/>
          </p:cNvGraphicFramePr>
          <p:nvPr/>
        </p:nvGraphicFramePr>
        <p:xfrm>
          <a:off x="0" y="0"/>
          <a:ext cx="9585620" cy="7570732"/>
        </p:xfrm>
        <a:graphic>
          <a:graphicData uri="http://schemas.openxmlformats.org/presentationml/2006/ole">
            <p:oleObj spid="_x0000_s169986" name="Document" r:id="rId3" imgW="5486400" imgH="4572000" progId="Word.Document.12">
              <p:link updateAutomatic="1"/>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u="sng" dirty="0" smtClean="0"/>
              <a:t>‘Most of the dots are blue’</a:t>
            </a:r>
            <a:r>
              <a:rPr lang="en-US" sz="3600" dirty="0" smtClean="0">
                <a:solidFill>
                  <a:srgbClr val="FF0000"/>
                </a:solidFill>
              </a:rPr>
              <a:t/>
            </a:r>
            <a:br>
              <a:rPr lang="en-US" sz="3600" dirty="0" smtClean="0">
                <a:solidFill>
                  <a:srgbClr val="FF0000"/>
                </a:solidFill>
              </a:rPr>
            </a:br>
            <a:endParaRPr lang="en-US" sz="3600" dirty="0"/>
          </a:p>
        </p:txBody>
      </p:sp>
      <p:sp>
        <p:nvSpPr>
          <p:cNvPr id="3" name="Content Placeholder 2"/>
          <p:cNvSpPr>
            <a:spLocks noGrp="1"/>
          </p:cNvSpPr>
          <p:nvPr>
            <p:ph idx="1"/>
          </p:nvPr>
        </p:nvSpPr>
        <p:spPr>
          <a:xfrm>
            <a:off x="268243" y="850700"/>
            <a:ext cx="8418557" cy="5313794"/>
          </a:xfrm>
        </p:spPr>
        <p:txBody>
          <a:bodyPr>
            <a:noAutofit/>
          </a:bodyPr>
          <a:lstStyle/>
          <a:p>
            <a:pPr>
              <a:spcBef>
                <a:spcPts val="0"/>
              </a:spcBef>
              <a:buNone/>
            </a:pPr>
            <a:endParaRPr lang="en-US" sz="2400" dirty="0" smtClean="0"/>
          </a:p>
          <a:p>
            <a:r>
              <a:rPr lang="en-US" sz="2400" dirty="0" smtClean="0"/>
              <a:t>#{Dot &amp; Blue} &gt; #{Dot &amp; </a:t>
            </a:r>
            <a:r>
              <a:rPr lang="en-US" sz="2400" dirty="0" smtClean="0">
                <a:sym typeface="Symbol" charset="2"/>
              </a:rPr>
              <a:t>~Blue}</a:t>
            </a:r>
          </a:p>
          <a:p>
            <a:pPr>
              <a:buNone/>
            </a:pPr>
            <a:r>
              <a:rPr lang="en-US" sz="2400" dirty="0" smtClean="0">
                <a:sym typeface="Symbol" charset="2"/>
              </a:rPr>
              <a:t>		</a:t>
            </a:r>
            <a:r>
              <a:rPr lang="en-US" sz="2400" dirty="0" smtClean="0">
                <a:sym typeface="Symbol" charset="2"/>
              </a:rPr>
              <a:t>	</a:t>
            </a:r>
            <a:r>
              <a:rPr lang="en-US" sz="2400" dirty="0" smtClean="0"/>
              <a:t>in scenes with two colors, </a:t>
            </a:r>
            <a:r>
              <a:rPr lang="en-US" sz="2400" dirty="0" smtClean="0">
                <a:solidFill>
                  <a:srgbClr val="0000FF"/>
                </a:solidFill>
              </a:rPr>
              <a:t>blue</a:t>
            </a:r>
            <a:r>
              <a:rPr lang="en-US" sz="2400" dirty="0" smtClean="0"/>
              <a:t> </a:t>
            </a:r>
            <a:r>
              <a:rPr lang="en-US" sz="2400" dirty="0" smtClean="0"/>
              <a:t>and </a:t>
            </a:r>
            <a:r>
              <a:rPr lang="en-US" sz="2400" dirty="0" smtClean="0">
                <a:solidFill>
                  <a:srgbClr val="FF0000"/>
                </a:solidFill>
              </a:rPr>
              <a:t>red</a:t>
            </a:r>
            <a:r>
              <a:rPr lang="en-US" sz="2400" dirty="0" smtClean="0"/>
              <a:t>, </a:t>
            </a:r>
          </a:p>
          <a:p>
            <a:pPr>
              <a:spcBef>
                <a:spcPts val="0"/>
              </a:spcBef>
              <a:buNone/>
            </a:pPr>
            <a:r>
              <a:rPr lang="en-US" sz="2400" dirty="0" smtClean="0"/>
              <a:t>			</a:t>
            </a:r>
            <a:r>
              <a:rPr lang="en-US" sz="2400" dirty="0" smtClean="0"/>
              <a:t>the </a:t>
            </a:r>
            <a:r>
              <a:rPr lang="en-US" sz="2400" i="1" dirty="0" smtClean="0"/>
              <a:t>non-blues</a:t>
            </a:r>
            <a:r>
              <a:rPr lang="en-US" sz="2400" i="1" dirty="0" smtClean="0"/>
              <a:t> </a:t>
            </a:r>
            <a:r>
              <a:rPr lang="en-US" sz="2400" dirty="0" smtClean="0"/>
              <a:t>can be identified with the </a:t>
            </a:r>
            <a:r>
              <a:rPr lang="en-US" sz="2400" dirty="0" smtClean="0"/>
              <a:t>reds</a:t>
            </a:r>
          </a:p>
          <a:p>
            <a:pPr>
              <a:spcBef>
                <a:spcPts val="1800"/>
              </a:spcBef>
              <a:buNone/>
            </a:pPr>
            <a:r>
              <a:rPr lang="en-US" sz="2400" dirty="0" smtClean="0"/>
              <a:t>				#{Dot &amp; </a:t>
            </a:r>
            <a:r>
              <a:rPr lang="en-US" sz="2400" dirty="0" smtClean="0">
                <a:sym typeface="Symbol" charset="2"/>
              </a:rPr>
              <a:t>~Blue} = </a:t>
            </a:r>
            <a:r>
              <a:rPr lang="en-US" sz="2400" dirty="0" smtClean="0"/>
              <a:t>#{Dot &amp; Red</a:t>
            </a:r>
            <a:r>
              <a:rPr lang="en-US" sz="2400" dirty="0" smtClean="0">
                <a:sym typeface="Symbol" charset="2"/>
              </a:rPr>
              <a:t>}</a:t>
            </a:r>
          </a:p>
          <a:p>
            <a:pPr>
              <a:spcBef>
                <a:spcPts val="1800"/>
              </a:spcBef>
              <a:buNone/>
            </a:pPr>
            <a:r>
              <a:rPr lang="en-US" sz="2400" dirty="0" smtClean="0"/>
              <a:t>			the visual system will “select” the </a:t>
            </a:r>
            <a:r>
              <a:rPr lang="en-US" sz="2400" b="1" i="1" dirty="0" smtClean="0"/>
              <a:t>dots</a:t>
            </a:r>
            <a:r>
              <a:rPr lang="en-US" sz="2400" dirty="0" smtClean="0"/>
              <a:t>, the </a:t>
            </a:r>
            <a:r>
              <a:rPr lang="en-US" sz="2400" b="1" i="1" dirty="0" smtClean="0">
                <a:solidFill>
                  <a:srgbClr val="0000FF"/>
                </a:solidFill>
              </a:rPr>
              <a:t>blue dots</a:t>
            </a:r>
            <a:r>
              <a:rPr lang="en-US" sz="2400" dirty="0" smtClean="0"/>
              <a:t>, and</a:t>
            </a:r>
          </a:p>
          <a:p>
            <a:pPr>
              <a:spcBef>
                <a:spcPts val="0"/>
              </a:spcBef>
              <a:buNone/>
            </a:pPr>
            <a:r>
              <a:rPr lang="en-US" sz="2400" dirty="0" smtClean="0"/>
              <a:t> 			the </a:t>
            </a:r>
            <a:r>
              <a:rPr lang="en-US" sz="2400" b="1" i="1" dirty="0" smtClean="0">
                <a:solidFill>
                  <a:srgbClr val="FF0000"/>
                </a:solidFill>
              </a:rPr>
              <a:t>red dots</a:t>
            </a:r>
            <a:r>
              <a:rPr lang="en-US" sz="2400" dirty="0" smtClean="0"/>
              <a:t>; these 3 sets will be estimated for </a:t>
            </a:r>
            <a:r>
              <a:rPr lang="en-US" sz="2400" dirty="0" smtClean="0"/>
              <a:t>cardinality</a:t>
            </a:r>
          </a:p>
          <a:p>
            <a:pPr>
              <a:spcBef>
                <a:spcPts val="1200"/>
              </a:spcBef>
              <a:buNone/>
            </a:pPr>
            <a:r>
              <a:rPr lang="en-US" sz="2400" dirty="0" smtClean="0"/>
              <a:t>			but adding </a:t>
            </a:r>
            <a:r>
              <a:rPr lang="en-US" sz="2400" dirty="0" smtClean="0"/>
              <a:t>colors will make it </a:t>
            </a:r>
            <a:r>
              <a:rPr lang="en-US" sz="2400" i="1" u="sng" dirty="0" smtClean="0"/>
              <a:t>harder</a:t>
            </a:r>
            <a:r>
              <a:rPr lang="en-US" sz="2400" dirty="0" smtClean="0"/>
              <a:t> (and with 5 colors,</a:t>
            </a:r>
          </a:p>
          <a:p>
            <a:pPr>
              <a:spcBef>
                <a:spcPts val="0"/>
              </a:spcBef>
              <a:buNone/>
            </a:pPr>
            <a:r>
              <a:rPr lang="en-US" sz="2400" dirty="0" smtClean="0"/>
              <a:t> 		    	</a:t>
            </a:r>
            <a:r>
              <a:rPr lang="en-US" sz="2400" i="1" u="sng" dirty="0" smtClean="0"/>
              <a:t>impossible</a:t>
            </a:r>
            <a:r>
              <a:rPr lang="en-US" sz="2400" dirty="0" smtClean="0"/>
              <a:t>) to obtain a cardinality estimate for each color</a:t>
            </a:r>
          </a:p>
          <a:p>
            <a:pPr>
              <a:spcBef>
                <a:spcPts val="0"/>
              </a:spcBef>
              <a:buNone/>
            </a:pPr>
            <a:endParaRPr lang="en-US" sz="2400" dirty="0" smtClean="0"/>
          </a:p>
          <a:p>
            <a:r>
              <a:rPr lang="en-US" sz="2400" dirty="0" smtClean="0"/>
              <a:t>#{Dot &amp; Blue} &gt; #{Dot</a:t>
            </a:r>
            <a:r>
              <a:rPr lang="en-US" sz="2400" dirty="0" smtClean="0">
                <a:sym typeface="Symbol" charset="2"/>
              </a:rPr>
              <a:t>} − </a:t>
            </a:r>
            <a:r>
              <a:rPr lang="en-US" sz="2400" dirty="0" smtClean="0"/>
              <a:t>#{Dot &amp; Blue}</a:t>
            </a:r>
          </a:p>
          <a:p>
            <a:pPr>
              <a:buNone/>
            </a:pPr>
            <a:r>
              <a:rPr lang="en-US" sz="2400" dirty="0" smtClean="0"/>
              <a:t>		</a:t>
            </a:r>
            <a:r>
              <a:rPr lang="en-US" sz="2400" dirty="0" smtClean="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u="sng" dirty="0" smtClean="0"/>
              <a:t>‘Most of the dots are blue’</a:t>
            </a:r>
            <a:r>
              <a:rPr lang="en-US" sz="3600" dirty="0" smtClean="0">
                <a:solidFill>
                  <a:srgbClr val="FF0000"/>
                </a:solidFill>
              </a:rPr>
              <a:t/>
            </a:r>
            <a:br>
              <a:rPr lang="en-US" sz="3600" dirty="0" smtClean="0">
                <a:solidFill>
                  <a:srgbClr val="FF0000"/>
                </a:solidFill>
              </a:rPr>
            </a:br>
            <a:endParaRPr lang="en-US" sz="3600" dirty="0"/>
          </a:p>
        </p:txBody>
      </p:sp>
      <p:sp>
        <p:nvSpPr>
          <p:cNvPr id="3" name="Content Placeholder 2"/>
          <p:cNvSpPr>
            <a:spLocks noGrp="1"/>
          </p:cNvSpPr>
          <p:nvPr>
            <p:ph idx="1"/>
          </p:nvPr>
        </p:nvSpPr>
        <p:spPr>
          <a:xfrm>
            <a:off x="268243" y="850700"/>
            <a:ext cx="8418557" cy="5313794"/>
          </a:xfrm>
        </p:spPr>
        <p:txBody>
          <a:bodyPr>
            <a:noAutofit/>
          </a:bodyPr>
          <a:lstStyle/>
          <a:p>
            <a:pPr>
              <a:spcBef>
                <a:spcPts val="0"/>
              </a:spcBef>
              <a:buNone/>
            </a:pPr>
            <a:endParaRPr lang="en-US" sz="2400" dirty="0" smtClean="0"/>
          </a:p>
          <a:p>
            <a:r>
              <a:rPr lang="en-US" sz="2400" dirty="0" smtClean="0"/>
              <a:t>#{Dot &amp; Blue} &gt; #{Dot &amp; </a:t>
            </a:r>
            <a:r>
              <a:rPr lang="en-US" sz="2400" dirty="0" smtClean="0">
                <a:sym typeface="Symbol" charset="2"/>
              </a:rPr>
              <a:t>~Blue}</a:t>
            </a:r>
            <a:endParaRPr lang="en-US" sz="2400" dirty="0" smtClean="0"/>
          </a:p>
          <a:p>
            <a:pPr>
              <a:spcBef>
                <a:spcPts val="1200"/>
              </a:spcBef>
              <a:buNone/>
            </a:pPr>
            <a:r>
              <a:rPr lang="en-US" sz="2400" dirty="0" smtClean="0"/>
              <a:t>			verification should get </a:t>
            </a:r>
            <a:r>
              <a:rPr lang="en-US" sz="2400" i="1" u="sng" dirty="0" smtClean="0"/>
              <a:t>harder</a:t>
            </a:r>
            <a:r>
              <a:rPr lang="en-US" sz="2400" dirty="0" smtClean="0"/>
              <a:t> </a:t>
            </a:r>
          </a:p>
          <a:p>
            <a:pPr>
              <a:spcBef>
                <a:spcPts val="0"/>
              </a:spcBef>
              <a:spcAft>
                <a:spcPts val="1200"/>
              </a:spcAft>
              <a:buNone/>
            </a:pPr>
            <a:r>
              <a:rPr lang="en-US" sz="2400" dirty="0" smtClean="0"/>
              <a:t>			as the number of colors increases</a:t>
            </a:r>
          </a:p>
          <a:p>
            <a:pPr>
              <a:spcBef>
                <a:spcPts val="1200"/>
              </a:spcBef>
              <a:buNone/>
            </a:pPr>
            <a:r>
              <a:rPr lang="en-US" sz="2400" dirty="0" smtClean="0"/>
              <a:t>			“acuity” should be </a:t>
            </a:r>
            <a:r>
              <a:rPr lang="en-US" sz="2400" i="1" u="sng" dirty="0" smtClean="0"/>
              <a:t>relatively good</a:t>
            </a:r>
            <a:r>
              <a:rPr lang="en-US" sz="2400" dirty="0" smtClean="0"/>
              <a:t>                   (</a:t>
            </a:r>
            <a:r>
              <a:rPr lang="en-US" sz="2400" dirty="0" err="1" smtClean="0"/>
              <a:t>w</a:t>
            </a:r>
            <a:r>
              <a:rPr lang="en-US" sz="2400" dirty="0" smtClean="0"/>
              <a:t> ≈ .15)</a:t>
            </a:r>
          </a:p>
          <a:p>
            <a:pPr>
              <a:spcBef>
                <a:spcPts val="0"/>
              </a:spcBef>
              <a:buNone/>
            </a:pPr>
            <a:endParaRPr lang="en-US" sz="2400" dirty="0" smtClean="0"/>
          </a:p>
          <a:p>
            <a:pPr>
              <a:spcBef>
                <a:spcPts val="0"/>
              </a:spcBef>
              <a:buNone/>
            </a:pPr>
            <a:endParaRPr lang="en-US" sz="2400" dirty="0" smtClean="0"/>
          </a:p>
          <a:p>
            <a:pPr>
              <a:spcBef>
                <a:spcPts val="0"/>
              </a:spcBef>
              <a:buNone/>
            </a:pPr>
            <a:endParaRPr lang="en-US" sz="2400" dirty="0" smtClean="0"/>
          </a:p>
          <a:p>
            <a:r>
              <a:rPr lang="en-US" sz="2400" dirty="0" smtClean="0"/>
              <a:t>#{Dot &amp; Blue} &gt; #{Dot</a:t>
            </a:r>
            <a:r>
              <a:rPr lang="en-US" sz="2400" dirty="0" smtClean="0">
                <a:sym typeface="Symbol" charset="2"/>
              </a:rPr>
              <a:t>} − </a:t>
            </a:r>
            <a:r>
              <a:rPr lang="en-US" sz="2400" dirty="0" smtClean="0"/>
              <a:t>#{Dot &amp; Blue}</a:t>
            </a:r>
          </a:p>
          <a:p>
            <a:pPr>
              <a:spcAft>
                <a:spcPts val="1200"/>
              </a:spcAft>
              <a:buNone/>
            </a:pPr>
            <a:r>
              <a:rPr lang="en-US" sz="2400" dirty="0" smtClean="0"/>
              <a:t>			predicts </a:t>
            </a:r>
            <a:r>
              <a:rPr lang="en-US" sz="2400" i="1" u="sng" dirty="0" smtClean="0"/>
              <a:t>indifference</a:t>
            </a:r>
            <a:r>
              <a:rPr lang="en-US" sz="2400" dirty="0" smtClean="0"/>
              <a:t> to the number of alternative colors</a:t>
            </a:r>
          </a:p>
          <a:p>
            <a:pPr>
              <a:spcBef>
                <a:spcPts val="1200"/>
              </a:spcBef>
              <a:spcAft>
                <a:spcPts val="1200"/>
              </a:spcAft>
              <a:buNone/>
            </a:pPr>
            <a:r>
              <a:rPr lang="en-US" sz="2400" dirty="0" smtClean="0"/>
              <a:t>			 “acuity” should be </a:t>
            </a:r>
            <a:r>
              <a:rPr lang="en-US" sz="2400" i="1" u="sng" dirty="0" smtClean="0"/>
              <a:t>less good</a:t>
            </a:r>
            <a:r>
              <a:rPr lang="en-US" sz="2400" dirty="0" smtClean="0"/>
              <a:t> 	        		       (</a:t>
            </a:r>
            <a:r>
              <a:rPr lang="en-US" sz="2400" dirty="0" err="1" smtClean="0"/>
              <a:t>w</a:t>
            </a:r>
            <a:r>
              <a:rPr lang="en-US" sz="2400" dirty="0" smtClean="0"/>
              <a:t> ≈ .3)</a:t>
            </a:r>
            <a:endParaRPr lang="en-US" sz="2400" dirty="0" smtClean="0">
              <a:solidFill>
                <a:srgbClr val="FF0000"/>
              </a:solidFill>
              <a:sym typeface="Symbol" charset="2"/>
            </a:endParaRPr>
          </a:p>
        </p:txBody>
      </p:sp>
      <p:sp>
        <p:nvSpPr>
          <p:cNvPr id="4" name="TextBox 3"/>
          <p:cNvSpPr txBox="1"/>
          <p:nvPr/>
        </p:nvSpPr>
        <p:spPr>
          <a:xfrm>
            <a:off x="6676890" y="1232899"/>
            <a:ext cx="2009910" cy="830997"/>
          </a:xfrm>
          <a:prstGeom prst="rect">
            <a:avLst/>
          </a:prstGeom>
          <a:noFill/>
        </p:spPr>
        <p:txBody>
          <a:bodyPr wrap="square" rtlCol="0">
            <a:spAutoFit/>
          </a:bodyPr>
          <a:lstStyle/>
          <a:p>
            <a:r>
              <a:rPr lang="en-US" sz="2400" dirty="0" smtClean="0">
                <a:solidFill>
                  <a:srgbClr val="FF0000"/>
                </a:solidFill>
              </a:rPr>
              <a:t>15 dots, 9 blue</a:t>
            </a:r>
          </a:p>
          <a:p>
            <a:r>
              <a:rPr lang="en-US" sz="2400" dirty="0" smtClean="0">
                <a:solidFill>
                  <a:srgbClr val="FF0000"/>
                </a:solidFill>
              </a:rPr>
              <a:t>9 &gt; 6</a:t>
            </a:r>
            <a:endParaRPr lang="en-US" sz="2400" dirty="0"/>
          </a:p>
        </p:txBody>
      </p:sp>
      <p:sp>
        <p:nvSpPr>
          <p:cNvPr id="5" name="TextBox 4"/>
          <p:cNvSpPr txBox="1"/>
          <p:nvPr/>
        </p:nvSpPr>
        <p:spPr>
          <a:xfrm>
            <a:off x="6676890" y="4019250"/>
            <a:ext cx="2009910" cy="830997"/>
          </a:xfrm>
          <a:prstGeom prst="rect">
            <a:avLst/>
          </a:prstGeom>
          <a:noFill/>
        </p:spPr>
        <p:txBody>
          <a:bodyPr wrap="square" rtlCol="0">
            <a:spAutoFit/>
          </a:bodyPr>
          <a:lstStyle/>
          <a:p>
            <a:r>
              <a:rPr lang="en-US" sz="2400" dirty="0" smtClean="0">
                <a:solidFill>
                  <a:srgbClr val="FF0000"/>
                </a:solidFill>
              </a:rPr>
              <a:t>15 dots, 9 blue</a:t>
            </a:r>
          </a:p>
          <a:p>
            <a:r>
              <a:rPr lang="en-US" sz="2400" dirty="0" smtClean="0">
                <a:solidFill>
                  <a:srgbClr val="FF0000"/>
                </a:solidFill>
              </a:rPr>
              <a:t>15 &gt; (15 </a:t>
            </a:r>
            <a:r>
              <a:rPr lang="en-US" sz="2400" dirty="0" smtClean="0">
                <a:solidFill>
                  <a:srgbClr val="FF0000"/>
                </a:solidFill>
                <a:sym typeface="Symbol" charset="2"/>
              </a:rPr>
              <a:t>−</a:t>
            </a:r>
            <a:r>
              <a:rPr lang="en-US" sz="2400" dirty="0" smtClean="0">
                <a:solidFill>
                  <a:srgbClr val="FF0000"/>
                </a:solidFill>
              </a:rPr>
              <a:t> 9)</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Fig4MentalNumberLine.jpg"/>
          <p:cNvPicPr>
            <a:picLocks noGrp="1" noChangeAspect="1"/>
          </p:cNvPicPr>
          <p:nvPr>
            <p:ph idx="4294967295"/>
          </p:nvPr>
        </p:nvPicPr>
        <p:blipFill>
          <a:blip r:embed="rId2"/>
          <a:srcRect t="-3829" b="-3829"/>
          <a:stretch>
            <a:fillRect/>
          </a:stretch>
        </p:blipFill>
        <p:spPr>
          <a:xfrm>
            <a:off x="110225" y="1143000"/>
            <a:ext cx="9033775" cy="4968228"/>
          </a:xfrm>
        </p:spPr>
      </p:pic>
      <p:sp>
        <p:nvSpPr>
          <p:cNvPr id="7" name="Down Arrow 6"/>
          <p:cNvSpPr/>
          <p:nvPr/>
        </p:nvSpPr>
        <p:spPr>
          <a:xfrm>
            <a:off x="4210587" y="2650733"/>
            <a:ext cx="203440" cy="1541123"/>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5793229" y="2650733"/>
            <a:ext cx="203440" cy="1541123"/>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8703034" y="2650733"/>
            <a:ext cx="203440" cy="1541123"/>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037970" y="1932232"/>
            <a:ext cx="584829" cy="461665"/>
          </a:xfrm>
          <a:prstGeom prst="rect">
            <a:avLst/>
          </a:prstGeom>
          <a:noFill/>
        </p:spPr>
        <p:txBody>
          <a:bodyPr wrap="square" rtlCol="0">
            <a:spAutoFit/>
          </a:bodyPr>
          <a:lstStyle/>
          <a:p>
            <a:r>
              <a:rPr lang="en-US" sz="2400" dirty="0" smtClean="0">
                <a:solidFill>
                  <a:srgbClr val="FF0000"/>
                </a:solidFill>
              </a:rPr>
              <a:t> 6</a:t>
            </a:r>
            <a:endParaRPr lang="en-US" sz="2400" dirty="0">
              <a:solidFill>
                <a:srgbClr val="FF0000"/>
              </a:solidFill>
            </a:endParaRPr>
          </a:p>
        </p:txBody>
      </p:sp>
      <p:sp>
        <p:nvSpPr>
          <p:cNvPr id="11" name="TextBox 10"/>
          <p:cNvSpPr txBox="1"/>
          <p:nvPr/>
        </p:nvSpPr>
        <p:spPr>
          <a:xfrm>
            <a:off x="5620613" y="1932232"/>
            <a:ext cx="988096" cy="461665"/>
          </a:xfrm>
          <a:prstGeom prst="rect">
            <a:avLst/>
          </a:prstGeom>
          <a:noFill/>
        </p:spPr>
        <p:txBody>
          <a:bodyPr wrap="square" rtlCol="0">
            <a:spAutoFit/>
          </a:bodyPr>
          <a:lstStyle/>
          <a:p>
            <a:r>
              <a:rPr lang="en-US" sz="2400" dirty="0" smtClean="0">
                <a:solidFill>
                  <a:srgbClr val="FF0000"/>
                </a:solidFill>
              </a:rPr>
              <a:t> 9</a:t>
            </a:r>
            <a:endParaRPr lang="en-US" sz="2400" dirty="0">
              <a:solidFill>
                <a:srgbClr val="FF0000"/>
              </a:solidFill>
            </a:endParaRPr>
          </a:p>
        </p:txBody>
      </p:sp>
      <p:sp>
        <p:nvSpPr>
          <p:cNvPr id="12" name="TextBox 11"/>
          <p:cNvSpPr txBox="1"/>
          <p:nvPr/>
        </p:nvSpPr>
        <p:spPr>
          <a:xfrm>
            <a:off x="8393430" y="1932232"/>
            <a:ext cx="750570" cy="461665"/>
          </a:xfrm>
          <a:prstGeom prst="rect">
            <a:avLst/>
          </a:prstGeom>
          <a:noFill/>
        </p:spPr>
        <p:txBody>
          <a:bodyPr wrap="square" rtlCol="0">
            <a:spAutoFit/>
          </a:bodyPr>
          <a:lstStyle/>
          <a:p>
            <a:r>
              <a:rPr lang="en-US" sz="2400" dirty="0" smtClean="0">
                <a:solidFill>
                  <a:srgbClr val="FF0000"/>
                </a:solidFill>
              </a:rPr>
              <a:t> 15</a:t>
            </a:r>
            <a:endParaRPr lang="en-US" sz="2400" dirty="0">
              <a:solidFill>
                <a:srgbClr val="FF0000"/>
              </a:solidFill>
            </a:endParaRPr>
          </a:p>
        </p:txBody>
      </p:sp>
      <p:sp>
        <p:nvSpPr>
          <p:cNvPr id="13" name="TextBox 12"/>
          <p:cNvSpPr txBox="1"/>
          <p:nvPr/>
        </p:nvSpPr>
        <p:spPr>
          <a:xfrm>
            <a:off x="4037970" y="1204555"/>
            <a:ext cx="2250166" cy="1138773"/>
          </a:xfrm>
          <a:prstGeom prst="rect">
            <a:avLst/>
          </a:prstGeom>
          <a:noFill/>
        </p:spPr>
        <p:txBody>
          <a:bodyPr wrap="square" rtlCol="0">
            <a:spAutoFit/>
          </a:bodyPr>
          <a:lstStyle/>
          <a:p>
            <a:r>
              <a:rPr lang="en-US" sz="2200" dirty="0" smtClean="0"/>
              <a:t>#{Dot &amp; Blue} &gt; </a:t>
            </a:r>
          </a:p>
          <a:p>
            <a:r>
              <a:rPr lang="en-US" sz="2200" dirty="0" smtClean="0"/>
              <a:t>#{Dot &amp; </a:t>
            </a:r>
            <a:r>
              <a:rPr lang="en-US" sz="2200" dirty="0" smtClean="0">
                <a:sym typeface="Symbol" charset="2"/>
              </a:rPr>
              <a:t>~Blue}</a:t>
            </a:r>
            <a:endParaRPr lang="en-US" sz="2200" dirty="0" smtClean="0"/>
          </a:p>
          <a:p>
            <a:endParaRPr lang="en-US" sz="2400" dirty="0"/>
          </a:p>
        </p:txBody>
      </p:sp>
      <p:sp>
        <p:nvSpPr>
          <p:cNvPr id="14" name="TextBox 13"/>
          <p:cNvSpPr txBox="1"/>
          <p:nvPr/>
        </p:nvSpPr>
        <p:spPr>
          <a:xfrm>
            <a:off x="6050610" y="1204555"/>
            <a:ext cx="2855864" cy="1138773"/>
          </a:xfrm>
          <a:prstGeom prst="rect">
            <a:avLst/>
          </a:prstGeom>
          <a:noFill/>
        </p:spPr>
        <p:txBody>
          <a:bodyPr wrap="square" rtlCol="0">
            <a:spAutoFit/>
          </a:bodyPr>
          <a:lstStyle/>
          <a:p>
            <a:r>
              <a:rPr lang="en-US" sz="2200" dirty="0" smtClean="0"/>
              <a:t>#{Dot &amp; Blue} &gt; </a:t>
            </a:r>
          </a:p>
          <a:p>
            <a:r>
              <a:rPr lang="en-US" sz="2200" dirty="0" smtClean="0"/>
              <a:t>#{Dot</a:t>
            </a:r>
            <a:r>
              <a:rPr lang="en-US" sz="2200" dirty="0" smtClean="0">
                <a:sym typeface="Symbol" charset="2"/>
              </a:rPr>
              <a:t>} − </a:t>
            </a:r>
            <a:r>
              <a:rPr lang="en-US" sz="2200" dirty="0" smtClean="0"/>
              <a:t>#{Dot &amp; Blue}</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10" grpId="0"/>
      <p:bldP spid="10" grpId="1"/>
      <p:bldP spid="11" grpId="0"/>
      <p:bldP spid="12" grpId="0"/>
      <p:bldP spid="13" grpId="0"/>
      <p:bldP spid="13" grpId="1"/>
      <p:bldP spid="14" grpId="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u="sng" dirty="0" smtClean="0"/>
              <a:t>‘Most of the dots are blue’</a:t>
            </a:r>
            <a:r>
              <a:rPr lang="en-US" sz="3600" dirty="0" smtClean="0">
                <a:solidFill>
                  <a:srgbClr val="FF0000"/>
                </a:solidFill>
              </a:rPr>
              <a:t/>
            </a:r>
            <a:br>
              <a:rPr lang="en-US" sz="3600" dirty="0" smtClean="0">
                <a:solidFill>
                  <a:srgbClr val="FF0000"/>
                </a:solidFill>
              </a:rPr>
            </a:br>
            <a:endParaRPr lang="en-US" sz="3600" dirty="0"/>
          </a:p>
        </p:txBody>
      </p:sp>
      <p:sp>
        <p:nvSpPr>
          <p:cNvPr id="3" name="Content Placeholder 2"/>
          <p:cNvSpPr>
            <a:spLocks noGrp="1"/>
          </p:cNvSpPr>
          <p:nvPr>
            <p:ph idx="1"/>
          </p:nvPr>
        </p:nvSpPr>
        <p:spPr>
          <a:xfrm>
            <a:off x="268243" y="850700"/>
            <a:ext cx="8418557" cy="5313794"/>
          </a:xfrm>
        </p:spPr>
        <p:txBody>
          <a:bodyPr>
            <a:noAutofit/>
          </a:bodyPr>
          <a:lstStyle/>
          <a:p>
            <a:pPr>
              <a:spcBef>
                <a:spcPts val="0"/>
              </a:spcBef>
              <a:buNone/>
            </a:pPr>
            <a:endParaRPr lang="en-US" sz="2400" dirty="0" smtClean="0"/>
          </a:p>
          <a:p>
            <a:r>
              <a:rPr lang="en-US" sz="2400" dirty="0" smtClean="0"/>
              <a:t>#{Dot &amp; Blue} &gt; #{Dot &amp; </a:t>
            </a:r>
            <a:r>
              <a:rPr lang="en-US" sz="2400" dirty="0" smtClean="0">
                <a:sym typeface="Symbol" charset="2"/>
              </a:rPr>
              <a:t>~Blue}</a:t>
            </a:r>
            <a:endParaRPr lang="en-US" sz="2400" dirty="0" smtClean="0"/>
          </a:p>
          <a:p>
            <a:pPr>
              <a:spcBef>
                <a:spcPts val="1200"/>
              </a:spcBef>
              <a:buNone/>
            </a:pPr>
            <a:r>
              <a:rPr lang="en-US" sz="2400" dirty="0" smtClean="0"/>
              <a:t>			verification should get </a:t>
            </a:r>
            <a:r>
              <a:rPr lang="en-US" sz="2400" i="1" u="sng" dirty="0" smtClean="0"/>
              <a:t>harder</a:t>
            </a:r>
            <a:r>
              <a:rPr lang="en-US" sz="2400" dirty="0" smtClean="0"/>
              <a:t> </a:t>
            </a:r>
          </a:p>
          <a:p>
            <a:pPr>
              <a:spcBef>
                <a:spcPts val="0"/>
              </a:spcBef>
              <a:spcAft>
                <a:spcPts val="1200"/>
              </a:spcAft>
              <a:buNone/>
            </a:pPr>
            <a:r>
              <a:rPr lang="en-US" sz="2400" dirty="0" smtClean="0"/>
              <a:t>			as the number of colors increases</a:t>
            </a:r>
          </a:p>
          <a:p>
            <a:pPr>
              <a:spcBef>
                <a:spcPts val="1200"/>
              </a:spcBef>
              <a:buNone/>
            </a:pPr>
            <a:r>
              <a:rPr lang="en-US" sz="2400" dirty="0" smtClean="0"/>
              <a:t>			“acuity” should be </a:t>
            </a:r>
            <a:r>
              <a:rPr lang="en-US" sz="2400" i="1" u="sng" dirty="0" smtClean="0"/>
              <a:t>relatively good</a:t>
            </a:r>
            <a:r>
              <a:rPr lang="en-US" sz="2400" dirty="0" smtClean="0"/>
              <a:t>                   (</a:t>
            </a:r>
            <a:r>
              <a:rPr lang="en-US" sz="2400" dirty="0" err="1" smtClean="0"/>
              <a:t>w</a:t>
            </a:r>
            <a:r>
              <a:rPr lang="en-US" sz="2400" dirty="0" smtClean="0"/>
              <a:t> ≈ .15)</a:t>
            </a:r>
          </a:p>
          <a:p>
            <a:pPr>
              <a:spcBef>
                <a:spcPts val="0"/>
              </a:spcBef>
              <a:buNone/>
            </a:pPr>
            <a:endParaRPr lang="en-US" sz="2400" dirty="0" smtClean="0"/>
          </a:p>
          <a:p>
            <a:pPr>
              <a:spcBef>
                <a:spcPts val="0"/>
              </a:spcBef>
              <a:buNone/>
            </a:pPr>
            <a:endParaRPr lang="en-US" sz="2400" dirty="0" smtClean="0"/>
          </a:p>
          <a:p>
            <a:pPr>
              <a:spcBef>
                <a:spcPts val="0"/>
              </a:spcBef>
              <a:buNone/>
            </a:pPr>
            <a:endParaRPr lang="en-US" sz="2400" dirty="0" smtClean="0"/>
          </a:p>
          <a:p>
            <a:r>
              <a:rPr lang="en-US" sz="2400" dirty="0" smtClean="0"/>
              <a:t>#{Dot &amp; Blue} &gt; #{Dot</a:t>
            </a:r>
            <a:r>
              <a:rPr lang="en-US" sz="2400" dirty="0" smtClean="0">
                <a:sym typeface="Symbol" charset="2"/>
              </a:rPr>
              <a:t>} − </a:t>
            </a:r>
            <a:r>
              <a:rPr lang="en-US" sz="2400" dirty="0" smtClean="0"/>
              <a:t>#{Dot &amp; Blue}</a:t>
            </a:r>
          </a:p>
          <a:p>
            <a:pPr>
              <a:spcAft>
                <a:spcPts val="1200"/>
              </a:spcAft>
              <a:buNone/>
            </a:pPr>
            <a:r>
              <a:rPr lang="en-US" sz="2400" dirty="0" smtClean="0"/>
              <a:t>			predicts </a:t>
            </a:r>
            <a:r>
              <a:rPr lang="en-US" sz="2400" i="1" u="sng" dirty="0" smtClean="0"/>
              <a:t>indifference</a:t>
            </a:r>
            <a:r>
              <a:rPr lang="en-US" sz="2400" dirty="0" smtClean="0"/>
              <a:t> to the number of alternative colors</a:t>
            </a:r>
          </a:p>
          <a:p>
            <a:pPr>
              <a:spcBef>
                <a:spcPts val="1200"/>
              </a:spcBef>
              <a:spcAft>
                <a:spcPts val="1200"/>
              </a:spcAft>
              <a:buNone/>
            </a:pPr>
            <a:r>
              <a:rPr lang="en-US" sz="2400" dirty="0" smtClean="0"/>
              <a:t>			 “acuity” should be </a:t>
            </a:r>
            <a:r>
              <a:rPr lang="en-US" sz="2400" i="1" u="sng" dirty="0" smtClean="0"/>
              <a:t>less good</a:t>
            </a:r>
            <a:r>
              <a:rPr lang="en-US" sz="2400" dirty="0" smtClean="0"/>
              <a:t> 		    	              (</a:t>
            </a:r>
            <a:r>
              <a:rPr lang="en-US" sz="2400" dirty="0" err="1" smtClean="0"/>
              <a:t>w</a:t>
            </a:r>
            <a:r>
              <a:rPr lang="en-US" sz="2400" dirty="0" smtClean="0"/>
              <a:t> ≈ .3)</a:t>
            </a:r>
            <a:endParaRPr lang="en-US" sz="2400" dirty="0" smtClean="0">
              <a:solidFill>
                <a:srgbClr val="FF0000"/>
              </a:solidFill>
              <a:sym typeface="Symbol" charset="2"/>
            </a:endParaRPr>
          </a:p>
        </p:txBody>
      </p:sp>
      <p:sp>
        <p:nvSpPr>
          <p:cNvPr id="4" name="TextBox 3"/>
          <p:cNvSpPr txBox="1"/>
          <p:nvPr/>
        </p:nvSpPr>
        <p:spPr>
          <a:xfrm>
            <a:off x="6676890" y="1232899"/>
            <a:ext cx="2009910" cy="830997"/>
          </a:xfrm>
          <a:prstGeom prst="rect">
            <a:avLst/>
          </a:prstGeom>
          <a:noFill/>
        </p:spPr>
        <p:txBody>
          <a:bodyPr wrap="square" rtlCol="0">
            <a:spAutoFit/>
          </a:bodyPr>
          <a:lstStyle/>
          <a:p>
            <a:r>
              <a:rPr lang="en-US" sz="2400" dirty="0" smtClean="0">
                <a:solidFill>
                  <a:srgbClr val="FF0000"/>
                </a:solidFill>
              </a:rPr>
              <a:t>15 dots, 9 blue</a:t>
            </a:r>
          </a:p>
          <a:p>
            <a:r>
              <a:rPr lang="en-US" sz="2400" dirty="0" smtClean="0">
                <a:solidFill>
                  <a:srgbClr val="FF0000"/>
                </a:solidFill>
              </a:rPr>
              <a:t>9 &gt; 6</a:t>
            </a:r>
            <a:endParaRPr lang="en-US" sz="2400" dirty="0"/>
          </a:p>
        </p:txBody>
      </p:sp>
      <p:sp>
        <p:nvSpPr>
          <p:cNvPr id="5" name="TextBox 4"/>
          <p:cNvSpPr txBox="1"/>
          <p:nvPr/>
        </p:nvSpPr>
        <p:spPr>
          <a:xfrm>
            <a:off x="6676890" y="4019250"/>
            <a:ext cx="2009910" cy="830997"/>
          </a:xfrm>
          <a:prstGeom prst="rect">
            <a:avLst/>
          </a:prstGeom>
          <a:noFill/>
        </p:spPr>
        <p:txBody>
          <a:bodyPr wrap="square" rtlCol="0">
            <a:spAutoFit/>
          </a:bodyPr>
          <a:lstStyle/>
          <a:p>
            <a:r>
              <a:rPr lang="en-US" sz="2400" dirty="0" smtClean="0">
                <a:solidFill>
                  <a:srgbClr val="FF0000"/>
                </a:solidFill>
              </a:rPr>
              <a:t>15 dots, 9 blue</a:t>
            </a:r>
          </a:p>
          <a:p>
            <a:r>
              <a:rPr lang="en-US" sz="2400" dirty="0" smtClean="0">
                <a:solidFill>
                  <a:srgbClr val="FF0000"/>
                </a:solidFill>
              </a:rPr>
              <a:t>15 &gt; (15 </a:t>
            </a:r>
            <a:r>
              <a:rPr lang="en-US" sz="2400" dirty="0" smtClean="0">
                <a:solidFill>
                  <a:srgbClr val="FF0000"/>
                </a:solidFill>
                <a:sym typeface="Symbol" charset="2"/>
              </a:rPr>
              <a:t>−</a:t>
            </a:r>
            <a:r>
              <a:rPr lang="en-US" sz="2400" dirty="0" smtClean="0">
                <a:solidFill>
                  <a:srgbClr val="FF0000"/>
                </a:solidFill>
              </a:rPr>
              <a:t> 9)</a:t>
            </a: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10594" name="Object 2"/>
          <p:cNvGraphicFramePr>
            <a:graphicFrameLocks noChangeAspect="1"/>
          </p:cNvGraphicFramePr>
          <p:nvPr/>
        </p:nvGraphicFramePr>
        <p:xfrm>
          <a:off x="533400" y="457200"/>
          <a:ext cx="8268160" cy="6019800"/>
        </p:xfrm>
        <a:graphic>
          <a:graphicData uri="http://schemas.openxmlformats.org/presentationml/2006/ole">
            <p:oleObj spid="_x0000_s172034" name="Document" r:id="rId3" imgW="2895600" imgH="2108200" progId="Word.Document.12">
              <p:link updateAutomatic="1"/>
            </p:oleObj>
          </a:graphicData>
        </a:graphic>
      </p:graphicFrame>
      <p:sp>
        <p:nvSpPr>
          <p:cNvPr id="3" name="TextBox 2"/>
          <p:cNvSpPr txBox="1"/>
          <p:nvPr/>
        </p:nvSpPr>
        <p:spPr>
          <a:xfrm>
            <a:off x="6096000" y="2819400"/>
            <a:ext cx="2438400" cy="646331"/>
          </a:xfrm>
          <a:prstGeom prst="rect">
            <a:avLst/>
          </a:prstGeom>
          <a:noFill/>
        </p:spPr>
        <p:txBody>
          <a:bodyPr wrap="square" rtlCol="0">
            <a:spAutoFit/>
          </a:bodyPr>
          <a:lstStyle/>
          <a:p>
            <a:r>
              <a:rPr lang="en-GB" dirty="0" smtClean="0">
                <a:solidFill>
                  <a:srgbClr val="FF0000"/>
                </a:solidFill>
              </a:rPr>
              <a:t>better performance on easier ratios: </a:t>
            </a:r>
            <a:r>
              <a:rPr lang="en-GB" i="1" dirty="0" err="1" smtClean="0">
                <a:solidFill>
                  <a:srgbClr val="FF0000"/>
                </a:solidFill>
              </a:rPr>
              <a:t>p</a:t>
            </a:r>
            <a:r>
              <a:rPr lang="en-GB" dirty="0" smtClean="0">
                <a:solidFill>
                  <a:srgbClr val="FF0000"/>
                </a:solidFill>
              </a:rPr>
              <a:t> &lt; .001</a:t>
            </a:r>
            <a:r>
              <a:rPr lang="en-US" dirty="0" smtClean="0">
                <a:solidFill>
                  <a:srgbClr val="FF0000"/>
                </a:solidFill>
              </a:rPr>
              <a:t>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10594" name="Object 2"/>
          <p:cNvGraphicFramePr>
            <a:graphicFrameLocks noChangeAspect="1"/>
          </p:cNvGraphicFramePr>
          <p:nvPr/>
        </p:nvGraphicFramePr>
        <p:xfrm>
          <a:off x="533400" y="457200"/>
          <a:ext cx="8268160" cy="6019800"/>
        </p:xfrm>
        <a:graphic>
          <a:graphicData uri="http://schemas.openxmlformats.org/presentationml/2006/ole">
            <p:oleObj spid="_x0000_s173058" name="Document" r:id="rId3" imgW="2895600" imgH="2108200" progId="Word.Document.12">
              <p:link updateAutomatic="1"/>
            </p:oleObj>
          </a:graphicData>
        </a:graphic>
      </p:graphicFrame>
      <p:sp>
        <p:nvSpPr>
          <p:cNvPr id="3" name="TextBox 2"/>
          <p:cNvSpPr txBox="1"/>
          <p:nvPr/>
        </p:nvSpPr>
        <p:spPr>
          <a:xfrm>
            <a:off x="5715000" y="2971800"/>
            <a:ext cx="3200400" cy="369332"/>
          </a:xfrm>
          <a:prstGeom prst="rect">
            <a:avLst/>
          </a:prstGeom>
          <a:noFill/>
        </p:spPr>
        <p:txBody>
          <a:bodyPr wrap="square" rtlCol="0">
            <a:spAutoFit/>
          </a:bodyPr>
          <a:lstStyle/>
          <a:p>
            <a:r>
              <a:rPr lang="en-US" dirty="0" smtClean="0">
                <a:solidFill>
                  <a:srgbClr val="FF0000"/>
                </a:solidFill>
              </a:rPr>
              <a:t>no effect of number of colors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11618" name="Object 2"/>
          <p:cNvGraphicFramePr>
            <a:graphicFrameLocks noChangeAspect="1"/>
          </p:cNvGraphicFramePr>
          <p:nvPr/>
        </p:nvGraphicFramePr>
        <p:xfrm>
          <a:off x="685800" y="533400"/>
          <a:ext cx="7733403" cy="6172200"/>
        </p:xfrm>
        <a:graphic>
          <a:graphicData uri="http://schemas.openxmlformats.org/presentationml/2006/ole">
            <p:oleObj spid="_x0000_s174082" name="Document" r:id="rId3" imgW="2705100" imgH="2159000" progId="Word.Document.12">
              <p:link updateAutomatic="1"/>
            </p:oleObj>
          </a:graphicData>
        </a:graphic>
      </p:graphicFrame>
      <p:sp>
        <p:nvSpPr>
          <p:cNvPr id="3" name="TextBox 2"/>
          <p:cNvSpPr txBox="1"/>
          <p:nvPr/>
        </p:nvSpPr>
        <p:spPr>
          <a:xfrm>
            <a:off x="2362200" y="1219200"/>
            <a:ext cx="3200400" cy="646331"/>
          </a:xfrm>
          <a:prstGeom prst="rect">
            <a:avLst/>
          </a:prstGeom>
          <a:noFill/>
        </p:spPr>
        <p:txBody>
          <a:bodyPr wrap="square" rtlCol="0">
            <a:spAutoFit/>
          </a:bodyPr>
          <a:lstStyle/>
          <a:p>
            <a:r>
              <a:rPr lang="en-US" dirty="0" smtClean="0">
                <a:solidFill>
                  <a:srgbClr val="FF0000"/>
                </a:solidFill>
              </a:rPr>
              <a:t>fit to psychophysical model of ANS-driven performance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smtClean="0"/>
              <a:t>Schelling Effect</a:t>
            </a:r>
            <a:endParaRPr lang="en-US" sz="3200" u="sng" dirty="0"/>
          </a:p>
        </p:txBody>
      </p:sp>
      <p:sp>
        <p:nvSpPr>
          <p:cNvPr id="3" name="Content Placeholder 2"/>
          <p:cNvSpPr>
            <a:spLocks noGrp="1"/>
          </p:cNvSpPr>
          <p:nvPr>
            <p:ph idx="1"/>
          </p:nvPr>
        </p:nvSpPr>
        <p:spPr>
          <a:xfrm>
            <a:off x="457200" y="1417638"/>
            <a:ext cx="8229600" cy="5095584"/>
          </a:xfrm>
        </p:spPr>
        <p:txBody>
          <a:bodyPr>
            <a:normAutofit fontScale="85000" lnSpcReduction="10000"/>
          </a:bodyPr>
          <a:lstStyle/>
          <a:p>
            <a:pPr marL="0" indent="0">
              <a:buNone/>
            </a:pPr>
            <a:r>
              <a:rPr lang="en-US" sz="2400" b="1" dirty="0" smtClean="0">
                <a:solidFill>
                  <a:srgbClr val="FF0000"/>
                </a:solidFill>
              </a:rPr>
              <a:t>Q1: Should the child exemption be larger for the rich than for the poor? </a:t>
            </a:r>
            <a:endParaRPr lang="en-US" sz="2400" dirty="0" smtClean="0">
              <a:solidFill>
                <a:srgbClr val="FF0000"/>
              </a:solidFill>
            </a:endParaRPr>
          </a:p>
          <a:p>
            <a:pPr marL="0" indent="0">
              <a:buNone/>
            </a:pPr>
            <a:r>
              <a:rPr lang="en-US" sz="2400" b="1" dirty="0" smtClean="0">
                <a:solidFill>
                  <a:srgbClr val="FF0000"/>
                </a:solidFill>
              </a:rPr>
              <a:t>Q2: Should the childless poor pay as large a surcharge as the childless rich? </a:t>
            </a:r>
            <a:endParaRPr lang="en-US" sz="2400" dirty="0" smtClean="0">
              <a:solidFill>
                <a:srgbClr val="FF0000"/>
              </a:solidFill>
            </a:endParaRPr>
          </a:p>
          <a:p>
            <a:pPr marL="0" indent="0">
              <a:buNone/>
            </a:pPr>
            <a:r>
              <a:rPr lang="en-US" sz="2000" dirty="0" smtClean="0"/>
              <a:t> </a:t>
            </a:r>
          </a:p>
          <a:p>
            <a:pPr marL="0" indent="0">
              <a:buNone/>
            </a:pPr>
            <a:r>
              <a:rPr lang="en-US" sz="2353" b="1" dirty="0" smtClean="0"/>
              <a:t>if you answered ‘No’ to both, then you are not endorsing a coherent policy</a:t>
            </a:r>
            <a:endParaRPr lang="en-US" sz="2353" dirty="0" smtClean="0"/>
          </a:p>
          <a:p>
            <a:pPr marL="0" indent="0">
              <a:buNone/>
            </a:pPr>
            <a:endParaRPr lang="en-US" sz="2400" i="1" dirty="0" smtClean="0">
              <a:solidFill>
                <a:srgbClr val="0000FF"/>
              </a:solidFill>
            </a:endParaRPr>
          </a:p>
          <a:p>
            <a:pPr marL="0" indent="0">
              <a:buNone/>
            </a:pPr>
            <a:r>
              <a:rPr lang="en-US" sz="2400" i="1" dirty="0" smtClean="0">
                <a:solidFill>
                  <a:srgbClr val="0000FF"/>
                </a:solidFill>
              </a:rPr>
              <a:t>		as </a:t>
            </a:r>
            <a:r>
              <a:rPr lang="en-US" sz="2400" i="1" dirty="0" err="1" smtClean="0">
                <a:solidFill>
                  <a:srgbClr val="0000FF"/>
                </a:solidFill>
              </a:rPr>
              <a:t>Kahneman</a:t>
            </a:r>
            <a:r>
              <a:rPr lang="en-US" sz="2400" i="1" dirty="0" smtClean="0">
                <a:solidFill>
                  <a:srgbClr val="0000FF"/>
                </a:solidFill>
              </a:rPr>
              <a:t> puts the point…</a:t>
            </a:r>
            <a:endParaRPr lang="en-US" sz="2400" dirty="0" smtClean="0">
              <a:solidFill>
                <a:srgbClr val="0000FF"/>
              </a:solidFill>
            </a:endParaRPr>
          </a:p>
          <a:p>
            <a:pPr marL="0" indent="0">
              <a:buNone/>
            </a:pPr>
            <a:endParaRPr lang="en-US" sz="2400" dirty="0" smtClean="0"/>
          </a:p>
          <a:p>
            <a:pPr marL="0" indent="0">
              <a:spcBef>
                <a:spcPts val="0"/>
              </a:spcBef>
              <a:buNone/>
            </a:pPr>
            <a:r>
              <a:rPr lang="en-US" sz="2400" dirty="0" smtClean="0"/>
              <a:t>		the difference between the tax owed by </a:t>
            </a:r>
          </a:p>
          <a:p>
            <a:pPr marL="0" indent="0">
              <a:buNone/>
            </a:pPr>
            <a:r>
              <a:rPr lang="en-US" sz="2400" dirty="0" smtClean="0"/>
              <a:t>		a childless family and by a family with two children </a:t>
            </a:r>
          </a:p>
          <a:p>
            <a:pPr marL="0" indent="0">
              <a:buNone/>
            </a:pPr>
            <a:r>
              <a:rPr lang="en-US" sz="2400" i="1" dirty="0" smtClean="0"/>
              <a:t>		</a:t>
            </a:r>
            <a:r>
              <a:rPr lang="en-US" sz="2400" i="1" u="sng" dirty="0" smtClean="0"/>
              <a:t>can be described</a:t>
            </a:r>
            <a:r>
              <a:rPr lang="en-US" sz="2400" dirty="0" smtClean="0"/>
              <a:t> as a </a:t>
            </a:r>
            <a:r>
              <a:rPr lang="en-US" sz="2400" i="1" u="sng" dirty="0" smtClean="0"/>
              <a:t>reduction</a:t>
            </a:r>
            <a:r>
              <a:rPr lang="en-US" sz="2400" dirty="0" smtClean="0"/>
              <a:t> or as an </a:t>
            </a:r>
            <a:r>
              <a:rPr lang="en-US" sz="2400" i="1" u="sng" dirty="0" smtClean="0"/>
              <a:t>increase</a:t>
            </a:r>
          </a:p>
          <a:p>
            <a:pPr marL="0" indent="0">
              <a:buNone/>
            </a:pPr>
            <a:endParaRPr lang="en-US" sz="2400" dirty="0" smtClean="0"/>
          </a:p>
          <a:p>
            <a:pPr marL="0" indent="0">
              <a:spcBef>
                <a:spcPts val="0"/>
              </a:spcBef>
              <a:buNone/>
            </a:pPr>
            <a:r>
              <a:rPr lang="en-US" sz="2400" dirty="0" smtClean="0">
                <a:solidFill>
                  <a:srgbClr val="0000FF"/>
                </a:solidFill>
              </a:rPr>
              <a:t>		if you want the poor to receive at least the </a:t>
            </a:r>
          </a:p>
          <a:p>
            <a:pPr marL="0" indent="0">
              <a:buNone/>
            </a:pPr>
            <a:r>
              <a:rPr lang="en-US" sz="2400" dirty="0" smtClean="0">
                <a:solidFill>
                  <a:srgbClr val="0000FF"/>
                </a:solidFill>
              </a:rPr>
              <a:t>		same </a:t>
            </a:r>
            <a:r>
              <a:rPr lang="en-US" sz="2400" i="1" u="sng" dirty="0" smtClean="0">
                <a:solidFill>
                  <a:srgbClr val="0000FF"/>
                </a:solidFill>
              </a:rPr>
              <a:t>benefit</a:t>
            </a:r>
            <a:r>
              <a:rPr lang="en-US" sz="2400" dirty="0" smtClean="0">
                <a:solidFill>
                  <a:srgbClr val="0000FF"/>
                </a:solidFill>
              </a:rPr>
              <a:t> as the rich for having children, </a:t>
            </a:r>
          </a:p>
          <a:p>
            <a:pPr marL="0" indent="0">
              <a:buNone/>
            </a:pPr>
            <a:r>
              <a:rPr lang="en-US" sz="2400" dirty="0" smtClean="0">
                <a:solidFill>
                  <a:srgbClr val="0000FF"/>
                </a:solidFill>
              </a:rPr>
              <a:t>		then you must want the poor to pay at least the</a:t>
            </a:r>
          </a:p>
          <a:p>
            <a:pPr marL="0" indent="0">
              <a:buNone/>
            </a:pPr>
            <a:r>
              <a:rPr lang="en-US" sz="2400" dirty="0" smtClean="0">
                <a:solidFill>
                  <a:srgbClr val="0000FF"/>
                </a:solidFill>
              </a:rPr>
              <a:t>		same </a:t>
            </a:r>
            <a:r>
              <a:rPr lang="en-US" sz="2400" i="1" u="sng" dirty="0" smtClean="0">
                <a:solidFill>
                  <a:srgbClr val="0000FF"/>
                </a:solidFill>
              </a:rPr>
              <a:t>penalty</a:t>
            </a:r>
            <a:r>
              <a:rPr lang="en-US" sz="2400" dirty="0" smtClean="0">
                <a:solidFill>
                  <a:srgbClr val="0000FF"/>
                </a:solidFill>
              </a:rPr>
              <a:t> as the rich for being childless.</a:t>
            </a:r>
          </a:p>
          <a:p>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90965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12642" name="Object 2"/>
          <p:cNvGraphicFramePr>
            <a:graphicFrameLocks noChangeAspect="1"/>
          </p:cNvGraphicFramePr>
          <p:nvPr/>
        </p:nvGraphicFramePr>
        <p:xfrm>
          <a:off x="418577" y="773762"/>
          <a:ext cx="8725423" cy="4554966"/>
        </p:xfrm>
        <a:graphic>
          <a:graphicData uri="http://schemas.openxmlformats.org/presentationml/2006/ole">
            <p:oleObj spid="_x0000_s175106" name="Document" r:id="rId3" imgW="3746500" imgH="1955800" progId="Word.Document.12">
              <p:link updateAutomatic="1"/>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165100"/>
            <a:ext cx="6121400" cy="919162"/>
          </a:xfrm>
        </p:spPr>
        <p:txBody>
          <a:bodyPr>
            <a:noAutofit/>
          </a:bodyPr>
          <a:lstStyle/>
          <a:p>
            <a:r>
              <a:rPr lang="en-US" sz="3200" u="sng" dirty="0" smtClean="0"/>
              <a:t>‘Most of the dots are blue’ </a:t>
            </a:r>
            <a:endParaRPr lang="en-US" sz="3200" u="sng" dirty="0"/>
          </a:p>
        </p:txBody>
      </p:sp>
      <p:sp>
        <p:nvSpPr>
          <p:cNvPr id="3" name="Content Placeholder 2"/>
          <p:cNvSpPr>
            <a:spLocks noGrp="1"/>
          </p:cNvSpPr>
          <p:nvPr>
            <p:ph idx="1"/>
          </p:nvPr>
        </p:nvSpPr>
        <p:spPr>
          <a:xfrm>
            <a:off x="304800" y="1473200"/>
            <a:ext cx="8585200" cy="4807977"/>
          </a:xfrm>
        </p:spPr>
        <p:txBody>
          <a:bodyPr>
            <a:normAutofit fontScale="85000" lnSpcReduction="10000"/>
          </a:bodyPr>
          <a:lstStyle/>
          <a:p>
            <a:pPr>
              <a:spcBef>
                <a:spcPts val="0"/>
              </a:spcBef>
              <a:spcAft>
                <a:spcPts val="600"/>
              </a:spcAft>
              <a:buNone/>
            </a:pPr>
            <a:r>
              <a:rPr lang="en-US" b="1" dirty="0" smtClean="0">
                <a:solidFill>
                  <a:srgbClr val="0000FF"/>
                </a:solidFill>
                <a:latin typeface="Apple Chancery"/>
              </a:rPr>
              <a:t>						</a:t>
            </a:r>
            <a:r>
              <a:rPr lang="en-US" sz="3294" b="1" dirty="0" smtClean="0">
                <a:solidFill>
                  <a:srgbClr val="000000"/>
                </a:solidFill>
                <a:latin typeface="Apple Chancery"/>
              </a:rPr>
              <a:t>MOST</a:t>
            </a:r>
            <a:r>
              <a:rPr lang="en-US" dirty="0" smtClean="0">
                <a:solidFill>
                  <a:srgbClr val="000000"/>
                </a:solidFill>
              </a:rPr>
              <a:t>[D, B]</a:t>
            </a:r>
          </a:p>
          <a:p>
            <a:pPr>
              <a:spcBef>
                <a:spcPts val="1800"/>
              </a:spcBef>
              <a:buNone/>
            </a:pPr>
            <a:r>
              <a:rPr lang="en-US" dirty="0" smtClean="0">
                <a:solidFill>
                  <a:srgbClr val="000000"/>
                </a:solidFill>
              </a:rPr>
              <a:t> </a:t>
            </a:r>
          </a:p>
          <a:p>
            <a:pPr>
              <a:spcBef>
                <a:spcPts val="1800"/>
              </a:spcBef>
              <a:buNone/>
            </a:pPr>
            <a:endParaRPr lang="en-US" dirty="0" smtClean="0">
              <a:solidFill>
                <a:srgbClr val="000000"/>
              </a:solidFill>
            </a:endParaRPr>
          </a:p>
          <a:p>
            <a:pPr>
              <a:spcBef>
                <a:spcPts val="1800"/>
              </a:spcBef>
              <a:buNone/>
            </a:pPr>
            <a:endParaRPr lang="en-US" dirty="0" smtClean="0">
              <a:solidFill>
                <a:srgbClr val="000000"/>
              </a:solidFill>
            </a:endParaRPr>
          </a:p>
          <a:p>
            <a:pPr>
              <a:spcBef>
                <a:spcPts val="1800"/>
              </a:spcBef>
              <a:buNone/>
            </a:pPr>
            <a:r>
              <a:rPr lang="en-US" dirty="0" smtClean="0">
                <a:solidFill>
                  <a:srgbClr val="000000"/>
                </a:solidFill>
                <a:sym typeface="Symbol" pitchFamily="1" charset="2"/>
              </a:rPr>
              <a:t>									                      </a:t>
            </a:r>
            <a:r>
              <a:rPr lang="en-US" sz="3294" dirty="0" smtClean="0">
                <a:solidFill>
                  <a:srgbClr val="000000"/>
                </a:solidFill>
              </a:rPr>
              <a:t>#{D &amp; B} &gt; #{D &amp; </a:t>
            </a:r>
            <a:r>
              <a:rPr lang="en-US" sz="3294" dirty="0" smtClean="0">
                <a:solidFill>
                  <a:srgbClr val="000000"/>
                </a:solidFill>
                <a:sym typeface="Symbol" pitchFamily="1" charset="2"/>
              </a:rPr>
              <a:t>B}</a:t>
            </a:r>
          </a:p>
          <a:p>
            <a:pPr>
              <a:buNone/>
            </a:pPr>
            <a:endParaRPr lang="en-US" dirty="0" smtClean="0">
              <a:solidFill>
                <a:srgbClr val="000000"/>
              </a:solidFill>
            </a:endParaRPr>
          </a:p>
          <a:p>
            <a:pPr>
              <a:buNone/>
            </a:pPr>
            <a:endParaRPr lang="en-US" dirty="0" smtClean="0">
              <a:solidFill>
                <a:srgbClr val="000000"/>
              </a:solidFill>
              <a:sym typeface="Symbol" pitchFamily="1" charset="2"/>
            </a:endParaRPr>
          </a:p>
          <a:p>
            <a:pPr>
              <a:spcBef>
                <a:spcPts val="0"/>
              </a:spcBef>
              <a:buNone/>
            </a:pPr>
            <a:r>
              <a:rPr lang="en-US" dirty="0" smtClean="0">
                <a:solidFill>
                  <a:srgbClr val="000000"/>
                </a:solidFill>
                <a:sym typeface="Symbol" pitchFamily="1" charset="2"/>
              </a:rPr>
              <a:t>				                            </a:t>
            </a:r>
            <a:r>
              <a:rPr lang="en-US" sz="3294" dirty="0" smtClean="0">
                <a:solidFill>
                  <a:srgbClr val="000000"/>
                </a:solidFill>
              </a:rPr>
              <a:t>#{D &amp; B} &gt; #{D} – #{D &amp; B}</a:t>
            </a:r>
          </a:p>
          <a:p>
            <a:pPr>
              <a:spcBef>
                <a:spcPts val="0"/>
              </a:spcBef>
              <a:buNone/>
            </a:pPr>
            <a:r>
              <a:rPr lang="en-US" dirty="0" smtClean="0">
                <a:solidFill>
                  <a:srgbClr val="000000"/>
                </a:solidFill>
                <a:sym typeface="Symbol" pitchFamily="1" charset="2"/>
              </a:rPr>
              <a:t>  </a:t>
            </a:r>
          </a:p>
          <a:p>
            <a:pPr>
              <a:buNone/>
            </a:pPr>
            <a:endParaRPr lang="en-US" dirty="0" smtClean="0"/>
          </a:p>
          <a:p>
            <a:pPr>
              <a:spcBef>
                <a:spcPts val="1800"/>
              </a:spcBef>
              <a:buNone/>
            </a:pPr>
            <a:endParaRPr lang="en-US" dirty="0" smtClean="0">
              <a:sym typeface="Symbol" pitchFamily="1" charset="2"/>
            </a:endParaRPr>
          </a:p>
        </p:txBody>
      </p:sp>
      <p:cxnSp>
        <p:nvCxnSpPr>
          <p:cNvPr id="5" name="Straight Connector 4"/>
          <p:cNvCxnSpPr/>
          <p:nvPr/>
        </p:nvCxnSpPr>
        <p:spPr>
          <a:xfrm flipV="1">
            <a:off x="1955800" y="1885950"/>
            <a:ext cx="1739900" cy="825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696489" y="1885950"/>
            <a:ext cx="4394200" cy="2070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2857500" y="2711450"/>
            <a:ext cx="2654301" cy="217083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a:off x="4007151" y="3956051"/>
            <a:ext cx="1886438" cy="1197467"/>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66873" y="2711450"/>
            <a:ext cx="3177853" cy="3416320"/>
          </a:xfrm>
          <a:prstGeom prst="rect">
            <a:avLst/>
          </a:prstGeom>
          <a:noFill/>
        </p:spPr>
        <p:txBody>
          <a:bodyPr wrap="square" rtlCol="0">
            <a:spAutoFit/>
          </a:bodyPr>
          <a:lstStyle/>
          <a:p>
            <a:r>
              <a:rPr lang="en-US" sz="2400" dirty="0" smtClean="0"/>
              <a:t>Prima facie,</a:t>
            </a:r>
          </a:p>
          <a:p>
            <a:r>
              <a:rPr lang="en-US" sz="2400" dirty="0" smtClean="0"/>
              <a:t>posing the question with ‘most’ </a:t>
            </a:r>
          </a:p>
          <a:p>
            <a:r>
              <a:rPr lang="en-US" sz="2400" dirty="0" smtClean="0"/>
              <a:t>is </a:t>
            </a:r>
            <a:r>
              <a:rPr lang="en-US" sz="2400" i="1" u="sng" dirty="0" smtClean="0"/>
              <a:t>not</a:t>
            </a:r>
            <a:r>
              <a:rPr lang="en-US" sz="2400" dirty="0" smtClean="0"/>
              <a:t> a way </a:t>
            </a:r>
          </a:p>
          <a:p>
            <a:r>
              <a:rPr lang="en-US" sz="2400" dirty="0" smtClean="0"/>
              <a:t>of posing a </a:t>
            </a:r>
          </a:p>
          <a:p>
            <a:r>
              <a:rPr lang="en-US" sz="2400" dirty="0" smtClean="0"/>
              <a:t>cardinality</a:t>
            </a:r>
          </a:p>
          <a:p>
            <a:r>
              <a:rPr lang="en-US" sz="2400" dirty="0" smtClean="0"/>
              <a:t>question</a:t>
            </a:r>
          </a:p>
          <a:p>
            <a:r>
              <a:rPr lang="en-US" sz="2400" dirty="0" smtClean="0"/>
              <a:t>formulated in </a:t>
            </a:r>
          </a:p>
          <a:p>
            <a:r>
              <a:rPr lang="en-US" sz="2400" dirty="0" smtClean="0"/>
              <a:t>terms of negation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xit" presetSubtype="0" fill="hold" grpId="0" nodeType="clickEffect">
                                  <p:stCondLst>
                                    <p:cond delay="0"/>
                                  </p:stCondLst>
                                  <p:childTnLst>
                                    <p:animEffect transition="out" filter="fade">
                                      <p:cBhvr>
                                        <p:cTn id="10" dur="500"/>
                                        <p:tgtEl>
                                          <p:spTgt spid="3">
                                            <p:txEl>
                                              <p:pRg st="4" end="4"/>
                                            </p:txEl>
                                          </p:spTgt>
                                        </p:tgtEl>
                                      </p:cBhvr>
                                    </p:animEffect>
                                    <p:anim calcmode="lin" valueType="num">
                                      <p:cBhvr>
                                        <p:cTn id="11" dur="500"/>
                                        <p:tgtEl>
                                          <p:spTgt spid="3">
                                            <p:txEl>
                                              <p:pRg st="4" end="4"/>
                                            </p:txEl>
                                          </p:spTgt>
                                        </p:tgtEl>
                                        <p:attrNameLst>
                                          <p:attrName>ppt_x</p:attrName>
                                        </p:attrNameLst>
                                      </p:cBhvr>
                                      <p:tavLst>
                                        <p:tav tm="0">
                                          <p:val>
                                            <p:strVal val="ppt_x"/>
                                          </p:val>
                                        </p:tav>
                                        <p:tav tm="100000">
                                          <p:val>
                                            <p:strVal val="ppt_x"/>
                                          </p:val>
                                        </p:tav>
                                      </p:tavLst>
                                    </p:anim>
                                    <p:anim calcmode="lin" valueType="num">
                                      <p:cBhvr>
                                        <p:cTn id="12" dur="500"/>
                                        <p:tgtEl>
                                          <p:spTgt spid="3">
                                            <p:txEl>
                                              <p:pRg st="4" end="4"/>
                                            </p:txEl>
                                          </p:spTgt>
                                        </p:tgtEl>
                                        <p:attrNameLst>
                                          <p:attrName>ppt_y</p:attrName>
                                        </p:attrNameLst>
                                      </p:cBhvr>
                                      <p:tavLst>
                                        <p:tav tm="0">
                                          <p:val>
                                            <p:strVal val="ppt_y"/>
                                          </p:val>
                                        </p:tav>
                                        <p:tav tm="100000">
                                          <p:val>
                                            <p:strVal val="ppt_y+.1"/>
                                          </p:val>
                                        </p:tav>
                                      </p:tavLst>
                                    </p:anim>
                                    <p:set>
                                      <p:cBhvr>
                                        <p:cTn id="13"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165100"/>
            <a:ext cx="6121400" cy="919162"/>
          </a:xfrm>
        </p:spPr>
        <p:txBody>
          <a:bodyPr>
            <a:noAutofit/>
          </a:bodyPr>
          <a:lstStyle/>
          <a:p>
            <a:r>
              <a:rPr lang="en-US" sz="3200" u="sng" dirty="0" smtClean="0"/>
              <a:t>‘Most of the dots are blue’ </a:t>
            </a:r>
            <a:endParaRPr lang="en-US" sz="3200" u="sng" dirty="0"/>
          </a:p>
        </p:txBody>
      </p:sp>
      <p:sp>
        <p:nvSpPr>
          <p:cNvPr id="3" name="Content Placeholder 2"/>
          <p:cNvSpPr>
            <a:spLocks noGrp="1"/>
          </p:cNvSpPr>
          <p:nvPr>
            <p:ph idx="1"/>
          </p:nvPr>
        </p:nvSpPr>
        <p:spPr>
          <a:xfrm>
            <a:off x="304800" y="1473200"/>
            <a:ext cx="8585200" cy="4807977"/>
          </a:xfrm>
        </p:spPr>
        <p:txBody>
          <a:bodyPr>
            <a:normAutofit fontScale="92500" lnSpcReduction="20000"/>
          </a:bodyPr>
          <a:lstStyle/>
          <a:p>
            <a:pPr>
              <a:spcBef>
                <a:spcPts val="0"/>
              </a:spcBef>
              <a:spcAft>
                <a:spcPts val="600"/>
              </a:spcAft>
              <a:buNone/>
            </a:pPr>
            <a:r>
              <a:rPr lang="en-US" b="1" dirty="0" smtClean="0">
                <a:solidFill>
                  <a:srgbClr val="0000FF"/>
                </a:solidFill>
                <a:latin typeface="Apple Chancery"/>
              </a:rPr>
              <a:t>						</a:t>
            </a:r>
            <a:r>
              <a:rPr lang="en-US" sz="3027" b="1" dirty="0" smtClean="0">
                <a:solidFill>
                  <a:srgbClr val="000000"/>
                </a:solidFill>
                <a:latin typeface="Apple Chancery"/>
              </a:rPr>
              <a:t>MOST</a:t>
            </a:r>
            <a:r>
              <a:rPr lang="en-US" sz="3027" dirty="0" smtClean="0">
                <a:solidFill>
                  <a:srgbClr val="000000"/>
                </a:solidFill>
              </a:rPr>
              <a:t>[D, B]</a:t>
            </a:r>
          </a:p>
          <a:p>
            <a:pPr>
              <a:spcBef>
                <a:spcPts val="1800"/>
              </a:spcBef>
              <a:buNone/>
            </a:pPr>
            <a:r>
              <a:rPr lang="en-US" dirty="0" smtClean="0">
                <a:solidFill>
                  <a:srgbClr val="000000"/>
                </a:solidFill>
              </a:rPr>
              <a:t> </a:t>
            </a:r>
          </a:p>
          <a:p>
            <a:pPr>
              <a:spcBef>
                <a:spcPts val="1800"/>
              </a:spcBef>
              <a:buNone/>
            </a:pPr>
            <a:endParaRPr lang="en-US" dirty="0" smtClean="0">
              <a:solidFill>
                <a:srgbClr val="000000"/>
              </a:solidFill>
            </a:endParaRPr>
          </a:p>
          <a:p>
            <a:pPr>
              <a:spcBef>
                <a:spcPts val="1800"/>
              </a:spcBef>
              <a:buNone/>
            </a:pPr>
            <a:endParaRPr lang="en-US" dirty="0" smtClean="0">
              <a:solidFill>
                <a:srgbClr val="000000"/>
              </a:solidFill>
            </a:endParaRPr>
          </a:p>
          <a:p>
            <a:pPr>
              <a:spcBef>
                <a:spcPts val="1800"/>
              </a:spcBef>
              <a:buNone/>
            </a:pPr>
            <a:r>
              <a:rPr lang="en-US" dirty="0" smtClean="0">
                <a:solidFill>
                  <a:srgbClr val="000000"/>
                </a:solidFill>
                <a:sym typeface="Symbol" pitchFamily="1" charset="2"/>
              </a:rPr>
              <a:t>									                        </a:t>
            </a:r>
            <a:r>
              <a:rPr lang="en-US" dirty="0" smtClean="0">
                <a:solidFill>
                  <a:srgbClr val="000000"/>
                </a:solidFill>
              </a:rPr>
              <a:t> </a:t>
            </a:r>
            <a:endParaRPr lang="en-US" dirty="0" smtClean="0">
              <a:solidFill>
                <a:srgbClr val="000000"/>
              </a:solidFill>
              <a:sym typeface="Symbol" pitchFamily="1" charset="2"/>
            </a:endParaRPr>
          </a:p>
          <a:p>
            <a:pPr>
              <a:buNone/>
            </a:pPr>
            <a:endParaRPr lang="en-US" dirty="0" smtClean="0">
              <a:solidFill>
                <a:srgbClr val="000000"/>
              </a:solidFill>
            </a:endParaRPr>
          </a:p>
          <a:p>
            <a:pPr>
              <a:buNone/>
            </a:pPr>
            <a:endParaRPr lang="en-US" dirty="0" smtClean="0">
              <a:solidFill>
                <a:srgbClr val="000000"/>
              </a:solidFill>
              <a:sym typeface="Symbol" pitchFamily="1" charset="2"/>
            </a:endParaRPr>
          </a:p>
          <a:p>
            <a:pPr>
              <a:spcBef>
                <a:spcPts val="0"/>
              </a:spcBef>
              <a:buNone/>
            </a:pPr>
            <a:r>
              <a:rPr lang="en-US" dirty="0" smtClean="0">
                <a:solidFill>
                  <a:srgbClr val="000000"/>
                </a:solidFill>
                <a:sym typeface="Symbol" pitchFamily="1" charset="2"/>
              </a:rPr>
              <a:t>				                         </a:t>
            </a:r>
            <a:r>
              <a:rPr lang="en-US" sz="3027" dirty="0" smtClean="0">
                <a:solidFill>
                  <a:srgbClr val="000000"/>
                </a:solidFill>
              </a:rPr>
              <a:t>#{D &amp; B} &gt; #{D} – #{D &amp; B}</a:t>
            </a:r>
          </a:p>
          <a:p>
            <a:pPr>
              <a:spcBef>
                <a:spcPts val="0"/>
              </a:spcBef>
              <a:buNone/>
            </a:pPr>
            <a:r>
              <a:rPr lang="en-US" dirty="0" smtClean="0">
                <a:solidFill>
                  <a:srgbClr val="000000"/>
                </a:solidFill>
                <a:sym typeface="Symbol" pitchFamily="1" charset="2"/>
              </a:rPr>
              <a:t>  </a:t>
            </a:r>
          </a:p>
          <a:p>
            <a:pPr>
              <a:buNone/>
            </a:pPr>
            <a:endParaRPr lang="en-US" dirty="0" smtClean="0"/>
          </a:p>
          <a:p>
            <a:pPr>
              <a:spcBef>
                <a:spcPts val="1800"/>
              </a:spcBef>
              <a:buNone/>
            </a:pPr>
            <a:endParaRPr lang="en-US" dirty="0" smtClean="0">
              <a:sym typeface="Symbol" pitchFamily="1" charset="2"/>
            </a:endParaRPr>
          </a:p>
        </p:txBody>
      </p:sp>
      <p:cxnSp>
        <p:nvCxnSpPr>
          <p:cNvPr id="5" name="Straight Connector 4"/>
          <p:cNvCxnSpPr/>
          <p:nvPr/>
        </p:nvCxnSpPr>
        <p:spPr>
          <a:xfrm flipV="1">
            <a:off x="1955800" y="1885950"/>
            <a:ext cx="1739900" cy="825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696489" y="1885950"/>
            <a:ext cx="4394200" cy="2070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2857500" y="2711450"/>
            <a:ext cx="2654301" cy="217083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a:off x="4007151" y="3956051"/>
            <a:ext cx="1886438" cy="1197467"/>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04800" y="3526091"/>
            <a:ext cx="3391689" cy="2677656"/>
          </a:xfrm>
          <a:prstGeom prst="rect">
            <a:avLst/>
          </a:prstGeom>
          <a:noFill/>
        </p:spPr>
        <p:txBody>
          <a:bodyPr wrap="square" rtlCol="0">
            <a:spAutoFit/>
          </a:bodyPr>
          <a:lstStyle/>
          <a:p>
            <a:endParaRPr lang="en-US" sz="2400" dirty="0" smtClean="0"/>
          </a:p>
          <a:p>
            <a:r>
              <a:rPr lang="en-US" sz="2400" dirty="0" smtClean="0"/>
              <a:t>framing the question </a:t>
            </a:r>
          </a:p>
          <a:p>
            <a:r>
              <a:rPr lang="en-US" sz="2400" dirty="0" smtClean="0"/>
              <a:t>with ‘most’ </a:t>
            </a:r>
          </a:p>
          <a:p>
            <a:r>
              <a:rPr lang="en-US" sz="2400" dirty="0" smtClean="0"/>
              <a:t>has effects that are </a:t>
            </a:r>
          </a:p>
          <a:p>
            <a:r>
              <a:rPr lang="en-US" sz="2400" dirty="0" smtClean="0"/>
              <a:t>expected if the question</a:t>
            </a:r>
          </a:p>
          <a:p>
            <a:r>
              <a:rPr lang="en-US" sz="2400" dirty="0" smtClean="0"/>
              <a:t>is understood in terms of</a:t>
            </a:r>
          </a:p>
          <a:p>
            <a:r>
              <a:rPr lang="en-US" sz="2400" dirty="0" smtClean="0"/>
              <a:t>cardinality </a:t>
            </a:r>
            <a:r>
              <a:rPr lang="en-US" sz="2400" i="1" u="sng" dirty="0" smtClean="0"/>
              <a:t>subtraction</a:t>
            </a:r>
            <a:endParaRPr lang="en-US" sz="2400" i="1" u="sng" dirty="0"/>
          </a:p>
        </p:txBody>
      </p:sp>
      <p:sp>
        <p:nvSpPr>
          <p:cNvPr id="10" name="TextBox 9"/>
          <p:cNvSpPr txBox="1"/>
          <p:nvPr/>
        </p:nvSpPr>
        <p:spPr>
          <a:xfrm>
            <a:off x="4007150" y="5819511"/>
            <a:ext cx="3806300" cy="461665"/>
          </a:xfrm>
          <a:prstGeom prst="rect">
            <a:avLst/>
          </a:prstGeom>
          <a:noFill/>
        </p:spPr>
        <p:txBody>
          <a:bodyPr wrap="none" rtlCol="0">
            <a:spAutoFit/>
          </a:bodyPr>
          <a:lstStyle/>
          <a:p>
            <a:r>
              <a:rPr lang="en-US" sz="2400" dirty="0" smtClean="0"/>
              <a:t>??Most of the </a:t>
            </a:r>
            <a:r>
              <a:rPr lang="en-US" sz="2400" i="1" u="sng" dirty="0" smtClean="0"/>
              <a:t>paint</a:t>
            </a:r>
            <a:r>
              <a:rPr lang="en-US" sz="2400" dirty="0" smtClean="0"/>
              <a:t> is blue??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46757"/>
            <a:ext cx="8229600" cy="4953000"/>
          </a:xfrm>
        </p:spPr>
        <p:txBody>
          <a:bodyPr>
            <a:noAutofit/>
          </a:bodyPr>
          <a:lstStyle/>
          <a:p>
            <a:pPr>
              <a:buNone/>
            </a:pPr>
            <a:r>
              <a:rPr lang="en-US" sz="2800" dirty="0" smtClean="0">
                <a:solidFill>
                  <a:srgbClr val="0000FF"/>
                </a:solidFill>
              </a:rPr>
              <a:t>‘Most of the dots are blue’</a:t>
            </a:r>
            <a:endParaRPr lang="en-US" sz="2800" dirty="0" smtClean="0">
              <a:solidFill>
                <a:srgbClr val="FF0000"/>
              </a:solidFill>
            </a:endParaRPr>
          </a:p>
          <a:p>
            <a:pPr>
              <a:spcBef>
                <a:spcPts val="600"/>
              </a:spcBef>
              <a:buNone/>
            </a:pPr>
            <a:r>
              <a:rPr lang="en-US" sz="2800" dirty="0" smtClean="0">
                <a:solidFill>
                  <a:srgbClr val="FF0000"/>
                </a:solidFill>
              </a:rPr>
              <a:t>	</a:t>
            </a:r>
            <a:r>
              <a:rPr lang="en-US" sz="2800" dirty="0" smtClean="0">
                <a:solidFill>
                  <a:srgbClr val="000000"/>
                </a:solidFill>
              </a:rPr>
              <a:t>#{Dot &amp; Blue} &gt; #{Dot</a:t>
            </a:r>
            <a:r>
              <a:rPr lang="en-US" sz="2800" dirty="0" smtClean="0">
                <a:solidFill>
                  <a:srgbClr val="000000"/>
                </a:solidFill>
                <a:sym typeface="Symbol" charset="2"/>
              </a:rPr>
              <a:t>} − </a:t>
            </a:r>
            <a:r>
              <a:rPr lang="en-US" sz="2800" dirty="0" smtClean="0">
                <a:solidFill>
                  <a:srgbClr val="000000"/>
                </a:solidFill>
              </a:rPr>
              <a:t>#{Dot &amp; Blue}</a:t>
            </a:r>
          </a:p>
          <a:p>
            <a:pPr>
              <a:spcBef>
                <a:spcPts val="0"/>
              </a:spcBef>
              <a:buNone/>
            </a:pPr>
            <a:endParaRPr lang="en-US" sz="2800" dirty="0" smtClean="0"/>
          </a:p>
          <a:p>
            <a:r>
              <a:rPr lang="en-US" sz="2800" dirty="0" smtClean="0"/>
              <a:t>mass/count flexibility</a:t>
            </a:r>
          </a:p>
          <a:p>
            <a:pPr>
              <a:buNone/>
            </a:pPr>
            <a:r>
              <a:rPr lang="en-US" sz="2800" dirty="0" smtClean="0"/>
              <a:t>	</a:t>
            </a:r>
            <a:r>
              <a:rPr lang="en-US" sz="2800" dirty="0" smtClean="0">
                <a:solidFill>
                  <a:srgbClr val="0000FF"/>
                </a:solidFill>
              </a:rPr>
              <a:t>Most of the </a:t>
            </a:r>
            <a:r>
              <a:rPr lang="en-US" sz="2800" i="1" u="sng" dirty="0" smtClean="0">
                <a:solidFill>
                  <a:srgbClr val="0000FF"/>
                </a:solidFill>
              </a:rPr>
              <a:t>dots (blobs, peas, shoes) are</a:t>
            </a:r>
            <a:r>
              <a:rPr lang="en-US" sz="2800" dirty="0" smtClean="0">
                <a:solidFill>
                  <a:srgbClr val="0000FF"/>
                </a:solidFill>
              </a:rPr>
              <a:t> blue</a:t>
            </a:r>
          </a:p>
          <a:p>
            <a:pPr>
              <a:buNone/>
            </a:pPr>
            <a:r>
              <a:rPr lang="en-US" sz="2800" dirty="0" smtClean="0">
                <a:solidFill>
                  <a:srgbClr val="0000FF"/>
                </a:solidFill>
              </a:rPr>
              <a:t>    Most of the </a:t>
            </a:r>
            <a:r>
              <a:rPr lang="en-US" sz="2800" i="1" u="sng" dirty="0" smtClean="0">
                <a:solidFill>
                  <a:srgbClr val="0000FF"/>
                </a:solidFill>
              </a:rPr>
              <a:t>paint (blob, corn, footwear) is</a:t>
            </a:r>
            <a:r>
              <a:rPr lang="en-US" sz="2800" dirty="0" smtClean="0">
                <a:solidFill>
                  <a:srgbClr val="0000FF"/>
                </a:solidFill>
              </a:rPr>
              <a:t> blue</a:t>
            </a:r>
          </a:p>
          <a:p>
            <a:pPr>
              <a:buNone/>
            </a:pPr>
            <a:endParaRPr lang="en-US" sz="2800" dirty="0" smtClean="0"/>
          </a:p>
          <a:p>
            <a:r>
              <a:rPr lang="en-US" sz="2800" dirty="0" smtClean="0"/>
              <a:t>are mass nouns (somehow) disguised count nouns?</a:t>
            </a:r>
          </a:p>
          <a:p>
            <a:pPr>
              <a:buNone/>
            </a:pPr>
            <a:r>
              <a:rPr lang="en-US" sz="2800" dirty="0" smtClean="0">
                <a:solidFill>
                  <a:srgbClr val="000000"/>
                </a:solidFill>
              </a:rPr>
              <a:t>    #{</a:t>
            </a:r>
            <a:r>
              <a:rPr lang="en-US" sz="2800" dirty="0" err="1" smtClean="0">
                <a:solidFill>
                  <a:srgbClr val="000000"/>
                </a:solidFill>
              </a:rPr>
              <a:t>GooUnit</a:t>
            </a:r>
            <a:r>
              <a:rPr lang="en-US" sz="2800" dirty="0" smtClean="0">
                <a:solidFill>
                  <a:srgbClr val="000000"/>
                </a:solidFill>
              </a:rPr>
              <a:t> &amp; </a:t>
            </a:r>
            <a:r>
              <a:rPr lang="en-US" sz="2800" dirty="0" err="1" smtClean="0">
                <a:solidFill>
                  <a:srgbClr val="000000"/>
                </a:solidFill>
              </a:rPr>
              <a:t>BlueUnit</a:t>
            </a:r>
            <a:r>
              <a:rPr lang="en-US" sz="2800" dirty="0" smtClean="0">
                <a:solidFill>
                  <a:srgbClr val="000000"/>
                </a:solidFill>
              </a:rPr>
              <a:t>} &gt; </a:t>
            </a:r>
          </a:p>
          <a:p>
            <a:pPr>
              <a:buNone/>
            </a:pPr>
            <a:r>
              <a:rPr lang="en-US" sz="2800" dirty="0" smtClean="0">
                <a:solidFill>
                  <a:srgbClr val="000000"/>
                </a:solidFill>
              </a:rPr>
              <a:t>    #{</a:t>
            </a:r>
            <a:r>
              <a:rPr lang="en-US" sz="2800" dirty="0" err="1" smtClean="0">
                <a:solidFill>
                  <a:srgbClr val="000000"/>
                </a:solidFill>
              </a:rPr>
              <a:t>GooUnit</a:t>
            </a:r>
            <a:r>
              <a:rPr lang="en-US" sz="2800" dirty="0" smtClean="0">
                <a:solidFill>
                  <a:srgbClr val="000000"/>
                </a:solidFill>
                <a:sym typeface="Symbol" charset="2"/>
              </a:rPr>
              <a:t>} − </a:t>
            </a:r>
            <a:r>
              <a:rPr lang="en-US" sz="2800" dirty="0" smtClean="0">
                <a:solidFill>
                  <a:srgbClr val="000000"/>
                </a:solidFill>
              </a:rPr>
              <a:t>#{</a:t>
            </a:r>
            <a:r>
              <a:rPr lang="en-US" sz="2800" dirty="0" err="1" smtClean="0">
                <a:solidFill>
                  <a:srgbClr val="000000"/>
                </a:solidFill>
              </a:rPr>
              <a:t>GooUnit</a:t>
            </a:r>
            <a:r>
              <a:rPr lang="en-US" sz="2800" dirty="0" smtClean="0">
                <a:solidFill>
                  <a:srgbClr val="000000"/>
                </a:solidFill>
              </a:rPr>
              <a:t> &amp; </a:t>
            </a:r>
            <a:r>
              <a:rPr lang="en-US" sz="2800" dirty="0" err="1" smtClean="0">
                <a:solidFill>
                  <a:srgbClr val="000000"/>
                </a:solidFill>
              </a:rPr>
              <a:t>BlueUnit</a:t>
            </a:r>
            <a:r>
              <a:rPr lang="en-US" sz="2800" dirty="0" smtClean="0">
                <a:solidFill>
                  <a:srgbClr val="000000"/>
                </a:solidFill>
              </a:rPr>
              <a:t>}</a:t>
            </a:r>
            <a:r>
              <a:rPr lang="en-US" sz="2800" dirty="0" smtClean="0"/>
              <a:t>		 </a:t>
            </a:r>
            <a:endParaRPr lang="en-US" sz="2800" i="1" u="sng" dirty="0" smtClean="0">
              <a:solidFill>
                <a:srgbClr val="0000FF"/>
              </a:solidFill>
            </a:endParaRPr>
          </a:p>
          <a:p>
            <a:endParaRPr lang="en-US" sz="2800" dirty="0" smtClean="0"/>
          </a:p>
          <a:p>
            <a:pPr>
              <a:buNone/>
            </a:pPr>
            <a:endParaRPr lang="en-US" sz="2800" dirty="0" smtClean="0">
              <a:solidFill>
                <a:srgbClr val="FF0000"/>
              </a:solidFill>
              <a:sym typeface="Symbol"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30" y="-13125"/>
            <a:ext cx="4470400" cy="3352800"/>
          </a:xfrm>
          <a:prstGeom prst="rect">
            <a:avLst/>
          </a:prstGeom>
        </p:spPr>
      </p:pic>
      <p:pic>
        <p:nvPicPr>
          <p:cNvPr id="3" name="Picture 2"/>
          <p:cNvPicPr>
            <a:picLocks noChangeAspect="1"/>
          </p:cNvPicPr>
          <p:nvPr/>
        </p:nvPicPr>
        <p:blipFill>
          <a:blip r:embed="rId3"/>
          <a:stretch>
            <a:fillRect/>
          </a:stretch>
        </p:blipFill>
        <p:spPr>
          <a:xfrm>
            <a:off x="4661270" y="-13125"/>
            <a:ext cx="4470400" cy="3352800"/>
          </a:xfrm>
          <a:prstGeom prst="rect">
            <a:avLst/>
          </a:prstGeom>
        </p:spPr>
      </p:pic>
      <p:pic>
        <p:nvPicPr>
          <p:cNvPr id="4" name="Picture 3"/>
          <p:cNvPicPr>
            <a:picLocks noChangeAspect="1"/>
          </p:cNvPicPr>
          <p:nvPr/>
        </p:nvPicPr>
        <p:blipFill>
          <a:blip r:embed="rId4"/>
          <a:stretch>
            <a:fillRect/>
          </a:stretch>
        </p:blipFill>
        <p:spPr>
          <a:xfrm>
            <a:off x="4661270" y="3492075"/>
            <a:ext cx="4470400" cy="3352800"/>
          </a:xfrm>
          <a:prstGeom prst="rect">
            <a:avLst/>
          </a:prstGeom>
        </p:spPr>
      </p:pic>
      <p:pic>
        <p:nvPicPr>
          <p:cNvPr id="5" name="Picture 4"/>
          <p:cNvPicPr>
            <a:picLocks noChangeAspect="1"/>
          </p:cNvPicPr>
          <p:nvPr/>
        </p:nvPicPr>
        <p:blipFill>
          <a:blip r:embed="rId5"/>
          <a:stretch>
            <a:fillRect/>
          </a:stretch>
        </p:blipFill>
        <p:spPr>
          <a:xfrm>
            <a:off x="-12330" y="3492075"/>
            <a:ext cx="4470400" cy="335280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30" y="0"/>
            <a:ext cx="4470400" cy="3352800"/>
          </a:xfrm>
          <a:prstGeom prst="rect">
            <a:avLst/>
          </a:prstGeom>
        </p:spPr>
      </p:pic>
      <p:pic>
        <p:nvPicPr>
          <p:cNvPr id="3" name="Picture 2"/>
          <p:cNvPicPr>
            <a:picLocks noChangeAspect="1"/>
          </p:cNvPicPr>
          <p:nvPr/>
        </p:nvPicPr>
        <p:blipFill>
          <a:blip r:embed="rId3"/>
          <a:stretch>
            <a:fillRect/>
          </a:stretch>
        </p:blipFill>
        <p:spPr>
          <a:xfrm>
            <a:off x="4661270" y="0"/>
            <a:ext cx="4470400" cy="3352800"/>
          </a:xfrm>
          <a:prstGeom prst="rect">
            <a:avLst/>
          </a:prstGeom>
        </p:spPr>
      </p:pic>
      <p:pic>
        <p:nvPicPr>
          <p:cNvPr id="4" name="Picture 3"/>
          <p:cNvPicPr>
            <a:picLocks noChangeAspect="1"/>
          </p:cNvPicPr>
          <p:nvPr/>
        </p:nvPicPr>
        <p:blipFill>
          <a:blip r:embed="rId4"/>
          <a:stretch>
            <a:fillRect/>
          </a:stretch>
        </p:blipFill>
        <p:spPr>
          <a:xfrm>
            <a:off x="4661270" y="3505200"/>
            <a:ext cx="4470400" cy="3352800"/>
          </a:xfrm>
          <a:prstGeom prst="rect">
            <a:avLst/>
          </a:prstGeom>
        </p:spPr>
      </p:pic>
      <p:pic>
        <p:nvPicPr>
          <p:cNvPr id="5" name="Picture 4"/>
          <p:cNvPicPr>
            <a:picLocks noChangeAspect="1"/>
          </p:cNvPicPr>
          <p:nvPr/>
        </p:nvPicPr>
        <p:blipFill>
          <a:blip r:embed="rId5"/>
          <a:stretch>
            <a:fillRect/>
          </a:stretch>
        </p:blipFill>
        <p:spPr>
          <a:xfrm>
            <a:off x="-12330" y="3505200"/>
            <a:ext cx="4470400" cy="3352800"/>
          </a:xfrm>
          <a:prstGeom prst="rect">
            <a:avLst/>
          </a:prstGeom>
        </p:spPr>
      </p:pic>
      <p:cxnSp>
        <p:nvCxnSpPr>
          <p:cNvPr id="11" name="Straight Connector 10"/>
          <p:cNvCxnSpPr/>
          <p:nvPr/>
        </p:nvCxnSpPr>
        <p:spPr>
          <a:xfrm>
            <a:off x="-12330" y="271238"/>
            <a:ext cx="4470400" cy="123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2330" y="604120"/>
            <a:ext cx="4470400" cy="123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2330" y="924674"/>
            <a:ext cx="4470400" cy="123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2330" y="1269886"/>
            <a:ext cx="4470400" cy="123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2330" y="1590440"/>
            <a:ext cx="4470400" cy="123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2330" y="1898664"/>
            <a:ext cx="4470400" cy="123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2330" y="2243876"/>
            <a:ext cx="4470400" cy="123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2330" y="2539772"/>
            <a:ext cx="4470400" cy="123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2330" y="2835667"/>
            <a:ext cx="4470400" cy="1232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2330" y="3119234"/>
            <a:ext cx="4470400" cy="12329"/>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1284324" y="1694839"/>
            <a:ext cx="2848789" cy="1586"/>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979734" y="1707168"/>
            <a:ext cx="2848789" cy="1586"/>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660748" y="1707168"/>
            <a:ext cx="2848789" cy="1586"/>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363249" y="1694045"/>
            <a:ext cx="2848789" cy="1586"/>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31934" y="1694044"/>
            <a:ext cx="2848789" cy="1586"/>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288637" y="1694839"/>
            <a:ext cx="2848789" cy="1586"/>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610796" y="1707168"/>
            <a:ext cx="2848789" cy="1586"/>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931370" y="1694839"/>
            <a:ext cx="2848789" cy="1586"/>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1225695" y="1694044"/>
            <a:ext cx="2848789" cy="1586"/>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1535524" y="1694044"/>
            <a:ext cx="2848789" cy="1586"/>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1856096" y="1707169"/>
            <a:ext cx="2848789" cy="1586"/>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2175081" y="1707170"/>
            <a:ext cx="2848789" cy="1586"/>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2484910" y="1694044"/>
            <a:ext cx="2848789" cy="1586"/>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2779235" y="1707171"/>
            <a:ext cx="2848789" cy="1586"/>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Users\Darko Odic\Documents\JHU\First Year Proposal\reimages\Image3_AntiCorrelated.png"/>
          <p:cNvPicPr/>
          <p:nvPr/>
        </p:nvPicPr>
        <p:blipFill>
          <a:blip r:embed="rId2" cstate="print">
            <a:extLst>
              <a:ext uri="{28A0092B-C50C-407E-A947-70E740481C1C}">
                <a14:useLocalDpi xmlns:p="http://schemas.openxmlformats.org/presentationml/2006/main" xmlns:mo="http://schemas.microsoft.com/office/mac/office/2008/main" xmlns:ve="http://schemas.openxmlformats.org/markup-compatibility/2006" xmlns:mv="urn:schemas-microsoft-com:mac:vml" xmlns:a14="http://schemas.microsoft.com/office/drawing/2010/main" xmlns:pic="http://schemas.openxmlformats.org/drawingml/2006/picture" xmlns:a="http://schemas.openxmlformats.org/drawingml/2006/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r="http://schemas.openxmlformats.org/officeDocument/2006/relationships" xmlns:o="urn:schemas-microsoft-com:office:office" xmlns:mc="http://schemas.openxmlformats.org/markup-compatibility/2006" xmlns:wpc="http://schemas.microsoft.com/office/word/2010/wordprocessingCanvas" xmlns="" xmlns:lc="http://schemas.openxmlformats.org/drawingml/2006/lockedCanvas" val="0"/>
              </a:ext>
            </a:extLst>
          </a:blip>
          <a:srcRect/>
          <a:stretch>
            <a:fillRect/>
          </a:stretch>
        </p:blipFill>
        <p:spPr bwMode="auto">
          <a:xfrm>
            <a:off x="464653" y="371749"/>
            <a:ext cx="8100465" cy="5947989"/>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p="http://schemas.openxmlformats.org/presentationml/2006/main" xmlns:mo="http://schemas.microsoft.com/office/mac/office/2008/main" xmlns:ve="http://schemas.openxmlformats.org/markup-compatibility/2006" xmlns:mv="urn:schemas-microsoft-com:mac:vml" xmlns:a14="http://schemas.microsoft.com/office/drawing/2010/main" xmlns:pic="http://schemas.openxmlformats.org/drawingml/2006/picture" xmlns:a="http://schemas.openxmlformats.org/drawingml/2006/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r="http://schemas.openxmlformats.org/officeDocument/2006/relationships" xmlns:o="urn:schemas-microsoft-com:office:office" xmlns:mc="http://schemas.openxmlformats.org/markup-compatibility/2006" xmlns:wpc="http://schemas.microsoft.com/office/word/2010/wordprocessingCanvas" xmlns="" xmlns:lc="http://schemas.openxmlformats.org/drawingml/2006/lockedCanvas" val="0"/>
              </a:ext>
            </a:extLst>
          </a:blip>
          <a:srcRect/>
          <a:stretch>
            <a:fillRect/>
          </a:stretch>
        </p:blipFill>
        <p:spPr bwMode="auto">
          <a:xfrm>
            <a:off x="511120" y="371750"/>
            <a:ext cx="7821672" cy="5824072"/>
          </a:xfrm>
          <a:prstGeom prst="rect">
            <a:avLst/>
          </a:prstGeom>
          <a:noFill/>
          <a:ln>
            <a:noFill/>
          </a:ln>
        </p:spPr>
      </p:pic>
      <p:sp>
        <p:nvSpPr>
          <p:cNvPr id="5" name="TextBox 4"/>
          <p:cNvSpPr txBox="1"/>
          <p:nvPr/>
        </p:nvSpPr>
        <p:spPr>
          <a:xfrm>
            <a:off x="7885926" y="304800"/>
            <a:ext cx="854734" cy="646331"/>
          </a:xfrm>
          <a:prstGeom prst="rect">
            <a:avLst/>
          </a:prstGeom>
          <a:noFill/>
        </p:spPr>
        <p:txBody>
          <a:bodyPr wrap="none" rtlCol="0">
            <a:spAutoFit/>
          </a:bodyPr>
          <a:lstStyle/>
          <a:p>
            <a:r>
              <a:rPr lang="en-US" dirty="0" err="1" smtClean="0"/>
              <a:t>w</a:t>
            </a:r>
            <a:r>
              <a:rPr lang="en-US" dirty="0" smtClean="0"/>
              <a:t> = .20</a:t>
            </a:r>
          </a:p>
          <a:p>
            <a:r>
              <a:rPr lang="en-US" dirty="0" smtClean="0"/>
              <a:t>r</a:t>
            </a:r>
            <a:r>
              <a:rPr lang="en-US" baseline="30000" dirty="0" smtClean="0"/>
              <a:t>2</a:t>
            </a:r>
            <a:r>
              <a:rPr lang="en-US" dirty="0" smtClean="0"/>
              <a:t> = .99</a:t>
            </a:r>
            <a:endParaRPr lang="en-US" dirty="0"/>
          </a:p>
        </p:txBody>
      </p:sp>
      <p:sp>
        <p:nvSpPr>
          <p:cNvPr id="6" name="TextBox 5"/>
          <p:cNvSpPr txBox="1"/>
          <p:nvPr/>
        </p:nvSpPr>
        <p:spPr>
          <a:xfrm>
            <a:off x="7885926" y="1161717"/>
            <a:ext cx="854734" cy="646331"/>
          </a:xfrm>
          <a:prstGeom prst="rect">
            <a:avLst/>
          </a:prstGeom>
          <a:noFill/>
        </p:spPr>
        <p:txBody>
          <a:bodyPr wrap="none" rtlCol="0">
            <a:spAutoFit/>
          </a:bodyPr>
          <a:lstStyle/>
          <a:p>
            <a:r>
              <a:rPr lang="en-US" dirty="0" err="1" smtClean="0"/>
              <a:t>w</a:t>
            </a:r>
            <a:r>
              <a:rPr lang="en-US" dirty="0" smtClean="0"/>
              <a:t> = .29</a:t>
            </a:r>
          </a:p>
          <a:p>
            <a:r>
              <a:rPr lang="en-US" dirty="0" smtClean="0"/>
              <a:t>r</a:t>
            </a:r>
            <a:r>
              <a:rPr lang="en-US" baseline="30000" dirty="0" smtClean="0"/>
              <a:t>2</a:t>
            </a:r>
            <a:r>
              <a:rPr lang="en-US" dirty="0" smtClean="0"/>
              <a:t> = .98</a:t>
            </a:r>
            <a:endParaRPr lang="en-US" dirty="0"/>
          </a:p>
        </p:txBody>
      </p:sp>
      <p:sp>
        <p:nvSpPr>
          <p:cNvPr id="7" name="TextBox 6"/>
          <p:cNvSpPr txBox="1"/>
          <p:nvPr/>
        </p:nvSpPr>
        <p:spPr>
          <a:xfrm>
            <a:off x="1299511" y="0"/>
            <a:ext cx="6349990" cy="1015663"/>
          </a:xfrm>
          <a:prstGeom prst="rect">
            <a:avLst/>
          </a:prstGeom>
          <a:noFill/>
        </p:spPr>
        <p:txBody>
          <a:bodyPr wrap="square" rtlCol="0">
            <a:spAutoFit/>
          </a:bodyPr>
          <a:lstStyle/>
          <a:p>
            <a:r>
              <a:rPr lang="en-US" dirty="0" smtClean="0"/>
              <a:t>  </a:t>
            </a:r>
            <a:r>
              <a:rPr lang="en-US" sz="2000" dirty="0" smtClean="0">
                <a:solidFill>
                  <a:srgbClr val="0000FF"/>
                </a:solidFill>
              </a:rPr>
              <a:t>First Study (blob/blobs…others in the works) </a:t>
            </a:r>
          </a:p>
          <a:p>
            <a:r>
              <a:rPr lang="en-US" sz="2000" dirty="0" smtClean="0">
                <a:solidFill>
                  <a:srgbClr val="0000FF"/>
                </a:solidFill>
              </a:rPr>
              <a:t>  Performance is </a:t>
            </a:r>
            <a:r>
              <a:rPr lang="en-US" sz="2000" i="1" u="sng" dirty="0" smtClean="0">
                <a:solidFill>
                  <a:srgbClr val="0000FF"/>
                </a:solidFill>
              </a:rPr>
              <a:t>better</a:t>
            </a:r>
            <a:r>
              <a:rPr lang="en-US" sz="2000" dirty="0" smtClean="0">
                <a:solidFill>
                  <a:srgbClr val="0000FF"/>
                </a:solidFill>
              </a:rPr>
              <a:t>, holding the scene constant,</a:t>
            </a:r>
          </a:p>
          <a:p>
            <a:r>
              <a:rPr lang="en-US" sz="2000" dirty="0" smtClean="0">
                <a:solidFill>
                  <a:srgbClr val="0000FF"/>
                </a:solidFill>
              </a:rPr>
              <a:t>  if the question is posed with a </a:t>
            </a:r>
            <a:r>
              <a:rPr lang="en-US" sz="2000" i="1" dirty="0" smtClean="0">
                <a:solidFill>
                  <a:srgbClr val="0000FF"/>
                </a:solidFill>
              </a:rPr>
              <a:t>mass noun</a:t>
            </a:r>
            <a:endParaRPr lang="en-US" sz="20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66483" y="710037"/>
            <a:ext cx="8229600" cy="5632311"/>
          </a:xfrm>
          <a:prstGeom prst="rect">
            <a:avLst/>
          </a:prstGeom>
        </p:spPr>
        <p:txBody>
          <a:bodyPr wrap="square">
            <a:spAutoFit/>
          </a:bodyPr>
          <a:lstStyle/>
          <a:p>
            <a:r>
              <a:rPr lang="en-US" sz="2000" dirty="0" smtClean="0"/>
              <a:t>1.	~[</a:t>
            </a:r>
            <a:r>
              <a:rPr lang="en-US" sz="2000" dirty="0" err="1" smtClean="0"/>
              <a:t>Deduction(</a:t>
            </a:r>
            <a:r>
              <a:rPr lang="en-US" sz="2000" i="1" dirty="0" err="1" smtClean="0"/>
              <a:t>r</a:t>
            </a:r>
            <a:r>
              <a:rPr lang="en-US" sz="2000" dirty="0" smtClean="0"/>
              <a:t>) &gt; </a:t>
            </a:r>
            <a:r>
              <a:rPr lang="en-US" sz="2000" dirty="0" err="1" smtClean="0"/>
              <a:t>Deduction(</a:t>
            </a:r>
            <a:r>
              <a:rPr lang="en-US" sz="2000" i="1" dirty="0" err="1" smtClean="0"/>
              <a:t>p</a:t>
            </a:r>
            <a:r>
              <a:rPr lang="en-US" sz="2000" dirty="0" smtClean="0"/>
              <a:t>)]							Desire</a:t>
            </a:r>
          </a:p>
          <a:p>
            <a:endParaRPr lang="en-US" sz="2000" dirty="0" smtClean="0"/>
          </a:p>
          <a:p>
            <a:r>
              <a:rPr lang="en-US" sz="2000" dirty="0" smtClean="0"/>
              <a:t>2.	   </a:t>
            </a:r>
            <a:r>
              <a:rPr lang="en-US" sz="2000" dirty="0" err="1" smtClean="0"/>
              <a:t>Surcharge(</a:t>
            </a:r>
            <a:r>
              <a:rPr lang="en-US" sz="2000" i="1" dirty="0" err="1" smtClean="0"/>
              <a:t>p</a:t>
            </a:r>
            <a:r>
              <a:rPr lang="en-US" sz="2000" dirty="0" smtClean="0"/>
              <a:t>) &lt; </a:t>
            </a:r>
            <a:r>
              <a:rPr lang="en-US" sz="2000" dirty="0" err="1" smtClean="0"/>
              <a:t>Surcharge(</a:t>
            </a:r>
            <a:r>
              <a:rPr lang="en-US" sz="2000" i="1" dirty="0" err="1" smtClean="0"/>
              <a:t>r</a:t>
            </a:r>
            <a:r>
              <a:rPr lang="en-US" sz="2000" dirty="0" smtClean="0"/>
              <a:t>)							Desire</a:t>
            </a:r>
          </a:p>
          <a:p>
            <a:r>
              <a:rPr lang="en-US" sz="2000" dirty="0" smtClean="0"/>
              <a:t> </a:t>
            </a:r>
          </a:p>
          <a:p>
            <a:r>
              <a:rPr lang="en-US" sz="2000" b="1" dirty="0" smtClean="0">
                <a:solidFill>
                  <a:srgbClr val="106B20"/>
                </a:solidFill>
              </a:rPr>
              <a:t>3.     for any income </a:t>
            </a:r>
            <a:r>
              <a:rPr lang="en-US" sz="2000" b="1" dirty="0" err="1" smtClean="0">
                <a:solidFill>
                  <a:srgbClr val="106B20"/>
                </a:solidFill>
              </a:rPr>
              <a:t>i</a:t>
            </a:r>
            <a:r>
              <a:rPr lang="en-US" sz="2000" b="1" dirty="0" smtClean="0">
                <a:solidFill>
                  <a:srgbClr val="106B20"/>
                </a:solidFill>
              </a:rPr>
              <a:t>, </a:t>
            </a:r>
          </a:p>
          <a:p>
            <a:r>
              <a:rPr lang="en-US" sz="2000" b="1" dirty="0" smtClean="0">
                <a:solidFill>
                  <a:srgbClr val="106B20"/>
                </a:solidFill>
              </a:rPr>
              <a:t>	</a:t>
            </a:r>
            <a:r>
              <a:rPr lang="en-US" sz="2000" b="1" dirty="0" err="1" smtClean="0">
                <a:solidFill>
                  <a:srgbClr val="106B20"/>
                </a:solidFill>
              </a:rPr>
              <a:t>Surcharge(i</a:t>
            </a:r>
            <a:r>
              <a:rPr lang="en-US" sz="2000" b="1" dirty="0" smtClean="0">
                <a:solidFill>
                  <a:srgbClr val="106B20"/>
                </a:solidFill>
              </a:rPr>
              <a:t>) = </a:t>
            </a:r>
            <a:r>
              <a:rPr lang="en-US" sz="2000" b="1" dirty="0" err="1" smtClean="0">
                <a:solidFill>
                  <a:srgbClr val="106B20"/>
                </a:solidFill>
              </a:rPr>
              <a:t>Deduction(i</a:t>
            </a:r>
            <a:r>
              <a:rPr lang="en-US" sz="2000" b="1" dirty="0" smtClean="0">
                <a:solidFill>
                  <a:srgbClr val="106B20"/>
                </a:solidFill>
              </a:rPr>
              <a:t>) 				</a:t>
            </a:r>
            <a:r>
              <a:rPr lang="en-US" sz="2000" b="1" i="1" dirty="0" smtClean="0">
                <a:solidFill>
                  <a:srgbClr val="106B20"/>
                </a:solidFill>
              </a:rPr>
              <a:t>obvious, but also provable</a:t>
            </a:r>
            <a:endParaRPr lang="en-US" sz="2000" b="1" dirty="0" smtClean="0">
              <a:solidFill>
                <a:srgbClr val="106B20"/>
              </a:solidFill>
            </a:endParaRPr>
          </a:p>
          <a:p>
            <a:endParaRPr lang="en-US" sz="2000" dirty="0" smtClean="0"/>
          </a:p>
          <a:p>
            <a:r>
              <a:rPr lang="en-US" sz="2000" dirty="0" smtClean="0"/>
              <a:t>4.	Surcharge(</a:t>
            </a:r>
            <a:r>
              <a:rPr lang="en-US" sz="2000" i="1" dirty="0" smtClean="0"/>
              <a:t>r</a:t>
            </a:r>
            <a:r>
              <a:rPr lang="en-US" sz="2000" dirty="0" smtClean="0"/>
              <a:t>) = Deduction(</a:t>
            </a:r>
            <a:r>
              <a:rPr lang="en-US" sz="2000" i="1" dirty="0" smtClean="0"/>
              <a:t>r</a:t>
            </a:r>
            <a:r>
              <a:rPr lang="en-US" sz="2000" dirty="0" smtClean="0"/>
              <a:t>)								[3]</a:t>
            </a:r>
          </a:p>
          <a:p>
            <a:endParaRPr lang="en-US" sz="2000" dirty="0" smtClean="0"/>
          </a:p>
          <a:p>
            <a:r>
              <a:rPr lang="en-US" sz="2000" dirty="0" smtClean="0">
                <a:solidFill>
                  <a:srgbClr val="FF0000"/>
                </a:solidFill>
              </a:rPr>
              <a:t>5. 	</a:t>
            </a:r>
            <a:r>
              <a:rPr lang="en-US" sz="2000" b="1" dirty="0" err="1" smtClean="0">
                <a:solidFill>
                  <a:srgbClr val="FF0000"/>
                </a:solidFill>
              </a:rPr>
              <a:t>Surcharge(</a:t>
            </a:r>
            <a:r>
              <a:rPr lang="en-US" sz="2000" b="1" i="1" dirty="0" err="1" smtClean="0">
                <a:solidFill>
                  <a:srgbClr val="FF0000"/>
                </a:solidFill>
              </a:rPr>
              <a:t>p</a:t>
            </a:r>
            <a:r>
              <a:rPr lang="en-US" sz="2000" b="1" dirty="0" smtClean="0">
                <a:solidFill>
                  <a:srgbClr val="FF0000"/>
                </a:solidFill>
              </a:rPr>
              <a:t>) &lt; </a:t>
            </a:r>
            <a:r>
              <a:rPr lang="en-US" sz="2000" b="1" dirty="0" err="1" smtClean="0">
                <a:solidFill>
                  <a:srgbClr val="FF0000"/>
                </a:solidFill>
              </a:rPr>
              <a:t>Deduction(</a:t>
            </a:r>
            <a:r>
              <a:rPr lang="en-US" sz="2000" b="1" i="1" dirty="0" err="1" smtClean="0">
                <a:solidFill>
                  <a:srgbClr val="FF0000"/>
                </a:solidFill>
              </a:rPr>
              <a:t>r</a:t>
            </a:r>
            <a:r>
              <a:rPr lang="en-US" sz="2000" b="1" dirty="0" smtClean="0">
                <a:solidFill>
                  <a:srgbClr val="FF0000"/>
                </a:solidFill>
              </a:rPr>
              <a:t>)</a:t>
            </a:r>
            <a:r>
              <a:rPr lang="en-US" sz="2000" dirty="0" smtClean="0">
                <a:solidFill>
                  <a:srgbClr val="FF0000"/>
                </a:solidFill>
              </a:rPr>
              <a:t> </a:t>
            </a:r>
            <a:r>
              <a:rPr lang="en-US" sz="2000" dirty="0" smtClean="0">
                <a:solidFill>
                  <a:srgbClr val="0000FF"/>
                </a:solidFill>
              </a:rPr>
              <a:t>				</a:t>
            </a:r>
            <a:r>
              <a:rPr lang="en-US" sz="2000" dirty="0" smtClean="0"/>
              <a:t>				[2, 4]</a:t>
            </a:r>
          </a:p>
          <a:p>
            <a:endParaRPr lang="en-US" sz="2000" dirty="0" smtClean="0"/>
          </a:p>
          <a:p>
            <a:r>
              <a:rPr lang="en-US" sz="2000" dirty="0" smtClean="0"/>
              <a:t>6.	</a:t>
            </a:r>
            <a:r>
              <a:rPr lang="en-US" sz="2000" dirty="0" err="1" smtClean="0"/>
              <a:t>Surcharge(</a:t>
            </a:r>
            <a:r>
              <a:rPr lang="en-US" sz="2000" i="1" dirty="0" err="1" smtClean="0"/>
              <a:t>p</a:t>
            </a:r>
            <a:r>
              <a:rPr lang="en-US" sz="2000" dirty="0" smtClean="0"/>
              <a:t>) = </a:t>
            </a:r>
            <a:r>
              <a:rPr lang="en-US" sz="2000" dirty="0" err="1" smtClean="0"/>
              <a:t>Deduction(</a:t>
            </a:r>
            <a:r>
              <a:rPr lang="en-US" sz="2000" i="1" dirty="0" err="1" smtClean="0"/>
              <a:t>p</a:t>
            </a:r>
            <a:r>
              <a:rPr lang="en-US" sz="2000" dirty="0" smtClean="0"/>
              <a:t>)								[3]</a:t>
            </a:r>
          </a:p>
          <a:p>
            <a:endParaRPr lang="en-US" sz="2000" dirty="0" smtClean="0">
              <a:solidFill>
                <a:srgbClr val="FF0000"/>
              </a:solidFill>
            </a:endParaRPr>
          </a:p>
          <a:p>
            <a:r>
              <a:rPr lang="en-US" sz="2000" dirty="0" smtClean="0">
                <a:solidFill>
                  <a:srgbClr val="FF0000"/>
                </a:solidFill>
              </a:rPr>
              <a:t>7. 	</a:t>
            </a:r>
            <a:r>
              <a:rPr lang="en-US" sz="2000" b="1" dirty="0" smtClean="0">
                <a:solidFill>
                  <a:srgbClr val="FF0000"/>
                </a:solidFill>
              </a:rPr>
              <a:t>Deduction(</a:t>
            </a:r>
            <a:r>
              <a:rPr lang="en-US" sz="2000" b="1" i="1" dirty="0" smtClean="0">
                <a:solidFill>
                  <a:srgbClr val="FF0000"/>
                </a:solidFill>
              </a:rPr>
              <a:t>p</a:t>
            </a:r>
            <a:r>
              <a:rPr lang="en-US" sz="2000" b="1" dirty="0" smtClean="0">
                <a:solidFill>
                  <a:srgbClr val="FF0000"/>
                </a:solidFill>
              </a:rPr>
              <a:t>) &lt; Deduction(</a:t>
            </a:r>
            <a:r>
              <a:rPr lang="en-US" sz="2000" b="1" i="1" dirty="0" smtClean="0">
                <a:solidFill>
                  <a:srgbClr val="FF0000"/>
                </a:solidFill>
              </a:rPr>
              <a:t>r</a:t>
            </a:r>
            <a:r>
              <a:rPr lang="en-US" sz="2000" b="1" dirty="0" smtClean="0">
                <a:solidFill>
                  <a:srgbClr val="FF0000"/>
                </a:solidFill>
              </a:rPr>
              <a:t>)</a:t>
            </a:r>
            <a:r>
              <a:rPr lang="en-US" sz="2000" dirty="0" smtClean="0">
                <a:solidFill>
                  <a:srgbClr val="FF0000"/>
                </a:solidFill>
              </a:rPr>
              <a:t>				</a:t>
            </a:r>
            <a:r>
              <a:rPr lang="en-US" sz="2000" i="1" dirty="0" smtClean="0">
                <a:solidFill>
                  <a:srgbClr val="FF0000"/>
                </a:solidFill>
              </a:rPr>
              <a:t>	</a:t>
            </a:r>
            <a:r>
              <a:rPr lang="en-US" sz="2000" dirty="0" smtClean="0"/>
              <a:t>			[5, 6]</a:t>
            </a:r>
          </a:p>
          <a:p>
            <a:endParaRPr lang="en-US" sz="2000" dirty="0" smtClean="0"/>
          </a:p>
          <a:p>
            <a:r>
              <a:rPr lang="en-US" sz="2000" dirty="0" smtClean="0"/>
              <a:t>8. 	</a:t>
            </a:r>
            <a:r>
              <a:rPr lang="en-US" sz="2000" dirty="0" smtClean="0">
                <a:solidFill>
                  <a:srgbClr val="000000"/>
                </a:solidFill>
              </a:rPr>
              <a:t>Deduction(</a:t>
            </a:r>
            <a:r>
              <a:rPr lang="en-US" sz="2000" i="1" dirty="0" smtClean="0">
                <a:solidFill>
                  <a:srgbClr val="000000"/>
                </a:solidFill>
              </a:rPr>
              <a:t>r</a:t>
            </a:r>
            <a:r>
              <a:rPr lang="en-US" sz="2000" dirty="0" smtClean="0">
                <a:solidFill>
                  <a:srgbClr val="000000"/>
                </a:solidFill>
              </a:rPr>
              <a:t>) &gt; Deduction(</a:t>
            </a:r>
            <a:r>
              <a:rPr lang="en-US" sz="2000" i="1" dirty="0" smtClean="0">
                <a:solidFill>
                  <a:srgbClr val="000000"/>
                </a:solidFill>
              </a:rPr>
              <a:t>p</a:t>
            </a:r>
            <a:r>
              <a:rPr lang="en-US" sz="2000" dirty="0" smtClean="0">
                <a:solidFill>
                  <a:srgbClr val="000000"/>
                </a:solidFill>
              </a:rPr>
              <a:t>)</a:t>
            </a:r>
            <a:r>
              <a:rPr lang="en-US" sz="2000" dirty="0" smtClean="0"/>
              <a:t>								[7]</a:t>
            </a:r>
          </a:p>
          <a:p>
            <a:endParaRPr lang="en-US" sz="2000" dirty="0" smtClean="0"/>
          </a:p>
          <a:p>
            <a:r>
              <a:rPr lang="en-US" sz="2000" dirty="0" smtClean="0"/>
              <a:t>9. 	</a:t>
            </a:r>
            <a:r>
              <a:rPr lang="en-US" sz="2000" dirty="0" smtClean="0">
                <a:solidFill>
                  <a:srgbClr val="000000"/>
                </a:solidFill>
                <a:sym typeface="Symbol"/>
              </a:rPr>
              <a:t></a:t>
            </a:r>
            <a:r>
              <a:rPr lang="en-US" sz="2000" dirty="0" smtClean="0">
                <a:solidFill>
                  <a:srgbClr val="000000"/>
                </a:solidFill>
              </a:rPr>
              <a:t>	</a:t>
            </a:r>
            <a:r>
              <a:rPr lang="en-US" sz="2000" dirty="0" smtClean="0"/>
              <a:t>													[1, 8]</a:t>
            </a:r>
            <a:endParaRPr lang="en-US" sz="2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480728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46757"/>
            <a:ext cx="8229600" cy="4953000"/>
          </a:xfrm>
        </p:spPr>
        <p:txBody>
          <a:bodyPr>
            <a:noAutofit/>
          </a:bodyPr>
          <a:lstStyle/>
          <a:p>
            <a:pPr>
              <a:buNone/>
            </a:pPr>
            <a:r>
              <a:rPr lang="en-US" sz="2800" dirty="0" smtClean="0">
                <a:solidFill>
                  <a:srgbClr val="0000FF"/>
                </a:solidFill>
              </a:rPr>
              <a:t>‘Most of the dots are blue’</a:t>
            </a:r>
            <a:endParaRPr lang="en-US" sz="2800" dirty="0" smtClean="0">
              <a:solidFill>
                <a:srgbClr val="FF0000"/>
              </a:solidFill>
            </a:endParaRPr>
          </a:p>
          <a:p>
            <a:pPr>
              <a:spcBef>
                <a:spcPts val="600"/>
              </a:spcBef>
              <a:buNone/>
            </a:pPr>
            <a:r>
              <a:rPr lang="en-US" sz="2800" dirty="0" smtClean="0">
                <a:solidFill>
                  <a:srgbClr val="FF0000"/>
                </a:solidFill>
              </a:rPr>
              <a:t>	</a:t>
            </a:r>
            <a:r>
              <a:rPr lang="en-US" sz="2800" dirty="0" smtClean="0">
                <a:solidFill>
                  <a:srgbClr val="000000"/>
                </a:solidFill>
              </a:rPr>
              <a:t>#{Dot &amp; Blue} &gt; #{Dot</a:t>
            </a:r>
            <a:r>
              <a:rPr lang="en-US" sz="2800" dirty="0" smtClean="0">
                <a:solidFill>
                  <a:srgbClr val="000000"/>
                </a:solidFill>
                <a:sym typeface="Symbol" charset="2"/>
              </a:rPr>
              <a:t>} − </a:t>
            </a:r>
            <a:r>
              <a:rPr lang="en-US" sz="2800" dirty="0" smtClean="0">
                <a:solidFill>
                  <a:srgbClr val="000000"/>
                </a:solidFill>
              </a:rPr>
              <a:t>#{Dot &amp; Blue}</a:t>
            </a:r>
          </a:p>
          <a:p>
            <a:pPr>
              <a:spcBef>
                <a:spcPts val="0"/>
              </a:spcBef>
              <a:buNone/>
            </a:pPr>
            <a:endParaRPr lang="en-US" sz="2800" dirty="0" smtClean="0"/>
          </a:p>
          <a:p>
            <a:r>
              <a:rPr lang="en-US" sz="2800" dirty="0" smtClean="0"/>
              <a:t>mass/count flexibility</a:t>
            </a:r>
          </a:p>
          <a:p>
            <a:pPr>
              <a:buNone/>
            </a:pPr>
            <a:r>
              <a:rPr lang="en-US" sz="2800" dirty="0" smtClean="0"/>
              <a:t>	</a:t>
            </a:r>
            <a:r>
              <a:rPr lang="en-US" sz="2800" dirty="0" smtClean="0">
                <a:solidFill>
                  <a:srgbClr val="0000FF"/>
                </a:solidFill>
              </a:rPr>
              <a:t>Most of the </a:t>
            </a:r>
            <a:r>
              <a:rPr lang="en-US" sz="2800" i="1" u="sng" dirty="0" smtClean="0">
                <a:solidFill>
                  <a:srgbClr val="0000FF"/>
                </a:solidFill>
              </a:rPr>
              <a:t>dots (blobs, peas, shoes) are</a:t>
            </a:r>
            <a:r>
              <a:rPr lang="en-US" sz="2800" dirty="0" smtClean="0">
                <a:solidFill>
                  <a:srgbClr val="0000FF"/>
                </a:solidFill>
              </a:rPr>
              <a:t> blue</a:t>
            </a:r>
          </a:p>
          <a:p>
            <a:pPr>
              <a:buNone/>
            </a:pPr>
            <a:r>
              <a:rPr lang="en-US" sz="2800" dirty="0" smtClean="0">
                <a:solidFill>
                  <a:srgbClr val="0000FF"/>
                </a:solidFill>
              </a:rPr>
              <a:t>    Most of the </a:t>
            </a:r>
            <a:r>
              <a:rPr lang="en-US" sz="2800" i="1" u="sng" dirty="0" smtClean="0">
                <a:solidFill>
                  <a:srgbClr val="0000FF"/>
                </a:solidFill>
              </a:rPr>
              <a:t>paint (blob, corn, footwear) is</a:t>
            </a:r>
            <a:r>
              <a:rPr lang="en-US" sz="2800" dirty="0" smtClean="0">
                <a:solidFill>
                  <a:srgbClr val="0000FF"/>
                </a:solidFill>
              </a:rPr>
              <a:t> blue</a:t>
            </a:r>
          </a:p>
          <a:p>
            <a:pPr>
              <a:buNone/>
            </a:pPr>
            <a:endParaRPr lang="en-US" sz="2800" dirty="0" smtClean="0"/>
          </a:p>
          <a:p>
            <a:r>
              <a:rPr lang="en-US" sz="2800" dirty="0" smtClean="0"/>
              <a:t>are mass nouns (somehow) disguised count nouns?</a:t>
            </a:r>
          </a:p>
          <a:p>
            <a:pPr>
              <a:buNone/>
            </a:pPr>
            <a:r>
              <a:rPr lang="en-US" sz="2800" dirty="0" smtClean="0">
                <a:solidFill>
                  <a:srgbClr val="000000"/>
                </a:solidFill>
              </a:rPr>
              <a:t>    #{</a:t>
            </a:r>
            <a:r>
              <a:rPr lang="en-US" sz="2800" dirty="0" err="1" smtClean="0">
                <a:solidFill>
                  <a:srgbClr val="000000"/>
                </a:solidFill>
              </a:rPr>
              <a:t>GooUnit</a:t>
            </a:r>
            <a:r>
              <a:rPr lang="en-US" sz="2800" dirty="0" smtClean="0">
                <a:solidFill>
                  <a:srgbClr val="000000"/>
                </a:solidFill>
              </a:rPr>
              <a:t> &amp; </a:t>
            </a:r>
            <a:r>
              <a:rPr lang="en-US" sz="2800" dirty="0" err="1" smtClean="0">
                <a:solidFill>
                  <a:srgbClr val="000000"/>
                </a:solidFill>
              </a:rPr>
              <a:t>BlueUnit</a:t>
            </a:r>
            <a:r>
              <a:rPr lang="en-US" sz="2800" dirty="0" smtClean="0">
                <a:solidFill>
                  <a:srgbClr val="000000"/>
                </a:solidFill>
              </a:rPr>
              <a:t>} &gt; </a:t>
            </a:r>
          </a:p>
          <a:p>
            <a:pPr>
              <a:buNone/>
            </a:pPr>
            <a:r>
              <a:rPr lang="en-US" sz="2800" dirty="0" smtClean="0">
                <a:solidFill>
                  <a:srgbClr val="000000"/>
                </a:solidFill>
              </a:rPr>
              <a:t>    #{</a:t>
            </a:r>
            <a:r>
              <a:rPr lang="en-US" sz="2800" dirty="0" err="1" smtClean="0">
                <a:solidFill>
                  <a:srgbClr val="000000"/>
                </a:solidFill>
              </a:rPr>
              <a:t>GooUnit</a:t>
            </a:r>
            <a:r>
              <a:rPr lang="en-US" sz="2800" dirty="0" smtClean="0">
                <a:solidFill>
                  <a:srgbClr val="000000"/>
                </a:solidFill>
                <a:sym typeface="Symbol" charset="2"/>
              </a:rPr>
              <a:t>} − </a:t>
            </a:r>
            <a:r>
              <a:rPr lang="en-US" sz="2800" dirty="0" smtClean="0">
                <a:solidFill>
                  <a:srgbClr val="000000"/>
                </a:solidFill>
              </a:rPr>
              <a:t>#{</a:t>
            </a:r>
            <a:r>
              <a:rPr lang="en-US" sz="2800" dirty="0" err="1" smtClean="0">
                <a:solidFill>
                  <a:srgbClr val="000000"/>
                </a:solidFill>
              </a:rPr>
              <a:t>GooUnit</a:t>
            </a:r>
            <a:r>
              <a:rPr lang="en-US" sz="2800" dirty="0" smtClean="0">
                <a:solidFill>
                  <a:srgbClr val="000000"/>
                </a:solidFill>
              </a:rPr>
              <a:t> &amp; </a:t>
            </a:r>
            <a:r>
              <a:rPr lang="en-US" sz="2800" dirty="0" err="1" smtClean="0">
                <a:solidFill>
                  <a:srgbClr val="000000"/>
                </a:solidFill>
              </a:rPr>
              <a:t>BlueUnit</a:t>
            </a:r>
            <a:r>
              <a:rPr lang="en-US" sz="2800" dirty="0" smtClean="0">
                <a:solidFill>
                  <a:srgbClr val="000000"/>
                </a:solidFill>
              </a:rPr>
              <a:t>}</a:t>
            </a:r>
            <a:r>
              <a:rPr lang="en-US" sz="2800" dirty="0" smtClean="0"/>
              <a:t>		 </a:t>
            </a:r>
            <a:endParaRPr lang="en-US" sz="2800" i="1" u="sng" dirty="0" smtClean="0">
              <a:solidFill>
                <a:srgbClr val="0000FF"/>
              </a:solidFill>
            </a:endParaRPr>
          </a:p>
          <a:p>
            <a:endParaRPr lang="en-US" sz="2800" dirty="0" smtClean="0"/>
          </a:p>
          <a:p>
            <a:pPr>
              <a:buNone/>
            </a:pPr>
            <a:endParaRPr lang="en-US" sz="2800" dirty="0" smtClean="0">
              <a:solidFill>
                <a:srgbClr val="FF0000"/>
              </a:solidFill>
              <a:sym typeface="Symbol" charset="2"/>
            </a:endParaRPr>
          </a:p>
        </p:txBody>
      </p:sp>
      <p:sp>
        <p:nvSpPr>
          <p:cNvPr id="4" name="TextBox 3"/>
          <p:cNvSpPr txBox="1"/>
          <p:nvPr/>
        </p:nvSpPr>
        <p:spPr>
          <a:xfrm>
            <a:off x="6189671" y="4891927"/>
            <a:ext cx="2172757" cy="523220"/>
          </a:xfrm>
          <a:prstGeom prst="rect">
            <a:avLst/>
          </a:prstGeom>
          <a:noFill/>
        </p:spPr>
        <p:txBody>
          <a:bodyPr wrap="square" rtlCol="0">
            <a:spAutoFit/>
          </a:bodyPr>
          <a:lstStyle/>
          <a:p>
            <a:r>
              <a:rPr lang="en-US" sz="2800" dirty="0" smtClean="0">
                <a:solidFill>
                  <a:srgbClr val="FF0000"/>
                </a:solidFill>
              </a:rPr>
              <a:t>SEEMS NOT</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165100"/>
            <a:ext cx="6121400" cy="919162"/>
          </a:xfrm>
        </p:spPr>
        <p:txBody>
          <a:bodyPr>
            <a:noAutofit/>
          </a:bodyPr>
          <a:lstStyle/>
          <a:p>
            <a:r>
              <a:rPr lang="en-US" sz="3200" u="sng" dirty="0" smtClean="0"/>
              <a:t>Most of the dots are blue? </a:t>
            </a:r>
            <a:endParaRPr lang="en-US" sz="3200" u="sng" dirty="0"/>
          </a:p>
        </p:txBody>
      </p:sp>
      <p:sp>
        <p:nvSpPr>
          <p:cNvPr id="3" name="Content Placeholder 2"/>
          <p:cNvSpPr>
            <a:spLocks noGrp="1"/>
          </p:cNvSpPr>
          <p:nvPr>
            <p:ph idx="1"/>
          </p:nvPr>
        </p:nvSpPr>
        <p:spPr>
          <a:xfrm>
            <a:off x="304800" y="1473200"/>
            <a:ext cx="8585200" cy="4807977"/>
          </a:xfrm>
        </p:spPr>
        <p:txBody>
          <a:bodyPr>
            <a:normAutofit fontScale="92500" lnSpcReduction="20000"/>
          </a:bodyPr>
          <a:lstStyle/>
          <a:p>
            <a:pPr>
              <a:spcBef>
                <a:spcPts val="0"/>
              </a:spcBef>
              <a:spcAft>
                <a:spcPts val="600"/>
              </a:spcAft>
              <a:buNone/>
            </a:pPr>
            <a:r>
              <a:rPr lang="en-US" b="1" dirty="0" smtClean="0">
                <a:solidFill>
                  <a:srgbClr val="0000FF"/>
                </a:solidFill>
                <a:latin typeface="Apple Chancery"/>
              </a:rPr>
              <a:t>						</a:t>
            </a:r>
            <a:r>
              <a:rPr lang="en-US" sz="3027" b="1" dirty="0" smtClean="0">
                <a:solidFill>
                  <a:srgbClr val="000000"/>
                </a:solidFill>
                <a:latin typeface="Apple Chancery"/>
              </a:rPr>
              <a:t>MOST</a:t>
            </a:r>
            <a:r>
              <a:rPr lang="en-US" sz="3027" dirty="0" smtClean="0">
                <a:solidFill>
                  <a:srgbClr val="000000"/>
                </a:solidFill>
              </a:rPr>
              <a:t>[D, B]</a:t>
            </a:r>
          </a:p>
          <a:p>
            <a:pPr>
              <a:spcBef>
                <a:spcPts val="1800"/>
              </a:spcBef>
              <a:buNone/>
            </a:pPr>
            <a:r>
              <a:rPr lang="en-US" dirty="0" smtClean="0">
                <a:solidFill>
                  <a:srgbClr val="000000"/>
                </a:solidFill>
              </a:rPr>
              <a:t> </a:t>
            </a:r>
          </a:p>
          <a:p>
            <a:pPr>
              <a:spcBef>
                <a:spcPts val="1800"/>
              </a:spcBef>
              <a:buNone/>
            </a:pPr>
            <a:endParaRPr lang="en-US" dirty="0" smtClean="0">
              <a:solidFill>
                <a:srgbClr val="000000"/>
              </a:solidFill>
            </a:endParaRPr>
          </a:p>
          <a:p>
            <a:pPr>
              <a:spcBef>
                <a:spcPts val="1800"/>
              </a:spcBef>
              <a:buNone/>
            </a:pPr>
            <a:endParaRPr lang="en-US" dirty="0" smtClean="0">
              <a:solidFill>
                <a:srgbClr val="000000"/>
              </a:solidFill>
            </a:endParaRPr>
          </a:p>
          <a:p>
            <a:pPr>
              <a:spcBef>
                <a:spcPts val="1800"/>
              </a:spcBef>
              <a:buNone/>
            </a:pPr>
            <a:r>
              <a:rPr lang="en-US" dirty="0" smtClean="0">
                <a:solidFill>
                  <a:srgbClr val="000000"/>
                </a:solidFill>
                <a:sym typeface="Symbol" pitchFamily="1" charset="2"/>
              </a:rPr>
              <a:t>									                        </a:t>
            </a:r>
            <a:r>
              <a:rPr lang="en-US" dirty="0" smtClean="0">
                <a:solidFill>
                  <a:srgbClr val="000000"/>
                </a:solidFill>
              </a:rPr>
              <a:t> </a:t>
            </a:r>
            <a:endParaRPr lang="en-US" dirty="0" smtClean="0">
              <a:solidFill>
                <a:srgbClr val="000000"/>
              </a:solidFill>
              <a:sym typeface="Symbol" pitchFamily="1" charset="2"/>
            </a:endParaRPr>
          </a:p>
          <a:p>
            <a:pPr>
              <a:buNone/>
            </a:pPr>
            <a:endParaRPr lang="en-US" dirty="0" smtClean="0">
              <a:solidFill>
                <a:srgbClr val="000000"/>
              </a:solidFill>
            </a:endParaRPr>
          </a:p>
          <a:p>
            <a:pPr>
              <a:buNone/>
            </a:pPr>
            <a:endParaRPr lang="en-US" dirty="0" smtClean="0">
              <a:solidFill>
                <a:srgbClr val="000000"/>
              </a:solidFill>
              <a:sym typeface="Symbol" pitchFamily="1" charset="2"/>
            </a:endParaRPr>
          </a:p>
          <a:p>
            <a:pPr>
              <a:spcBef>
                <a:spcPts val="0"/>
              </a:spcBef>
              <a:buNone/>
            </a:pPr>
            <a:r>
              <a:rPr lang="en-US" dirty="0" smtClean="0">
                <a:solidFill>
                  <a:srgbClr val="000000"/>
                </a:solidFill>
                <a:sym typeface="Symbol" pitchFamily="1" charset="2"/>
              </a:rPr>
              <a:t>				                         </a:t>
            </a:r>
            <a:r>
              <a:rPr lang="en-US" sz="3027" dirty="0" smtClean="0">
                <a:solidFill>
                  <a:srgbClr val="000000"/>
                </a:solidFill>
              </a:rPr>
              <a:t>#{D &amp; B} &gt; #{D} – #{D &amp; B}</a:t>
            </a:r>
          </a:p>
          <a:p>
            <a:pPr>
              <a:spcBef>
                <a:spcPts val="0"/>
              </a:spcBef>
              <a:buNone/>
            </a:pPr>
            <a:r>
              <a:rPr lang="en-US" dirty="0" smtClean="0">
                <a:solidFill>
                  <a:srgbClr val="000000"/>
                </a:solidFill>
                <a:sym typeface="Symbol" pitchFamily="1" charset="2"/>
              </a:rPr>
              <a:t>  </a:t>
            </a:r>
          </a:p>
          <a:p>
            <a:pPr>
              <a:buNone/>
            </a:pPr>
            <a:endParaRPr lang="en-US" dirty="0" smtClean="0"/>
          </a:p>
          <a:p>
            <a:pPr>
              <a:spcBef>
                <a:spcPts val="1800"/>
              </a:spcBef>
              <a:buNone/>
            </a:pPr>
            <a:endParaRPr lang="en-US" dirty="0" smtClean="0">
              <a:sym typeface="Symbol" pitchFamily="1" charset="2"/>
            </a:endParaRPr>
          </a:p>
        </p:txBody>
      </p:sp>
      <p:cxnSp>
        <p:nvCxnSpPr>
          <p:cNvPr id="7" name="Straight Connector 6"/>
          <p:cNvCxnSpPr/>
          <p:nvPr/>
        </p:nvCxnSpPr>
        <p:spPr>
          <a:xfrm>
            <a:off x="3696489" y="1885950"/>
            <a:ext cx="4394200" cy="2070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2857500" y="2711450"/>
            <a:ext cx="2654301" cy="217083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a:off x="4007151" y="3956051"/>
            <a:ext cx="1886438" cy="1197467"/>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04800" y="2321282"/>
            <a:ext cx="3391689" cy="2308324"/>
          </a:xfrm>
          <a:prstGeom prst="rect">
            <a:avLst/>
          </a:prstGeom>
          <a:noFill/>
        </p:spPr>
        <p:txBody>
          <a:bodyPr wrap="square" rtlCol="0">
            <a:spAutoFit/>
          </a:bodyPr>
          <a:lstStyle/>
          <a:p>
            <a:r>
              <a:rPr lang="en-US" sz="2400" dirty="0" smtClean="0"/>
              <a:t>framing the question </a:t>
            </a:r>
          </a:p>
          <a:p>
            <a:r>
              <a:rPr lang="en-US" sz="2400" dirty="0" smtClean="0"/>
              <a:t>with ‘most’ </a:t>
            </a:r>
          </a:p>
          <a:p>
            <a:r>
              <a:rPr lang="en-US" sz="2400" dirty="0" smtClean="0"/>
              <a:t>has effects that are </a:t>
            </a:r>
          </a:p>
          <a:p>
            <a:r>
              <a:rPr lang="en-US" sz="2400" dirty="0" smtClean="0"/>
              <a:t>expected if the question</a:t>
            </a:r>
          </a:p>
          <a:p>
            <a:r>
              <a:rPr lang="en-US" sz="2400" dirty="0" smtClean="0"/>
              <a:t>is understood in terms of</a:t>
            </a:r>
          </a:p>
          <a:p>
            <a:r>
              <a:rPr lang="en-US" sz="2400" dirty="0" smtClean="0"/>
              <a:t>cardinality </a:t>
            </a:r>
            <a:r>
              <a:rPr lang="en-US" sz="2400" i="1" u="sng" dirty="0" smtClean="0"/>
              <a:t>subtraction</a:t>
            </a:r>
          </a:p>
        </p:txBody>
      </p:sp>
      <p:sp>
        <p:nvSpPr>
          <p:cNvPr id="11" name="TextBox 10"/>
          <p:cNvSpPr txBox="1"/>
          <p:nvPr/>
        </p:nvSpPr>
        <p:spPr>
          <a:xfrm>
            <a:off x="304800" y="4882280"/>
            <a:ext cx="3391689" cy="1569660"/>
          </a:xfrm>
          <a:prstGeom prst="rect">
            <a:avLst/>
          </a:prstGeom>
          <a:noFill/>
        </p:spPr>
        <p:txBody>
          <a:bodyPr wrap="square" rtlCol="0">
            <a:spAutoFit/>
          </a:bodyPr>
          <a:lstStyle/>
          <a:p>
            <a:r>
              <a:rPr lang="en-US" sz="2400" dirty="0" smtClean="0"/>
              <a:t>Prima facie, this requires </a:t>
            </a:r>
          </a:p>
          <a:p>
            <a:r>
              <a:rPr lang="en-US" sz="2400" dirty="0" smtClean="0"/>
              <a:t>a representation of #{D}</a:t>
            </a:r>
          </a:p>
          <a:p>
            <a:r>
              <a:rPr lang="en-US" sz="2400" dirty="0" smtClean="0"/>
              <a:t>and a computation on</a:t>
            </a:r>
          </a:p>
          <a:p>
            <a:r>
              <a:rPr lang="en-US" sz="2400" dirty="0" smtClean="0"/>
              <a:t>this representation.</a:t>
            </a:r>
          </a:p>
        </p:txBody>
      </p:sp>
      <p:sp>
        <p:nvSpPr>
          <p:cNvPr id="13" name="TextBox 12"/>
          <p:cNvSpPr txBox="1"/>
          <p:nvPr/>
        </p:nvSpPr>
        <p:spPr>
          <a:xfrm>
            <a:off x="3696489" y="5620943"/>
            <a:ext cx="4872704" cy="830997"/>
          </a:xfrm>
          <a:prstGeom prst="rect">
            <a:avLst/>
          </a:prstGeom>
          <a:noFill/>
        </p:spPr>
        <p:txBody>
          <a:bodyPr wrap="square" rtlCol="0">
            <a:spAutoFit/>
          </a:bodyPr>
          <a:lstStyle/>
          <a:p>
            <a:r>
              <a:rPr lang="en-US" sz="2400" dirty="0" smtClean="0">
                <a:solidFill>
                  <a:srgbClr val="0000FF"/>
                </a:solidFill>
              </a:rPr>
              <a:t>        Does use of ‘most’ reflect </a:t>
            </a:r>
          </a:p>
          <a:p>
            <a:r>
              <a:rPr lang="en-US" sz="2400" dirty="0" smtClean="0">
                <a:solidFill>
                  <a:srgbClr val="0000FF"/>
                </a:solidFill>
              </a:rPr>
              <a:t>ease/difficulty of representing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 name="Slide Number Placeholder 3"/>
          <p:cNvSpPr>
            <a:spLocks noGrp="1"/>
          </p:cNvSpPr>
          <p:nvPr>
            <p:ph type="sldNum" sz="quarter" idx="12"/>
          </p:nvPr>
        </p:nvSpPr>
        <p:spPr/>
        <p:txBody>
          <a:bodyPr/>
          <a:lstStyle/>
          <a:p>
            <a:r>
              <a:rPr lang="en-US"/>
              <a:t>Slide# </a:t>
            </a:r>
            <a:fld id="{71E6F565-2E28-3044-B290-76C0935009DA}" type="slidenum">
              <a:rPr lang="en-US"/>
              <a:pPr/>
              <a:t>62</a:t>
            </a:fld>
            <a:endParaRPr lang="en-US"/>
          </a:p>
        </p:txBody>
      </p:sp>
      <p:sp>
        <p:nvSpPr>
          <p:cNvPr id="106498" name="Oval 2"/>
          <p:cNvSpPr>
            <a:spLocks noChangeArrowheads="1"/>
          </p:cNvSpPr>
          <p:nvPr/>
        </p:nvSpPr>
        <p:spPr bwMode="auto">
          <a:xfrm>
            <a:off x="1143000" y="3124200"/>
            <a:ext cx="169863" cy="147638"/>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06499" name="Oval 3"/>
          <p:cNvSpPr>
            <a:spLocks noChangeArrowheads="1"/>
          </p:cNvSpPr>
          <p:nvPr/>
        </p:nvSpPr>
        <p:spPr bwMode="auto">
          <a:xfrm>
            <a:off x="533400" y="2743200"/>
            <a:ext cx="169863" cy="147638"/>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06500" name="Oval 4"/>
          <p:cNvSpPr>
            <a:spLocks noChangeArrowheads="1"/>
          </p:cNvSpPr>
          <p:nvPr/>
        </p:nvSpPr>
        <p:spPr bwMode="auto">
          <a:xfrm>
            <a:off x="838200" y="3276600"/>
            <a:ext cx="169863" cy="147638"/>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06501" name="Oval 5"/>
          <p:cNvSpPr>
            <a:spLocks noChangeArrowheads="1"/>
          </p:cNvSpPr>
          <p:nvPr/>
        </p:nvSpPr>
        <p:spPr bwMode="auto">
          <a:xfrm>
            <a:off x="592138" y="3200400"/>
            <a:ext cx="169862" cy="147638"/>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06502" name="Oval 6"/>
          <p:cNvSpPr>
            <a:spLocks noChangeArrowheads="1"/>
          </p:cNvSpPr>
          <p:nvPr/>
        </p:nvSpPr>
        <p:spPr bwMode="auto">
          <a:xfrm>
            <a:off x="838200" y="2971800"/>
            <a:ext cx="169863" cy="147638"/>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06503" name="Oval 7"/>
          <p:cNvSpPr>
            <a:spLocks noChangeArrowheads="1"/>
          </p:cNvSpPr>
          <p:nvPr/>
        </p:nvSpPr>
        <p:spPr bwMode="auto">
          <a:xfrm>
            <a:off x="457200" y="3581400"/>
            <a:ext cx="169863" cy="147638"/>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06504" name="Oval 8"/>
          <p:cNvSpPr>
            <a:spLocks noChangeArrowheads="1"/>
          </p:cNvSpPr>
          <p:nvPr/>
        </p:nvSpPr>
        <p:spPr bwMode="auto">
          <a:xfrm>
            <a:off x="1066800" y="3352800"/>
            <a:ext cx="169863" cy="147638"/>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06505" name="Oval 9"/>
          <p:cNvSpPr>
            <a:spLocks noChangeArrowheads="1"/>
          </p:cNvSpPr>
          <p:nvPr/>
        </p:nvSpPr>
        <p:spPr bwMode="auto">
          <a:xfrm>
            <a:off x="1295400" y="3657600"/>
            <a:ext cx="169863" cy="147638"/>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06506" name="Oval 10"/>
          <p:cNvSpPr>
            <a:spLocks noChangeArrowheads="1"/>
          </p:cNvSpPr>
          <p:nvPr/>
        </p:nvSpPr>
        <p:spPr bwMode="auto">
          <a:xfrm>
            <a:off x="1524000" y="2971800"/>
            <a:ext cx="169863" cy="147638"/>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06507" name="Oval 11"/>
          <p:cNvSpPr>
            <a:spLocks noChangeArrowheads="1"/>
          </p:cNvSpPr>
          <p:nvPr/>
        </p:nvSpPr>
        <p:spPr bwMode="auto">
          <a:xfrm>
            <a:off x="1143000" y="2743200"/>
            <a:ext cx="169863" cy="147638"/>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06508" name="Oval 12"/>
          <p:cNvSpPr>
            <a:spLocks noChangeArrowheads="1"/>
          </p:cNvSpPr>
          <p:nvPr/>
        </p:nvSpPr>
        <p:spPr bwMode="auto">
          <a:xfrm>
            <a:off x="1524000" y="3157538"/>
            <a:ext cx="169863" cy="147637"/>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06509" name="Oval 13"/>
          <p:cNvSpPr>
            <a:spLocks noChangeArrowheads="1"/>
          </p:cNvSpPr>
          <p:nvPr/>
        </p:nvSpPr>
        <p:spPr bwMode="auto">
          <a:xfrm>
            <a:off x="838200" y="3509963"/>
            <a:ext cx="169863" cy="147637"/>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06510" name="Oval 14"/>
          <p:cNvSpPr>
            <a:spLocks noChangeArrowheads="1"/>
          </p:cNvSpPr>
          <p:nvPr/>
        </p:nvSpPr>
        <p:spPr bwMode="auto">
          <a:xfrm>
            <a:off x="2667000" y="2971800"/>
            <a:ext cx="169863" cy="147638"/>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6511" name="Oval 15"/>
          <p:cNvSpPr>
            <a:spLocks noChangeArrowheads="1"/>
          </p:cNvSpPr>
          <p:nvPr/>
        </p:nvSpPr>
        <p:spPr bwMode="auto">
          <a:xfrm>
            <a:off x="3048000" y="2743200"/>
            <a:ext cx="169863" cy="147638"/>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6512" name="Oval 16"/>
          <p:cNvSpPr>
            <a:spLocks noChangeArrowheads="1"/>
          </p:cNvSpPr>
          <p:nvPr/>
        </p:nvSpPr>
        <p:spPr bwMode="auto">
          <a:xfrm>
            <a:off x="3384550" y="2743200"/>
            <a:ext cx="169863" cy="147638"/>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6513" name="Oval 17"/>
          <p:cNvSpPr>
            <a:spLocks noChangeArrowheads="1"/>
          </p:cNvSpPr>
          <p:nvPr/>
        </p:nvSpPr>
        <p:spPr bwMode="auto">
          <a:xfrm>
            <a:off x="2978150" y="3086100"/>
            <a:ext cx="169863" cy="147638"/>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6514" name="Oval 18"/>
          <p:cNvSpPr>
            <a:spLocks noChangeArrowheads="1"/>
          </p:cNvSpPr>
          <p:nvPr/>
        </p:nvSpPr>
        <p:spPr bwMode="auto">
          <a:xfrm>
            <a:off x="2819400" y="3581400"/>
            <a:ext cx="169863" cy="147638"/>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6515" name="Oval 19"/>
          <p:cNvSpPr>
            <a:spLocks noChangeArrowheads="1"/>
          </p:cNvSpPr>
          <p:nvPr/>
        </p:nvSpPr>
        <p:spPr bwMode="auto">
          <a:xfrm>
            <a:off x="3352800" y="3505200"/>
            <a:ext cx="169863" cy="147638"/>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6516" name="Oval 20"/>
          <p:cNvSpPr>
            <a:spLocks noChangeArrowheads="1"/>
          </p:cNvSpPr>
          <p:nvPr/>
        </p:nvSpPr>
        <p:spPr bwMode="auto">
          <a:xfrm>
            <a:off x="3352800" y="3048000"/>
            <a:ext cx="169863" cy="147638"/>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6517" name="Oval 21"/>
          <p:cNvSpPr>
            <a:spLocks noChangeArrowheads="1"/>
          </p:cNvSpPr>
          <p:nvPr/>
        </p:nvSpPr>
        <p:spPr bwMode="auto">
          <a:xfrm>
            <a:off x="3124200" y="3352800"/>
            <a:ext cx="169863" cy="147638"/>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6518" name="Oval 22"/>
          <p:cNvSpPr>
            <a:spLocks noChangeArrowheads="1"/>
          </p:cNvSpPr>
          <p:nvPr/>
        </p:nvSpPr>
        <p:spPr bwMode="auto">
          <a:xfrm>
            <a:off x="7888288" y="3589338"/>
            <a:ext cx="169862" cy="147637"/>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06519" name="Oval 23"/>
          <p:cNvSpPr>
            <a:spLocks noChangeArrowheads="1"/>
          </p:cNvSpPr>
          <p:nvPr/>
        </p:nvSpPr>
        <p:spPr bwMode="auto">
          <a:xfrm>
            <a:off x="7888288" y="2960688"/>
            <a:ext cx="169862" cy="147637"/>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06520" name="Oval 24"/>
          <p:cNvSpPr>
            <a:spLocks noChangeArrowheads="1"/>
          </p:cNvSpPr>
          <p:nvPr/>
        </p:nvSpPr>
        <p:spPr bwMode="auto">
          <a:xfrm>
            <a:off x="7380288" y="3017838"/>
            <a:ext cx="169862" cy="147637"/>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06521" name="Oval 25"/>
          <p:cNvSpPr>
            <a:spLocks noChangeArrowheads="1"/>
          </p:cNvSpPr>
          <p:nvPr/>
        </p:nvSpPr>
        <p:spPr bwMode="auto">
          <a:xfrm>
            <a:off x="7543800" y="3281363"/>
            <a:ext cx="169863" cy="147637"/>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06522" name="Oval 26"/>
          <p:cNvSpPr>
            <a:spLocks noChangeArrowheads="1"/>
          </p:cNvSpPr>
          <p:nvPr/>
        </p:nvSpPr>
        <p:spPr bwMode="auto">
          <a:xfrm>
            <a:off x="5957888" y="2960688"/>
            <a:ext cx="169862" cy="147637"/>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06523" name="Oval 27"/>
          <p:cNvSpPr>
            <a:spLocks noChangeArrowheads="1"/>
          </p:cNvSpPr>
          <p:nvPr/>
        </p:nvSpPr>
        <p:spPr bwMode="auto">
          <a:xfrm>
            <a:off x="7177088" y="3589338"/>
            <a:ext cx="169862" cy="147637"/>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06524" name="Oval 28"/>
          <p:cNvSpPr>
            <a:spLocks noChangeArrowheads="1"/>
          </p:cNvSpPr>
          <p:nvPr/>
        </p:nvSpPr>
        <p:spPr bwMode="auto">
          <a:xfrm>
            <a:off x="6364288" y="3360738"/>
            <a:ext cx="169862" cy="147637"/>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06525" name="Oval 29"/>
          <p:cNvSpPr>
            <a:spLocks noChangeArrowheads="1"/>
          </p:cNvSpPr>
          <p:nvPr/>
        </p:nvSpPr>
        <p:spPr bwMode="auto">
          <a:xfrm>
            <a:off x="6364288" y="3646488"/>
            <a:ext cx="169862" cy="147637"/>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06526" name="Oval 30"/>
          <p:cNvSpPr>
            <a:spLocks noChangeArrowheads="1"/>
          </p:cNvSpPr>
          <p:nvPr/>
        </p:nvSpPr>
        <p:spPr bwMode="auto">
          <a:xfrm>
            <a:off x="6364288" y="2846388"/>
            <a:ext cx="169862" cy="147637"/>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06527" name="Oval 31"/>
          <p:cNvSpPr>
            <a:spLocks noChangeArrowheads="1"/>
          </p:cNvSpPr>
          <p:nvPr/>
        </p:nvSpPr>
        <p:spPr bwMode="auto">
          <a:xfrm>
            <a:off x="6262688" y="3189288"/>
            <a:ext cx="169862" cy="147637"/>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06528" name="Oval 32"/>
          <p:cNvSpPr>
            <a:spLocks noChangeArrowheads="1"/>
          </p:cNvSpPr>
          <p:nvPr/>
        </p:nvSpPr>
        <p:spPr bwMode="auto">
          <a:xfrm>
            <a:off x="6872288" y="3017838"/>
            <a:ext cx="169862" cy="147637"/>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06529" name="Oval 33"/>
          <p:cNvSpPr>
            <a:spLocks noChangeArrowheads="1"/>
          </p:cNvSpPr>
          <p:nvPr/>
        </p:nvSpPr>
        <p:spPr bwMode="auto">
          <a:xfrm>
            <a:off x="7583488" y="2674938"/>
            <a:ext cx="169862" cy="147637"/>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06530" name="Oval 34"/>
          <p:cNvSpPr>
            <a:spLocks noChangeArrowheads="1"/>
          </p:cNvSpPr>
          <p:nvPr/>
        </p:nvSpPr>
        <p:spPr bwMode="auto">
          <a:xfrm>
            <a:off x="6770688" y="2789238"/>
            <a:ext cx="169862" cy="147637"/>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6531" name="Oval 35"/>
          <p:cNvSpPr>
            <a:spLocks noChangeArrowheads="1"/>
          </p:cNvSpPr>
          <p:nvPr/>
        </p:nvSpPr>
        <p:spPr bwMode="auto">
          <a:xfrm>
            <a:off x="7086600" y="3281363"/>
            <a:ext cx="169863" cy="147637"/>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6532" name="Oval 36"/>
          <p:cNvSpPr>
            <a:spLocks noChangeArrowheads="1"/>
          </p:cNvSpPr>
          <p:nvPr/>
        </p:nvSpPr>
        <p:spPr bwMode="auto">
          <a:xfrm>
            <a:off x="7278688" y="2846388"/>
            <a:ext cx="169862" cy="147637"/>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6533" name="Oval 37"/>
          <p:cNvSpPr>
            <a:spLocks noChangeArrowheads="1"/>
          </p:cNvSpPr>
          <p:nvPr/>
        </p:nvSpPr>
        <p:spPr bwMode="auto">
          <a:xfrm>
            <a:off x="6780213" y="3352800"/>
            <a:ext cx="165100" cy="1270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6534" name="Oval 38"/>
          <p:cNvSpPr>
            <a:spLocks noChangeArrowheads="1"/>
          </p:cNvSpPr>
          <p:nvPr/>
        </p:nvSpPr>
        <p:spPr bwMode="auto">
          <a:xfrm>
            <a:off x="5957888" y="3360738"/>
            <a:ext cx="169862" cy="147637"/>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6535" name="Oval 39"/>
          <p:cNvSpPr>
            <a:spLocks noChangeArrowheads="1"/>
          </p:cNvSpPr>
          <p:nvPr/>
        </p:nvSpPr>
        <p:spPr bwMode="auto">
          <a:xfrm>
            <a:off x="7786688" y="3246438"/>
            <a:ext cx="169862" cy="147637"/>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6536" name="Oval 40"/>
          <p:cNvSpPr>
            <a:spLocks noChangeArrowheads="1"/>
          </p:cNvSpPr>
          <p:nvPr/>
        </p:nvSpPr>
        <p:spPr bwMode="auto">
          <a:xfrm>
            <a:off x="6567488" y="3189288"/>
            <a:ext cx="169862" cy="147637"/>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6537" name="Oval 41"/>
          <p:cNvSpPr>
            <a:spLocks noChangeArrowheads="1"/>
          </p:cNvSpPr>
          <p:nvPr/>
        </p:nvSpPr>
        <p:spPr bwMode="auto">
          <a:xfrm>
            <a:off x="6781800" y="3657600"/>
            <a:ext cx="165100" cy="1270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6538" name="AutoShape 42"/>
          <p:cNvSpPr>
            <a:spLocks noChangeArrowheads="1"/>
          </p:cNvSpPr>
          <p:nvPr/>
        </p:nvSpPr>
        <p:spPr bwMode="auto">
          <a:xfrm>
            <a:off x="5638800" y="2481263"/>
            <a:ext cx="2743200" cy="1524000"/>
          </a:xfrm>
          <a:prstGeom prst="roundRect">
            <a:avLst>
              <a:gd name="adj" fmla="val 16667"/>
            </a:avLst>
          </a:prstGeom>
          <a:noFill/>
          <a:ln w="25400">
            <a:solidFill>
              <a:schemeClr val="tx1"/>
            </a:solidFill>
            <a:round/>
            <a:headEnd/>
            <a:tailEnd/>
          </a:ln>
        </p:spPr>
        <p:txBody>
          <a:bodyPr wrap="none" anchor="ctr">
            <a:prstTxWarp prst="textNoShape">
              <a:avLst/>
            </a:prstTxWarp>
          </a:bodyPr>
          <a:lstStyle/>
          <a:p>
            <a:endParaRPr lang="en-US"/>
          </a:p>
        </p:txBody>
      </p:sp>
      <p:sp>
        <p:nvSpPr>
          <p:cNvPr id="106539" name="AutoShape 43"/>
          <p:cNvSpPr>
            <a:spLocks noChangeArrowheads="1"/>
          </p:cNvSpPr>
          <p:nvPr/>
        </p:nvSpPr>
        <p:spPr bwMode="auto">
          <a:xfrm>
            <a:off x="228600" y="2514600"/>
            <a:ext cx="1697038" cy="1485900"/>
          </a:xfrm>
          <a:prstGeom prst="roundRect">
            <a:avLst>
              <a:gd name="adj" fmla="val 16667"/>
            </a:avLst>
          </a:prstGeom>
          <a:noFill/>
          <a:ln w="25400">
            <a:solidFill>
              <a:schemeClr val="tx1"/>
            </a:solidFill>
            <a:round/>
            <a:headEnd/>
            <a:tailEnd/>
          </a:ln>
        </p:spPr>
        <p:txBody>
          <a:bodyPr wrap="none" anchor="ctr">
            <a:prstTxWarp prst="textNoShape">
              <a:avLst/>
            </a:prstTxWarp>
          </a:bodyPr>
          <a:lstStyle/>
          <a:p>
            <a:endParaRPr lang="en-US"/>
          </a:p>
        </p:txBody>
      </p:sp>
      <p:sp>
        <p:nvSpPr>
          <p:cNvPr id="106540" name="AutoShape 44"/>
          <p:cNvSpPr>
            <a:spLocks noChangeArrowheads="1"/>
          </p:cNvSpPr>
          <p:nvPr/>
        </p:nvSpPr>
        <p:spPr bwMode="auto">
          <a:xfrm>
            <a:off x="2362200" y="2514600"/>
            <a:ext cx="1724025" cy="1485900"/>
          </a:xfrm>
          <a:prstGeom prst="roundRect">
            <a:avLst>
              <a:gd name="adj" fmla="val 16667"/>
            </a:avLst>
          </a:prstGeom>
          <a:noFill/>
          <a:ln w="25400">
            <a:solidFill>
              <a:schemeClr val="tx1"/>
            </a:solidFill>
            <a:round/>
            <a:headEnd/>
            <a:tailEnd/>
          </a:ln>
        </p:spPr>
        <p:txBody>
          <a:bodyPr wrap="none" anchor="ctr">
            <a:prstTxWarp prst="textNoShape">
              <a:avLst/>
            </a:prstTxWarp>
          </a:bodyPr>
          <a:lstStyle/>
          <a:p>
            <a:endParaRPr lang="en-US"/>
          </a:p>
        </p:txBody>
      </p:sp>
      <p:sp>
        <p:nvSpPr>
          <p:cNvPr id="106541" name="Line 45"/>
          <p:cNvSpPr>
            <a:spLocks noChangeShapeType="1"/>
          </p:cNvSpPr>
          <p:nvPr/>
        </p:nvSpPr>
        <p:spPr bwMode="auto">
          <a:xfrm>
            <a:off x="4724400" y="0"/>
            <a:ext cx="0" cy="6858000"/>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106544" name="Rectangle 48"/>
          <p:cNvSpPr>
            <a:spLocks noChangeArrowheads="1"/>
          </p:cNvSpPr>
          <p:nvPr/>
        </p:nvSpPr>
        <p:spPr bwMode="auto">
          <a:xfrm>
            <a:off x="1828800" y="9525"/>
            <a:ext cx="590550" cy="457200"/>
          </a:xfrm>
          <a:prstGeom prst="rect">
            <a:avLst/>
          </a:prstGeom>
          <a:noFill/>
          <a:ln w="9525">
            <a:noFill/>
            <a:miter lim="800000"/>
            <a:headEnd/>
            <a:tailEnd/>
          </a:ln>
          <a:effectLst/>
        </p:spPr>
        <p:txBody>
          <a:bodyPr wrap="none">
            <a:prstTxWarp prst="textNoShape">
              <a:avLst/>
            </a:prstTxWarp>
            <a:spAutoFit/>
          </a:bodyPr>
          <a:lstStyle/>
          <a:p>
            <a:r>
              <a:rPr lang="en-US"/>
              <a:t>left</a:t>
            </a:r>
          </a:p>
        </p:txBody>
      </p:sp>
      <p:sp>
        <p:nvSpPr>
          <p:cNvPr id="106545" name="Rectangle 49"/>
          <p:cNvSpPr>
            <a:spLocks noChangeArrowheads="1"/>
          </p:cNvSpPr>
          <p:nvPr/>
        </p:nvSpPr>
        <p:spPr bwMode="auto">
          <a:xfrm>
            <a:off x="6537325" y="0"/>
            <a:ext cx="777875" cy="457200"/>
          </a:xfrm>
          <a:prstGeom prst="rect">
            <a:avLst/>
          </a:prstGeom>
          <a:noFill/>
          <a:ln w="9525">
            <a:noFill/>
            <a:miter lim="800000"/>
            <a:headEnd/>
            <a:tailEnd/>
          </a:ln>
          <a:effectLst/>
        </p:spPr>
        <p:txBody>
          <a:bodyPr wrap="none">
            <a:prstTxWarp prst="textNoShape">
              <a:avLst/>
            </a:prstTxWarp>
            <a:spAutoFit/>
          </a:bodyPr>
          <a:lstStyle/>
          <a:p>
            <a:r>
              <a:rPr lang="en-US"/>
              <a:t>right</a:t>
            </a:r>
          </a:p>
        </p:txBody>
      </p:sp>
      <p:sp>
        <p:nvSpPr>
          <p:cNvPr id="106546" name="Rectangle 50"/>
          <p:cNvSpPr>
            <a:spLocks noChangeArrowheads="1"/>
          </p:cNvSpPr>
          <p:nvPr/>
        </p:nvSpPr>
        <p:spPr bwMode="auto">
          <a:xfrm>
            <a:off x="4840287" y="457200"/>
            <a:ext cx="4303713" cy="1885950"/>
          </a:xfrm>
          <a:prstGeom prst="rect">
            <a:avLst/>
          </a:prstGeom>
          <a:noFill/>
          <a:ln w="9525">
            <a:noFill/>
            <a:miter lim="800000"/>
            <a:headEnd/>
            <a:tailEnd/>
          </a:ln>
          <a:effectLst/>
        </p:spPr>
        <p:txBody>
          <a:bodyPr>
            <a:prstTxWarp prst="textNoShape">
              <a:avLst/>
            </a:prstTxWarp>
            <a:spAutoFit/>
          </a:bodyPr>
          <a:lstStyle/>
          <a:p>
            <a:r>
              <a:rPr lang="en-US" sz="2800" b="1" dirty="0">
                <a:solidFill>
                  <a:srgbClr val="525252"/>
                </a:solidFill>
              </a:rPr>
              <a:t>% Of Undergrads Who</a:t>
            </a:r>
            <a:endParaRPr lang="en-US" sz="2800" b="1" u="sng" dirty="0">
              <a:solidFill>
                <a:srgbClr val="525252"/>
              </a:solidFill>
            </a:endParaRPr>
          </a:p>
          <a:p>
            <a:pPr>
              <a:lnSpc>
                <a:spcPct val="90000"/>
              </a:lnSpc>
            </a:pPr>
            <a:r>
              <a:rPr lang="en-US" sz="2800" b="1" u="sng" dirty="0">
                <a:solidFill>
                  <a:srgbClr val="525252"/>
                </a:solidFill>
              </a:rPr>
              <a:t>Choose This Side </a:t>
            </a:r>
            <a:r>
              <a:rPr lang="en-US" sz="2000" b="1" u="sng" dirty="0">
                <a:solidFill>
                  <a:srgbClr val="525252"/>
                </a:solidFill>
              </a:rPr>
              <a:t>(N=</a:t>
            </a:r>
            <a:r>
              <a:rPr lang="en-US" sz="2000" b="1" u="sng" dirty="0" smtClean="0">
                <a:solidFill>
                  <a:srgbClr val="525252"/>
                </a:solidFill>
              </a:rPr>
              <a:t> 48)</a:t>
            </a:r>
            <a:endParaRPr lang="en-US" sz="2000" u="sng" dirty="0"/>
          </a:p>
          <a:p>
            <a:pPr>
              <a:lnSpc>
                <a:spcPct val="120000"/>
              </a:lnSpc>
            </a:pPr>
            <a:r>
              <a:rPr lang="en-US" sz="2800" dirty="0"/>
              <a:t>Asked, “</a:t>
            </a:r>
            <a:r>
              <a:rPr lang="en-US" sz="2800" dirty="0">
                <a:solidFill>
                  <a:srgbClr val="FF090C"/>
                </a:solidFill>
              </a:rPr>
              <a:t>Most</a:t>
            </a:r>
            <a:r>
              <a:rPr lang="en-US" sz="2800" dirty="0"/>
              <a:t>” = </a:t>
            </a:r>
            <a:r>
              <a:rPr lang="en-US" sz="2800" dirty="0" smtClean="0"/>
              <a:t> </a:t>
            </a:r>
            <a:r>
              <a:rPr lang="en-US" sz="2800" b="1" dirty="0" smtClean="0">
                <a:solidFill>
                  <a:srgbClr val="FF090C"/>
                </a:solidFill>
              </a:rPr>
              <a:t>58%</a:t>
            </a:r>
            <a:endParaRPr lang="en-US" sz="2800" dirty="0"/>
          </a:p>
          <a:p>
            <a:pPr>
              <a:lnSpc>
                <a:spcPct val="110000"/>
              </a:lnSpc>
            </a:pPr>
            <a:r>
              <a:rPr lang="en-US" sz="2800" dirty="0"/>
              <a:t>Asked, “More” =  </a:t>
            </a:r>
            <a:r>
              <a:rPr lang="en-US" sz="2800" b="1" dirty="0"/>
              <a:t>13%</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546"/>
                                        </p:tgtEl>
                                        <p:attrNameLst>
                                          <p:attrName>style.visibility</p:attrName>
                                        </p:attrNameLst>
                                      </p:cBhvr>
                                      <p:to>
                                        <p:strVal val="visible"/>
                                      </p:to>
                                    </p:set>
                                    <p:animEffect transition="in" filter="fade">
                                      <p:cBhvr>
                                        <p:cTn id="7" dur="1000"/>
                                        <p:tgtEl>
                                          <p:spTgt spid="106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46" grpId="0"/>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2064" y="4495800"/>
            <a:ext cx="6400800" cy="762000"/>
          </a:xfrm>
        </p:spPr>
        <p:txBody>
          <a:bodyPr>
            <a:noAutofit/>
          </a:bodyPr>
          <a:lstStyle/>
          <a:p>
            <a:pPr lvl="0"/>
            <a:r>
              <a:rPr lang="en-US" sz="3000" dirty="0" smtClean="0">
                <a:solidFill>
                  <a:schemeClr val="tx1"/>
                </a:solidFill>
                <a:latin typeface="Calibri"/>
                <a:cs typeface="Calibri"/>
              </a:rPr>
              <a:t>A) More </a:t>
            </a:r>
            <a:r>
              <a:rPr lang="en-US" sz="3000" dirty="0">
                <a:solidFill>
                  <a:schemeClr val="tx1"/>
                </a:solidFill>
                <a:latin typeface="Calibri"/>
                <a:cs typeface="Calibri"/>
              </a:rPr>
              <a:t>of the dots are grey.</a:t>
            </a:r>
          </a:p>
          <a:p>
            <a:r>
              <a:rPr lang="en-US" sz="3000" dirty="0">
                <a:solidFill>
                  <a:schemeClr val="tx1"/>
                </a:solidFill>
                <a:latin typeface="Calibri"/>
                <a:cs typeface="Calibri"/>
              </a:rPr>
              <a:t> </a:t>
            </a:r>
          </a:p>
          <a:p>
            <a:pPr lvl="0">
              <a:spcBef>
                <a:spcPts val="1800"/>
              </a:spcBef>
            </a:pPr>
            <a:r>
              <a:rPr lang="en-US" sz="3000" dirty="0" smtClean="0">
                <a:solidFill>
                  <a:schemeClr val="tx1"/>
                </a:solidFill>
                <a:latin typeface="Calibri"/>
                <a:cs typeface="Calibri"/>
              </a:rPr>
              <a:t>B) Most </a:t>
            </a:r>
            <a:r>
              <a:rPr lang="en-US" sz="3000" dirty="0">
                <a:solidFill>
                  <a:schemeClr val="tx1"/>
                </a:solidFill>
                <a:latin typeface="Calibri"/>
                <a:cs typeface="Calibri"/>
              </a:rPr>
              <a:t>of the dots are grey.</a:t>
            </a:r>
          </a:p>
          <a:p>
            <a:endParaRPr lang="en-US" sz="3000" dirty="0">
              <a:solidFill>
                <a:schemeClr val="tx1"/>
              </a:solidFill>
              <a:latin typeface="Calibri"/>
              <a:cs typeface="Calibri"/>
            </a:endParaRPr>
          </a:p>
        </p:txBody>
      </p:sp>
      <p:grpSp>
        <p:nvGrpSpPr>
          <p:cNvPr id="2" name="Group 5"/>
          <p:cNvGrpSpPr/>
          <p:nvPr/>
        </p:nvGrpSpPr>
        <p:grpSpPr>
          <a:xfrm>
            <a:off x="1135379" y="1463040"/>
            <a:ext cx="3258822" cy="2757804"/>
            <a:chOff x="0" y="0"/>
            <a:chExt cx="3259311" cy="2757948"/>
          </a:xfrm>
        </p:grpSpPr>
        <p:sp>
          <p:nvSpPr>
            <p:cNvPr id="17" name="Oval 16"/>
            <p:cNvSpPr/>
            <p:nvPr/>
          </p:nvSpPr>
          <p:spPr>
            <a:xfrm>
              <a:off x="693174" y="648929"/>
              <a:ext cx="339090" cy="32448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val 17"/>
            <p:cNvSpPr/>
            <p:nvPr/>
          </p:nvSpPr>
          <p:spPr>
            <a:xfrm>
              <a:off x="0" y="899651"/>
              <a:ext cx="4572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val 18"/>
            <p:cNvSpPr/>
            <p:nvPr/>
          </p:nvSpPr>
          <p:spPr>
            <a:xfrm>
              <a:off x="1297858" y="811161"/>
              <a:ext cx="530860" cy="54546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Oval 19"/>
            <p:cNvSpPr/>
            <p:nvPr/>
          </p:nvSpPr>
          <p:spPr>
            <a:xfrm>
              <a:off x="1946787" y="58993"/>
              <a:ext cx="594360" cy="58993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Oval 20"/>
            <p:cNvSpPr/>
            <p:nvPr/>
          </p:nvSpPr>
          <p:spPr>
            <a:xfrm>
              <a:off x="2802193" y="1769806"/>
              <a:ext cx="274320" cy="27432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Oval 21"/>
            <p:cNvSpPr/>
            <p:nvPr/>
          </p:nvSpPr>
          <p:spPr>
            <a:xfrm>
              <a:off x="2728451" y="2227006"/>
              <a:ext cx="530860" cy="5308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Oval 22"/>
            <p:cNvSpPr/>
            <p:nvPr/>
          </p:nvSpPr>
          <p:spPr>
            <a:xfrm>
              <a:off x="1238864" y="2168013"/>
              <a:ext cx="589936" cy="58993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Oval 23"/>
            <p:cNvSpPr/>
            <p:nvPr/>
          </p:nvSpPr>
          <p:spPr>
            <a:xfrm>
              <a:off x="2566219" y="1106129"/>
              <a:ext cx="4572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Oval 24"/>
            <p:cNvSpPr/>
            <p:nvPr/>
          </p:nvSpPr>
          <p:spPr>
            <a:xfrm>
              <a:off x="2035277" y="1504335"/>
              <a:ext cx="4572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Oval 25"/>
            <p:cNvSpPr/>
            <p:nvPr/>
          </p:nvSpPr>
          <p:spPr>
            <a:xfrm>
              <a:off x="235974" y="1563329"/>
              <a:ext cx="4572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Oval 26"/>
            <p:cNvSpPr/>
            <p:nvPr/>
          </p:nvSpPr>
          <p:spPr>
            <a:xfrm>
              <a:off x="1150374" y="0"/>
              <a:ext cx="545465" cy="51562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4" name="Group 6"/>
          <p:cNvGrpSpPr/>
          <p:nvPr/>
        </p:nvGrpSpPr>
        <p:grpSpPr>
          <a:xfrm>
            <a:off x="5004434" y="1419225"/>
            <a:ext cx="2846071" cy="2625093"/>
            <a:chOff x="0" y="0"/>
            <a:chExt cx="2846357" cy="2625213"/>
          </a:xfrm>
        </p:grpSpPr>
        <p:sp>
          <p:nvSpPr>
            <p:cNvPr id="10" name="Oval 9"/>
            <p:cNvSpPr/>
            <p:nvPr/>
          </p:nvSpPr>
          <p:spPr>
            <a:xfrm>
              <a:off x="1238864" y="1504335"/>
              <a:ext cx="4572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Oval 10"/>
            <p:cNvSpPr/>
            <p:nvPr/>
          </p:nvSpPr>
          <p:spPr>
            <a:xfrm>
              <a:off x="0" y="0"/>
              <a:ext cx="619125" cy="6483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Oval 11"/>
            <p:cNvSpPr/>
            <p:nvPr/>
          </p:nvSpPr>
          <p:spPr>
            <a:xfrm>
              <a:off x="501445" y="1961535"/>
              <a:ext cx="4572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p:cNvSpPr/>
            <p:nvPr/>
          </p:nvSpPr>
          <p:spPr>
            <a:xfrm>
              <a:off x="604684" y="1150374"/>
              <a:ext cx="353695" cy="3536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p:cNvSpPr/>
            <p:nvPr/>
          </p:nvSpPr>
          <p:spPr>
            <a:xfrm>
              <a:off x="1843548" y="2168013"/>
              <a:ext cx="4572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Oval 14"/>
            <p:cNvSpPr/>
            <p:nvPr/>
          </p:nvSpPr>
          <p:spPr>
            <a:xfrm>
              <a:off x="1858297" y="796413"/>
              <a:ext cx="4572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Oval 15"/>
            <p:cNvSpPr/>
            <p:nvPr/>
          </p:nvSpPr>
          <p:spPr>
            <a:xfrm>
              <a:off x="2477729" y="501445"/>
              <a:ext cx="368628" cy="3657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8" name="Rounded Rectangle 7"/>
          <p:cNvSpPr/>
          <p:nvPr/>
        </p:nvSpPr>
        <p:spPr>
          <a:xfrm>
            <a:off x="1002029" y="1173480"/>
            <a:ext cx="3480435" cy="33178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ounded Rectangle 8"/>
          <p:cNvSpPr/>
          <p:nvPr/>
        </p:nvSpPr>
        <p:spPr>
          <a:xfrm>
            <a:off x="4661534" y="1177925"/>
            <a:ext cx="3480435" cy="33178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TextBox 27"/>
          <p:cNvSpPr txBox="1"/>
          <p:nvPr/>
        </p:nvSpPr>
        <p:spPr>
          <a:xfrm>
            <a:off x="381000" y="0"/>
            <a:ext cx="8590080" cy="492443"/>
          </a:xfrm>
          <a:prstGeom prst="rect">
            <a:avLst/>
          </a:prstGeom>
          <a:noFill/>
        </p:spPr>
        <p:txBody>
          <a:bodyPr wrap="square" rtlCol="0">
            <a:spAutoFit/>
          </a:bodyPr>
          <a:lstStyle/>
          <a:p>
            <a:r>
              <a:rPr lang="en-US" sz="2600" u="sng" dirty="0" smtClean="0">
                <a:solidFill>
                  <a:schemeClr val="tx1">
                    <a:lumMod val="75000"/>
                    <a:lumOff val="25000"/>
                  </a:schemeClr>
                </a:solidFill>
              </a:rPr>
              <a:t>Which sentence would you choose to describe this picture?</a:t>
            </a:r>
            <a:endParaRPr lang="en-US" sz="2600" u="sng" dirty="0">
              <a:solidFill>
                <a:schemeClr val="tx1">
                  <a:lumMod val="75000"/>
                  <a:lumOff val="25000"/>
                </a:schemeClr>
              </a:solidFill>
            </a:endParaRPr>
          </a:p>
        </p:txBody>
      </p:sp>
      <p:sp>
        <p:nvSpPr>
          <p:cNvPr id="29" name="TextBox 28"/>
          <p:cNvSpPr txBox="1"/>
          <p:nvPr/>
        </p:nvSpPr>
        <p:spPr>
          <a:xfrm>
            <a:off x="2931358" y="5139733"/>
            <a:ext cx="3329708" cy="646331"/>
          </a:xfrm>
          <a:prstGeom prst="rect">
            <a:avLst/>
          </a:prstGeom>
          <a:noFill/>
        </p:spPr>
        <p:txBody>
          <a:bodyPr wrap="none" rtlCol="0">
            <a:spAutoFit/>
          </a:bodyPr>
          <a:lstStyle/>
          <a:p>
            <a:r>
              <a:rPr lang="en-US" sz="3600" b="1" dirty="0" smtClean="0">
                <a:solidFill>
                  <a:srgbClr val="FF0000"/>
                </a:solidFill>
              </a:rPr>
              <a:t>65% </a:t>
            </a:r>
            <a:r>
              <a:rPr lang="en-US" sz="2800" b="1" dirty="0" smtClean="0">
                <a:solidFill>
                  <a:srgbClr val="FF0000"/>
                </a:solidFill>
              </a:rPr>
              <a:t>choose “more”</a:t>
            </a:r>
            <a:endParaRPr lang="en-US" sz="2800" b="1" dirty="0">
              <a:solidFill>
                <a:srgbClr val="FF0000"/>
              </a:solidFill>
            </a:endParaRPr>
          </a:p>
        </p:txBody>
      </p:sp>
      <p:sp>
        <p:nvSpPr>
          <p:cNvPr id="30" name="Rectangle 29"/>
          <p:cNvSpPr/>
          <p:nvPr/>
        </p:nvSpPr>
        <p:spPr bwMode="auto">
          <a:xfrm>
            <a:off x="2830963" y="5100264"/>
            <a:ext cx="3430103"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7492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876800"/>
            <a:ext cx="6400800" cy="1981200"/>
          </a:xfrm>
        </p:spPr>
        <p:txBody>
          <a:bodyPr>
            <a:noAutofit/>
          </a:bodyPr>
          <a:lstStyle/>
          <a:p>
            <a:pPr lvl="0">
              <a:spcBef>
                <a:spcPts val="0"/>
              </a:spcBef>
            </a:pPr>
            <a:r>
              <a:rPr lang="en-US" sz="3000" dirty="0" smtClean="0">
                <a:solidFill>
                  <a:schemeClr val="tx1"/>
                </a:solidFill>
                <a:latin typeface="Calibri"/>
                <a:cs typeface="Calibri"/>
              </a:rPr>
              <a:t>A) More </a:t>
            </a:r>
            <a:r>
              <a:rPr lang="en-US" sz="3000" dirty="0">
                <a:solidFill>
                  <a:schemeClr val="tx1"/>
                </a:solidFill>
                <a:latin typeface="Calibri"/>
                <a:cs typeface="Calibri"/>
              </a:rPr>
              <a:t>of the dots are grey</a:t>
            </a:r>
            <a:r>
              <a:rPr lang="en-US" sz="3000" dirty="0" smtClean="0">
                <a:solidFill>
                  <a:schemeClr val="tx1"/>
                </a:solidFill>
                <a:latin typeface="Calibri"/>
                <a:cs typeface="Calibri"/>
              </a:rPr>
              <a:t>.</a:t>
            </a:r>
          </a:p>
          <a:p>
            <a:pPr lvl="0">
              <a:spcBef>
                <a:spcPts val="0"/>
              </a:spcBef>
            </a:pPr>
            <a:r>
              <a:rPr lang="en-US" sz="4000" b="1" dirty="0" smtClean="0">
                <a:solidFill>
                  <a:srgbClr val="FF0000"/>
                </a:solidFill>
              </a:rPr>
              <a:t>74% </a:t>
            </a:r>
            <a:r>
              <a:rPr lang="en-US" sz="2800" b="1" dirty="0" smtClean="0">
                <a:solidFill>
                  <a:srgbClr val="FF0000"/>
                </a:solidFill>
              </a:rPr>
              <a:t>choose “most”</a:t>
            </a:r>
            <a:r>
              <a:rPr lang="en-US" sz="3000" dirty="0" smtClean="0">
                <a:solidFill>
                  <a:schemeClr val="tx1"/>
                </a:solidFill>
                <a:latin typeface="Calibri"/>
                <a:cs typeface="Calibri"/>
              </a:rPr>
              <a:t> </a:t>
            </a:r>
          </a:p>
          <a:p>
            <a:pPr>
              <a:spcBef>
                <a:spcPts val="0"/>
              </a:spcBef>
            </a:pPr>
            <a:r>
              <a:rPr lang="en-US" sz="3000" dirty="0" smtClean="0">
                <a:solidFill>
                  <a:schemeClr val="tx1"/>
                </a:solidFill>
                <a:cs typeface="Calibri"/>
              </a:rPr>
              <a:t>B) Most of the dots are grey.</a:t>
            </a:r>
            <a:endParaRPr lang="en-US" sz="3000" dirty="0">
              <a:solidFill>
                <a:schemeClr val="tx1"/>
              </a:solidFill>
              <a:latin typeface="Calibri"/>
              <a:cs typeface="Calibri"/>
            </a:endParaRPr>
          </a:p>
        </p:txBody>
      </p:sp>
      <p:grpSp>
        <p:nvGrpSpPr>
          <p:cNvPr id="2" name="Group 50"/>
          <p:cNvGrpSpPr/>
          <p:nvPr/>
        </p:nvGrpSpPr>
        <p:grpSpPr>
          <a:xfrm>
            <a:off x="2514600" y="1371600"/>
            <a:ext cx="4394835" cy="3406775"/>
            <a:chOff x="0" y="0"/>
            <a:chExt cx="4394835" cy="3406775"/>
          </a:xfrm>
        </p:grpSpPr>
        <p:grpSp>
          <p:nvGrpSpPr>
            <p:cNvPr id="4" name="Group 51"/>
            <p:cNvGrpSpPr/>
            <p:nvPr/>
          </p:nvGrpSpPr>
          <p:grpSpPr>
            <a:xfrm>
              <a:off x="663678" y="280220"/>
              <a:ext cx="2846357" cy="2625213"/>
              <a:chOff x="0" y="0"/>
              <a:chExt cx="2846357" cy="2625213"/>
            </a:xfrm>
          </p:grpSpPr>
          <p:sp>
            <p:nvSpPr>
              <p:cNvPr id="67" name="Oval 66"/>
              <p:cNvSpPr/>
              <p:nvPr/>
            </p:nvSpPr>
            <p:spPr>
              <a:xfrm>
                <a:off x="1238864" y="1504335"/>
                <a:ext cx="4572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Oval 67"/>
              <p:cNvSpPr/>
              <p:nvPr/>
            </p:nvSpPr>
            <p:spPr>
              <a:xfrm>
                <a:off x="0" y="0"/>
                <a:ext cx="619125" cy="6483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Oval 68"/>
              <p:cNvSpPr/>
              <p:nvPr/>
            </p:nvSpPr>
            <p:spPr>
              <a:xfrm>
                <a:off x="501445" y="1961535"/>
                <a:ext cx="4572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Oval 69"/>
              <p:cNvSpPr/>
              <p:nvPr/>
            </p:nvSpPr>
            <p:spPr>
              <a:xfrm>
                <a:off x="604684" y="1150374"/>
                <a:ext cx="353695" cy="3536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1" name="Oval 70"/>
              <p:cNvSpPr/>
              <p:nvPr/>
            </p:nvSpPr>
            <p:spPr>
              <a:xfrm>
                <a:off x="1843548" y="2168013"/>
                <a:ext cx="4572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Oval 71"/>
              <p:cNvSpPr/>
              <p:nvPr/>
            </p:nvSpPr>
            <p:spPr>
              <a:xfrm>
                <a:off x="1858297" y="796413"/>
                <a:ext cx="4572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3" name="Oval 72"/>
              <p:cNvSpPr/>
              <p:nvPr/>
            </p:nvSpPr>
            <p:spPr>
              <a:xfrm>
                <a:off x="2477729" y="501445"/>
                <a:ext cx="368628" cy="3657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5" name="Group 52"/>
            <p:cNvGrpSpPr/>
            <p:nvPr/>
          </p:nvGrpSpPr>
          <p:grpSpPr>
            <a:xfrm>
              <a:off x="0" y="0"/>
              <a:ext cx="4394835" cy="3406775"/>
              <a:chOff x="0" y="0"/>
              <a:chExt cx="4394835" cy="3406775"/>
            </a:xfrm>
          </p:grpSpPr>
          <p:grpSp>
            <p:nvGrpSpPr>
              <p:cNvPr id="6" name="Group 53"/>
              <p:cNvGrpSpPr/>
              <p:nvPr/>
            </p:nvGrpSpPr>
            <p:grpSpPr>
              <a:xfrm>
                <a:off x="471949" y="280220"/>
                <a:ext cx="3259311" cy="2757948"/>
                <a:chOff x="0" y="0"/>
                <a:chExt cx="3259311" cy="2757948"/>
              </a:xfrm>
            </p:grpSpPr>
            <p:sp>
              <p:nvSpPr>
                <p:cNvPr id="56" name="Oval 55"/>
                <p:cNvSpPr/>
                <p:nvPr/>
              </p:nvSpPr>
              <p:spPr>
                <a:xfrm>
                  <a:off x="693174" y="648929"/>
                  <a:ext cx="339090" cy="32448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7" name="Oval 56"/>
                <p:cNvSpPr/>
                <p:nvPr/>
              </p:nvSpPr>
              <p:spPr>
                <a:xfrm>
                  <a:off x="0" y="899651"/>
                  <a:ext cx="4572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Oval 57"/>
                <p:cNvSpPr/>
                <p:nvPr/>
              </p:nvSpPr>
              <p:spPr>
                <a:xfrm>
                  <a:off x="1297858" y="811161"/>
                  <a:ext cx="530860" cy="54546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Oval 58"/>
                <p:cNvSpPr/>
                <p:nvPr/>
              </p:nvSpPr>
              <p:spPr>
                <a:xfrm>
                  <a:off x="1946787" y="58993"/>
                  <a:ext cx="594360" cy="58993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Oval 59"/>
                <p:cNvSpPr/>
                <p:nvPr/>
              </p:nvSpPr>
              <p:spPr>
                <a:xfrm>
                  <a:off x="2802193" y="1769806"/>
                  <a:ext cx="274320" cy="27432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1" name="Oval 60"/>
                <p:cNvSpPr/>
                <p:nvPr/>
              </p:nvSpPr>
              <p:spPr>
                <a:xfrm>
                  <a:off x="2728451" y="2227006"/>
                  <a:ext cx="530860" cy="5308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Oval 61"/>
                <p:cNvSpPr/>
                <p:nvPr/>
              </p:nvSpPr>
              <p:spPr>
                <a:xfrm>
                  <a:off x="1238864" y="2168013"/>
                  <a:ext cx="589936" cy="58993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3" name="Oval 62"/>
                <p:cNvSpPr/>
                <p:nvPr/>
              </p:nvSpPr>
              <p:spPr>
                <a:xfrm>
                  <a:off x="2566219" y="1106129"/>
                  <a:ext cx="4572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4" name="Oval 63"/>
                <p:cNvSpPr/>
                <p:nvPr/>
              </p:nvSpPr>
              <p:spPr>
                <a:xfrm>
                  <a:off x="2035277" y="1504335"/>
                  <a:ext cx="4572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5" name="Oval 64"/>
                <p:cNvSpPr/>
                <p:nvPr/>
              </p:nvSpPr>
              <p:spPr>
                <a:xfrm>
                  <a:off x="235974" y="1563329"/>
                  <a:ext cx="4572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Oval 65"/>
                <p:cNvSpPr/>
                <p:nvPr/>
              </p:nvSpPr>
              <p:spPr>
                <a:xfrm>
                  <a:off x="1150374" y="0"/>
                  <a:ext cx="545465" cy="51562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5" name="Rounded Rectangle 54"/>
              <p:cNvSpPr/>
              <p:nvPr/>
            </p:nvSpPr>
            <p:spPr>
              <a:xfrm>
                <a:off x="0" y="0"/>
                <a:ext cx="4394835" cy="34067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26" name="TextBox 25"/>
          <p:cNvSpPr txBox="1"/>
          <p:nvPr/>
        </p:nvSpPr>
        <p:spPr>
          <a:xfrm>
            <a:off x="381000" y="0"/>
            <a:ext cx="8590080" cy="492443"/>
          </a:xfrm>
          <a:prstGeom prst="rect">
            <a:avLst/>
          </a:prstGeom>
          <a:noFill/>
        </p:spPr>
        <p:txBody>
          <a:bodyPr wrap="square" rtlCol="0">
            <a:spAutoFit/>
          </a:bodyPr>
          <a:lstStyle/>
          <a:p>
            <a:r>
              <a:rPr lang="en-US" sz="2600" u="sng" dirty="0" smtClean="0">
                <a:solidFill>
                  <a:schemeClr val="tx1">
                    <a:lumMod val="75000"/>
                    <a:lumOff val="25000"/>
                  </a:schemeClr>
                </a:solidFill>
              </a:rPr>
              <a:t>Which sentence would you choose to describe this picture?</a:t>
            </a:r>
            <a:endParaRPr lang="en-US" sz="2600" u="sng" dirty="0">
              <a:solidFill>
                <a:schemeClr val="tx1">
                  <a:lumMod val="75000"/>
                  <a:lumOff val="25000"/>
                </a:schemeClr>
              </a:solidFill>
            </a:endParaRPr>
          </a:p>
        </p:txBody>
      </p:sp>
      <p:sp>
        <p:nvSpPr>
          <p:cNvPr id="28" name="Rectangle 27"/>
          <p:cNvSpPr/>
          <p:nvPr/>
        </p:nvSpPr>
        <p:spPr bwMode="auto">
          <a:xfrm>
            <a:off x="2986549" y="5402089"/>
            <a:ext cx="3259312"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4695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Not just about recognition</a:t>
            </a:r>
          </a:p>
        </p:txBody>
      </p:sp>
      <p:sp>
        <p:nvSpPr>
          <p:cNvPr id="3" name="Content Placeholder 2"/>
          <p:cNvSpPr>
            <a:spLocks noGrp="1"/>
          </p:cNvSpPr>
          <p:nvPr>
            <p:ph idx="1"/>
          </p:nvPr>
        </p:nvSpPr>
        <p:spPr>
          <a:xfrm>
            <a:off x="441123" y="1375150"/>
            <a:ext cx="8229600" cy="4525963"/>
          </a:xfrm>
        </p:spPr>
        <p:txBody>
          <a:bodyPr/>
          <a:lstStyle/>
          <a:p>
            <a:r>
              <a:rPr lang="en-US" dirty="0" smtClean="0"/>
              <a:t>80 participants asked to “draw” on an </a:t>
            </a:r>
            <a:r>
              <a:rPr lang="en-US" dirty="0" err="1" smtClean="0"/>
              <a:t>iPad</a:t>
            </a:r>
            <a:r>
              <a:rPr lang="en-US" dirty="0" smtClean="0"/>
              <a:t>				</a:t>
            </a:r>
            <a:r>
              <a:rPr lang="en-US" i="1" dirty="0" smtClean="0"/>
              <a:t>More/Most of the dots are blue</a:t>
            </a:r>
            <a:endParaRPr lang="en-US" dirty="0"/>
          </a:p>
        </p:txBody>
      </p:sp>
      <p:pic>
        <p:nvPicPr>
          <p:cNvPr id="4" name="Picture 3" descr="ipadimage1.jpg"/>
          <p:cNvPicPr>
            <a:picLocks noChangeAspect="1"/>
          </p:cNvPicPr>
          <p:nvPr/>
        </p:nvPicPr>
        <p:blipFill>
          <a:blip r:embed="rId2"/>
          <a:stretch>
            <a:fillRect/>
          </a:stretch>
        </p:blipFill>
        <p:spPr>
          <a:xfrm>
            <a:off x="1607737" y="2435193"/>
            <a:ext cx="5897078" cy="4422808"/>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Not just about recognition</a:t>
            </a:r>
          </a:p>
        </p:txBody>
      </p:sp>
      <p:sp>
        <p:nvSpPr>
          <p:cNvPr id="3" name="Content Placeholder 2"/>
          <p:cNvSpPr>
            <a:spLocks noGrp="1"/>
          </p:cNvSpPr>
          <p:nvPr>
            <p:ph idx="1"/>
          </p:nvPr>
        </p:nvSpPr>
        <p:spPr>
          <a:xfrm>
            <a:off x="441123" y="1375150"/>
            <a:ext cx="8229600" cy="4525963"/>
          </a:xfrm>
        </p:spPr>
        <p:txBody>
          <a:bodyPr/>
          <a:lstStyle/>
          <a:p>
            <a:r>
              <a:rPr lang="en-US" dirty="0" smtClean="0"/>
              <a:t>Typical for “</a:t>
            </a:r>
            <a:r>
              <a:rPr lang="en-US" i="1" dirty="0" smtClean="0"/>
              <a:t>More of the dots are blue</a:t>
            </a:r>
            <a:r>
              <a:rPr lang="en-US" dirty="0" smtClean="0"/>
              <a:t>”</a:t>
            </a:r>
            <a:endParaRPr lang="en-US" dirty="0"/>
          </a:p>
        </p:txBody>
      </p:sp>
      <p:pic>
        <p:nvPicPr>
          <p:cNvPr id="5" name="Picture 4" descr="ipadimage2.jpg"/>
          <p:cNvPicPr>
            <a:picLocks noChangeAspect="1"/>
          </p:cNvPicPr>
          <p:nvPr/>
        </p:nvPicPr>
        <p:blipFill>
          <a:blip r:embed="rId2"/>
          <a:stretch>
            <a:fillRect/>
          </a:stretch>
        </p:blipFill>
        <p:spPr>
          <a:xfrm>
            <a:off x="1230832" y="2029449"/>
            <a:ext cx="6438067" cy="4828551"/>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Not just about recognition</a:t>
            </a:r>
          </a:p>
        </p:txBody>
      </p:sp>
      <p:sp>
        <p:nvSpPr>
          <p:cNvPr id="3" name="Content Placeholder 2"/>
          <p:cNvSpPr>
            <a:spLocks noGrp="1"/>
          </p:cNvSpPr>
          <p:nvPr>
            <p:ph idx="1"/>
          </p:nvPr>
        </p:nvSpPr>
        <p:spPr>
          <a:xfrm>
            <a:off x="441123" y="1375150"/>
            <a:ext cx="8229600" cy="4525963"/>
          </a:xfrm>
        </p:spPr>
        <p:txBody>
          <a:bodyPr/>
          <a:lstStyle/>
          <a:p>
            <a:r>
              <a:rPr lang="en-US" dirty="0" smtClean="0"/>
              <a:t>Typical for “</a:t>
            </a:r>
            <a:r>
              <a:rPr lang="en-US" i="1" dirty="0" smtClean="0"/>
              <a:t>Most of the dots are blue</a:t>
            </a:r>
            <a:r>
              <a:rPr lang="en-US" dirty="0" smtClean="0"/>
              <a:t>”</a:t>
            </a:r>
            <a:endParaRPr lang="en-US" dirty="0"/>
          </a:p>
        </p:txBody>
      </p:sp>
      <p:pic>
        <p:nvPicPr>
          <p:cNvPr id="6" name="Picture 5" descr="ipadimage3.jpg"/>
          <p:cNvPicPr>
            <a:picLocks noChangeAspect="1"/>
          </p:cNvPicPr>
          <p:nvPr/>
        </p:nvPicPr>
        <p:blipFill>
          <a:blip r:embed="rId2"/>
          <a:stretch>
            <a:fillRect/>
          </a:stretch>
        </p:blipFill>
        <p:spPr>
          <a:xfrm>
            <a:off x="1225489" y="2041526"/>
            <a:ext cx="6421964" cy="4816473"/>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Centroid distance (adults)</a:t>
            </a:r>
          </a:p>
        </p:txBody>
      </p:sp>
      <p:sp>
        <p:nvSpPr>
          <p:cNvPr id="3" name="Content Placeholder 2"/>
          <p:cNvSpPr>
            <a:spLocks noGrp="1"/>
          </p:cNvSpPr>
          <p:nvPr>
            <p:ph idx="1"/>
          </p:nvPr>
        </p:nvSpPr>
        <p:spPr>
          <a:xfrm>
            <a:off x="408968" y="1655726"/>
            <a:ext cx="8229600" cy="819825"/>
          </a:xfrm>
        </p:spPr>
        <p:txBody>
          <a:bodyPr wrap="none"/>
          <a:lstStyle/>
          <a:p>
            <a:pPr>
              <a:buNone/>
            </a:pPr>
            <a:r>
              <a:rPr lang="en-US"/>
              <a:t>				   </a:t>
            </a:r>
            <a:r>
              <a:rPr lang="en-US" u="sng"/>
              <a:t>More</a:t>
            </a:r>
            <a:r>
              <a:rPr lang="en-US"/>
              <a:t>							  </a:t>
            </a:r>
            <a:r>
              <a:rPr lang="en-US" u="sng"/>
              <a:t>Most</a:t>
            </a:r>
          </a:p>
        </p:txBody>
      </p:sp>
      <p:sp>
        <p:nvSpPr>
          <p:cNvPr id="8" name="TextBox 7"/>
          <p:cNvSpPr txBox="1"/>
          <p:nvPr/>
        </p:nvSpPr>
        <p:spPr>
          <a:xfrm>
            <a:off x="332424" y="6126163"/>
            <a:ext cx="8811576" cy="584776"/>
          </a:xfrm>
          <a:prstGeom prst="rect">
            <a:avLst/>
          </a:prstGeom>
          <a:noFill/>
        </p:spPr>
        <p:txBody>
          <a:bodyPr wrap="square" rtlCol="0">
            <a:spAutoFit/>
          </a:bodyPr>
          <a:lstStyle/>
          <a:p>
            <a:pPr marL="0" lvl="1"/>
            <a:r>
              <a:rPr lang="en-US" sz="1600" dirty="0" err="1" smtClean="0">
                <a:solidFill>
                  <a:srgbClr val="A6A6A6"/>
                </a:solidFill>
                <a:latin typeface="Gotham HTF Book"/>
                <a:cs typeface="Gotham HTF Book"/>
              </a:rPr>
              <a:t>Halberda</a:t>
            </a:r>
            <a:r>
              <a:rPr lang="en-US" sz="1600" dirty="0" smtClean="0">
                <a:solidFill>
                  <a:srgbClr val="A6A6A6"/>
                </a:solidFill>
                <a:latin typeface="Gotham HTF Book"/>
                <a:cs typeface="Gotham HTF Book"/>
              </a:rPr>
              <a:t>, </a:t>
            </a:r>
            <a:r>
              <a:rPr lang="en-US" sz="1600" dirty="0" err="1" smtClean="0">
                <a:solidFill>
                  <a:srgbClr val="A6A6A6"/>
                </a:solidFill>
                <a:latin typeface="Gotham HTF Book"/>
                <a:cs typeface="Gotham HTF Book"/>
              </a:rPr>
              <a:t>Pietroski</a:t>
            </a:r>
            <a:r>
              <a:rPr lang="en-US" sz="1600" dirty="0" smtClean="0">
                <a:solidFill>
                  <a:srgbClr val="A6A6A6"/>
                </a:solidFill>
                <a:latin typeface="Gotham HTF Book"/>
                <a:cs typeface="Gotham HTF Book"/>
              </a:rPr>
              <a:t>, Hunter, </a:t>
            </a:r>
            <a:r>
              <a:rPr lang="en-US" sz="1600" dirty="0" err="1" smtClean="0">
                <a:solidFill>
                  <a:srgbClr val="A6A6A6"/>
                </a:solidFill>
                <a:latin typeface="Gotham HTF Book"/>
                <a:cs typeface="Gotham HTF Book"/>
              </a:rPr>
              <a:t>Odic</a:t>
            </a:r>
            <a:r>
              <a:rPr lang="en-US" sz="1600" dirty="0" smtClean="0">
                <a:solidFill>
                  <a:srgbClr val="A6A6A6"/>
                </a:solidFill>
                <a:latin typeface="Gotham HTF Book"/>
                <a:cs typeface="Gotham HTF Book"/>
              </a:rPr>
              <a:t>, Wellwood, &amp; Lidz. (2012). </a:t>
            </a:r>
            <a:r>
              <a:rPr lang="en-US" sz="1600" i="1" dirty="0" smtClean="0">
                <a:solidFill>
                  <a:srgbClr val="A6A6A6"/>
                </a:solidFill>
                <a:latin typeface="Gotham HTF Book"/>
                <a:cs typeface="Gotham HTF Book"/>
              </a:rPr>
              <a:t>More</a:t>
            </a:r>
            <a:r>
              <a:rPr lang="en-US" sz="1600" dirty="0" smtClean="0">
                <a:solidFill>
                  <a:srgbClr val="A6A6A6"/>
                </a:solidFill>
                <a:latin typeface="Gotham HTF Book"/>
                <a:cs typeface="Gotham HTF Book"/>
              </a:rPr>
              <a:t> &amp; </a:t>
            </a:r>
            <a:r>
              <a:rPr lang="en-US" sz="1600" i="1" dirty="0" smtClean="0">
                <a:solidFill>
                  <a:srgbClr val="A6A6A6"/>
                </a:solidFill>
                <a:latin typeface="Gotham HTF Book"/>
                <a:cs typeface="Gotham HTF Book"/>
              </a:rPr>
              <a:t>most</a:t>
            </a:r>
            <a:r>
              <a:rPr lang="en-US" sz="1600" dirty="0" smtClean="0">
                <a:solidFill>
                  <a:srgbClr val="A6A6A6"/>
                </a:solidFill>
                <a:latin typeface="Gotham HTF Book"/>
                <a:cs typeface="Gotham HTF Book"/>
              </a:rPr>
              <a:t>: spatial vision affects word understanding on an </a:t>
            </a:r>
            <a:r>
              <a:rPr lang="en-US" sz="1600" dirty="0" err="1" smtClean="0">
                <a:solidFill>
                  <a:srgbClr val="A6A6A6"/>
                </a:solidFill>
                <a:latin typeface="Gotham HTF Book"/>
                <a:cs typeface="Gotham HTF Book"/>
              </a:rPr>
              <a:t>iPad</a:t>
            </a:r>
            <a:r>
              <a:rPr lang="en-US" sz="1600" dirty="0" smtClean="0">
                <a:solidFill>
                  <a:srgbClr val="A6A6A6"/>
                </a:solidFill>
                <a:latin typeface="Gotham HTF Book"/>
                <a:cs typeface="Gotham HTF Book"/>
              </a:rPr>
              <a:t>. </a:t>
            </a:r>
            <a:r>
              <a:rPr lang="en-US" sz="1600" i="1" dirty="0" smtClean="0">
                <a:solidFill>
                  <a:srgbClr val="A6A6A6"/>
                </a:solidFill>
                <a:latin typeface="Gotham HTF Book"/>
                <a:cs typeface="Gotham HTF Book"/>
              </a:rPr>
              <a:t>Vision Science Society annual meeting.</a:t>
            </a:r>
            <a:endParaRPr lang="en-US" sz="1600" dirty="0" smtClean="0">
              <a:solidFill>
                <a:srgbClr val="A6A6A6"/>
              </a:solidFill>
              <a:latin typeface="Gotham HTF Book"/>
              <a:cs typeface="Gotham HTF Book"/>
            </a:endParaRPr>
          </a:p>
        </p:txBody>
      </p:sp>
      <p:grpSp>
        <p:nvGrpSpPr>
          <p:cNvPr id="4" name="Group 15"/>
          <p:cNvGrpSpPr/>
          <p:nvPr/>
        </p:nvGrpSpPr>
        <p:grpSpPr>
          <a:xfrm>
            <a:off x="317500" y="2521275"/>
            <a:ext cx="8369300" cy="3111500"/>
            <a:chOff x="317500" y="1428175"/>
            <a:chExt cx="8369300" cy="3111500"/>
          </a:xfrm>
        </p:grpSpPr>
        <p:pic>
          <p:nvPicPr>
            <p:cNvPr id="6" name="Picture 5"/>
            <p:cNvPicPr>
              <a:picLocks noChangeAspect="1"/>
            </p:cNvPicPr>
            <p:nvPr/>
          </p:nvPicPr>
          <p:blipFill>
            <a:blip r:embed="rId2"/>
            <a:stretch>
              <a:fillRect/>
            </a:stretch>
          </p:blipFill>
          <p:spPr>
            <a:xfrm>
              <a:off x="317500" y="1428175"/>
              <a:ext cx="4254500" cy="3111500"/>
            </a:xfrm>
            <a:prstGeom prst="rect">
              <a:avLst/>
            </a:prstGeom>
          </p:spPr>
        </p:pic>
        <p:pic>
          <p:nvPicPr>
            <p:cNvPr id="7" name="Picture 6"/>
            <p:cNvPicPr>
              <a:picLocks noChangeAspect="1"/>
            </p:cNvPicPr>
            <p:nvPr/>
          </p:nvPicPr>
          <p:blipFill>
            <a:blip r:embed="rId3"/>
            <a:stretch>
              <a:fillRect/>
            </a:stretch>
          </p:blipFill>
          <p:spPr>
            <a:xfrm>
              <a:off x="4483100" y="1504375"/>
              <a:ext cx="4203700" cy="3009900"/>
            </a:xfrm>
            <a:prstGeom prst="rect">
              <a:avLst/>
            </a:prstGeom>
          </p:spPr>
        </p:pic>
        <p:cxnSp>
          <p:nvCxnSpPr>
            <p:cNvPr id="10" name="Straight Connector 9"/>
            <p:cNvCxnSpPr/>
            <p:nvPr/>
          </p:nvCxnSpPr>
          <p:spPr>
            <a:xfrm>
              <a:off x="2041825" y="2989951"/>
              <a:ext cx="948564" cy="1588"/>
            </a:xfrm>
            <a:prstGeom prst="line">
              <a:avLst/>
            </a:prstGeom>
            <a:ln w="38100">
              <a:solidFill>
                <a:schemeClr val="tx1"/>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350558" y="3006026"/>
              <a:ext cx="462054" cy="1589"/>
            </a:xfrm>
            <a:prstGeom prst="line">
              <a:avLst/>
            </a:prstGeom>
            <a:ln w="38100" cap="rnd">
              <a:solidFill>
                <a:schemeClr val="tx1"/>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12" name="Oval 9"/>
            <p:cNvSpPr>
              <a:spLocks noChangeArrowheads="1"/>
            </p:cNvSpPr>
            <p:nvPr/>
          </p:nvSpPr>
          <p:spPr bwMode="auto">
            <a:xfrm>
              <a:off x="2919177" y="2918150"/>
              <a:ext cx="169863" cy="147638"/>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3" name="Oval 9"/>
            <p:cNvSpPr>
              <a:spLocks noChangeArrowheads="1"/>
            </p:cNvSpPr>
            <p:nvPr/>
          </p:nvSpPr>
          <p:spPr bwMode="auto">
            <a:xfrm>
              <a:off x="6769287" y="2925875"/>
              <a:ext cx="169863" cy="147638"/>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4" name="Oval 17"/>
            <p:cNvSpPr>
              <a:spLocks noChangeArrowheads="1"/>
            </p:cNvSpPr>
            <p:nvPr/>
          </p:nvSpPr>
          <p:spPr bwMode="auto">
            <a:xfrm>
              <a:off x="1949222" y="2925350"/>
              <a:ext cx="169863" cy="147638"/>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5" name="Oval 17"/>
            <p:cNvSpPr>
              <a:spLocks noChangeArrowheads="1"/>
            </p:cNvSpPr>
            <p:nvPr/>
          </p:nvSpPr>
          <p:spPr bwMode="auto">
            <a:xfrm>
              <a:off x="6249488" y="2933075"/>
              <a:ext cx="169863" cy="147638"/>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mage.jpg"/>
          <p:cNvPicPr>
            <a:picLocks noChangeAspect="1"/>
          </p:cNvPicPr>
          <p:nvPr/>
        </p:nvPicPr>
        <p:blipFill>
          <a:blip r:embed="rId3"/>
          <a:srcRect l="10625" r="10156"/>
          <a:stretch>
            <a:fillRect/>
          </a:stretch>
        </p:blipFill>
        <p:spPr>
          <a:xfrm>
            <a:off x="442084" y="2477932"/>
            <a:ext cx="3764654" cy="3410712"/>
          </a:xfrm>
          <a:prstGeom prst="rect">
            <a:avLst/>
          </a:prstGeom>
          <a:ln w="76200" cap="flat" cmpd="sng" algn="ctr">
            <a:solidFill>
              <a:schemeClr val="accent5">
                <a:lumMod val="75000"/>
              </a:schemeClr>
            </a:solidFill>
            <a:prstDash val="solid"/>
            <a:round/>
            <a:headEnd type="none" w="med" len="med"/>
            <a:tailEnd type="none" w="med" len="med"/>
          </a:ln>
        </p:spPr>
      </p:pic>
      <p:pic>
        <p:nvPicPr>
          <p:cNvPr id="7" name="Picture 6" descr="image.jpg"/>
          <p:cNvPicPr>
            <a:picLocks noChangeAspect="1"/>
          </p:cNvPicPr>
          <p:nvPr/>
        </p:nvPicPr>
        <p:blipFill>
          <a:blip r:embed="rId4"/>
          <a:srcRect l="9687" r="9688"/>
          <a:stretch>
            <a:fillRect/>
          </a:stretch>
        </p:blipFill>
        <p:spPr>
          <a:xfrm>
            <a:off x="4835387" y="2477933"/>
            <a:ext cx="3829050" cy="3408547"/>
          </a:xfrm>
          <a:prstGeom prst="rect">
            <a:avLst/>
          </a:prstGeom>
          <a:ln w="76200" cap="flat" cmpd="sng" algn="ctr">
            <a:solidFill>
              <a:srgbClr val="660066"/>
            </a:solidFill>
            <a:prstDash val="solid"/>
            <a:round/>
            <a:headEnd type="none" w="med" len="med"/>
            <a:tailEnd type="none" w="med" len="med"/>
          </a:ln>
        </p:spPr>
      </p:pic>
      <p:sp>
        <p:nvSpPr>
          <p:cNvPr id="10" name="Title 9"/>
          <p:cNvSpPr>
            <a:spLocks noGrp="1"/>
          </p:cNvSpPr>
          <p:nvPr>
            <p:ph type="title"/>
          </p:nvPr>
        </p:nvSpPr>
        <p:spPr/>
        <p:txBody>
          <a:bodyPr/>
          <a:lstStyle/>
          <a:p>
            <a:r>
              <a:rPr lang="en-CA" dirty="0" smtClean="0"/>
              <a:t>4-8 yr olds (n=92)</a:t>
            </a:r>
            <a:endParaRPr lang="en-CA" dirty="0"/>
          </a:p>
        </p:txBody>
      </p:sp>
      <p:sp>
        <p:nvSpPr>
          <p:cNvPr id="12" name="TextBox 11"/>
          <p:cNvSpPr txBox="1"/>
          <p:nvPr/>
        </p:nvSpPr>
        <p:spPr>
          <a:xfrm>
            <a:off x="1828480" y="1632089"/>
            <a:ext cx="1321045" cy="707886"/>
          </a:xfrm>
          <a:prstGeom prst="rect">
            <a:avLst/>
          </a:prstGeom>
          <a:noFill/>
        </p:spPr>
        <p:txBody>
          <a:bodyPr wrap="none" rtlCol="0">
            <a:spAutoFit/>
          </a:bodyPr>
          <a:lstStyle/>
          <a:p>
            <a:r>
              <a:rPr lang="en-CA" sz="4000" u="sng" dirty="0" smtClean="0"/>
              <a:t>More</a:t>
            </a:r>
            <a:endParaRPr lang="en-CA" sz="4000" u="sng" dirty="0"/>
          </a:p>
        </p:txBody>
      </p:sp>
      <p:sp>
        <p:nvSpPr>
          <p:cNvPr id="13" name="TextBox 12"/>
          <p:cNvSpPr txBox="1"/>
          <p:nvPr/>
        </p:nvSpPr>
        <p:spPr>
          <a:xfrm>
            <a:off x="6318430" y="1632089"/>
            <a:ext cx="1260431" cy="707886"/>
          </a:xfrm>
          <a:prstGeom prst="rect">
            <a:avLst/>
          </a:prstGeom>
          <a:noFill/>
        </p:spPr>
        <p:txBody>
          <a:bodyPr wrap="none" rtlCol="0">
            <a:spAutoFit/>
          </a:bodyPr>
          <a:lstStyle/>
          <a:p>
            <a:r>
              <a:rPr lang="en-CA" sz="4000" u="sng" dirty="0" smtClean="0"/>
              <a:t>Most</a:t>
            </a:r>
            <a:endParaRPr lang="en-CA" sz="4000" u="sng" dirty="0"/>
          </a:p>
        </p:txBody>
      </p:sp>
      <p:cxnSp>
        <p:nvCxnSpPr>
          <p:cNvPr id="11" name="Straight Connector 10"/>
          <p:cNvCxnSpPr>
            <a:stCxn id="5" idx="2"/>
          </p:cNvCxnSpPr>
          <p:nvPr/>
        </p:nvCxnSpPr>
        <p:spPr>
          <a:xfrm rot="10800000" flipH="1" flipV="1">
            <a:off x="1609343" y="4194385"/>
            <a:ext cx="1316736" cy="2779"/>
          </a:xfrm>
          <a:prstGeom prst="line">
            <a:avLst/>
          </a:prstGeom>
          <a:ln w="38100">
            <a:solidFill>
              <a:schemeClr val="tx1"/>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1520687" y="4083051"/>
            <a:ext cx="199591" cy="22266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2835137" y="4066977"/>
            <a:ext cx="203485" cy="238744"/>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Connector 15"/>
          <p:cNvCxnSpPr>
            <a:stCxn id="8" idx="2"/>
          </p:cNvCxnSpPr>
          <p:nvPr/>
        </p:nvCxnSpPr>
        <p:spPr>
          <a:xfrm rot="10800000" flipH="1" flipV="1">
            <a:off x="6444174" y="4186348"/>
            <a:ext cx="685800" cy="2465"/>
          </a:xfrm>
          <a:prstGeom prst="line">
            <a:avLst/>
          </a:prstGeom>
          <a:ln w="38100">
            <a:solidFill>
              <a:schemeClr val="tx1"/>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6318430" y="4066977"/>
            <a:ext cx="225057" cy="23874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7045303" y="4066976"/>
            <a:ext cx="189511" cy="222669"/>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31040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err="1" smtClean="0">
                <a:solidFill>
                  <a:srgbClr val="0000FF"/>
                </a:solidFill>
              </a:rPr>
              <a:t>Kahneman’s</a:t>
            </a:r>
            <a:r>
              <a:rPr lang="en-US" sz="3600" u="sng" dirty="0" smtClean="0">
                <a:solidFill>
                  <a:srgbClr val="0000FF"/>
                </a:solidFill>
              </a:rPr>
              <a:t> Conclusion</a:t>
            </a:r>
            <a:endParaRPr lang="en-US" sz="3600" u="sng" dirty="0">
              <a:solidFill>
                <a:srgbClr val="0000FF"/>
              </a:solidFill>
            </a:endParaRPr>
          </a:p>
        </p:txBody>
      </p:sp>
      <p:sp>
        <p:nvSpPr>
          <p:cNvPr id="3" name="Content Placeholder 2"/>
          <p:cNvSpPr>
            <a:spLocks noGrp="1"/>
          </p:cNvSpPr>
          <p:nvPr>
            <p:ph idx="1"/>
          </p:nvPr>
        </p:nvSpPr>
        <p:spPr>
          <a:xfrm>
            <a:off x="457200" y="1417638"/>
            <a:ext cx="8229600" cy="5263413"/>
          </a:xfrm>
        </p:spPr>
        <p:txBody>
          <a:bodyPr>
            <a:normAutofit/>
          </a:bodyPr>
          <a:lstStyle/>
          <a:p>
            <a:pPr>
              <a:buNone/>
            </a:pPr>
            <a:r>
              <a:rPr lang="en-US" sz="2400" dirty="0" smtClean="0"/>
              <a:t>   “The </a:t>
            </a:r>
            <a:r>
              <a:rPr lang="en-US" sz="2400" dirty="0"/>
              <a:t>message about the nature of framing </a:t>
            </a:r>
            <a:r>
              <a:rPr lang="en-US" sz="2400" dirty="0" smtClean="0"/>
              <a:t>is stark</a:t>
            </a:r>
            <a:r>
              <a:rPr lang="en-US" sz="2400" dirty="0"/>
              <a:t>: framing should not be viewed as an intervention that masks or distorts an underlying preference. At least in this instance...there is no underlying preference that is masked or distorted by the frame. Our preferences are about framed problems, and our </a:t>
            </a:r>
            <a:r>
              <a:rPr lang="en-US" sz="2400" u="sng" dirty="0"/>
              <a:t>moral intuitions are about descriptions, not </a:t>
            </a:r>
            <a:r>
              <a:rPr lang="en-US" sz="2400" u="sng" dirty="0" smtClean="0"/>
              <a:t>substance</a:t>
            </a:r>
            <a:r>
              <a:rPr lang="en-US" sz="2400" dirty="0" smtClean="0"/>
              <a:t>.”</a:t>
            </a:r>
          </a:p>
          <a:p>
            <a:pPr>
              <a:buNone/>
            </a:pPr>
            <a:endParaRPr lang="en-US" sz="2400" dirty="0" smtClean="0"/>
          </a:p>
          <a:p>
            <a:pPr>
              <a:buNone/>
            </a:pPr>
            <a:r>
              <a:rPr lang="en-US" sz="2400" dirty="0" smtClean="0">
                <a:solidFill>
                  <a:srgbClr val="0000FF"/>
                </a:solidFill>
              </a:rPr>
              <a:t>     Perhaps things aren’t</a:t>
            </a:r>
            <a:r>
              <a:rPr lang="en-US" sz="2400" dirty="0" smtClean="0">
                <a:solidFill>
                  <a:srgbClr val="0000FF"/>
                </a:solidFill>
              </a:rPr>
              <a:t> always this </a:t>
            </a:r>
            <a:r>
              <a:rPr lang="en-US" sz="2400" dirty="0" smtClean="0">
                <a:solidFill>
                  <a:srgbClr val="0000FF"/>
                </a:solidFill>
              </a:rPr>
              <a:t>bad. But sometimes, robust</a:t>
            </a:r>
          </a:p>
          <a:p>
            <a:pPr>
              <a:buNone/>
            </a:pPr>
            <a:r>
              <a:rPr lang="en-US" sz="2400" dirty="0" smtClean="0">
                <a:solidFill>
                  <a:srgbClr val="0000FF"/>
                </a:solidFill>
              </a:rPr>
              <a:t>	“intuitions” reflect the </a:t>
            </a:r>
            <a:r>
              <a:rPr lang="en-US" sz="2400" i="1" u="sng" dirty="0" smtClean="0">
                <a:solidFill>
                  <a:srgbClr val="0000FF"/>
                </a:solidFill>
              </a:rPr>
              <a:t>format</a:t>
            </a:r>
            <a:r>
              <a:rPr lang="en-US" sz="2400" dirty="0" smtClean="0">
                <a:solidFill>
                  <a:srgbClr val="0000FF"/>
                </a:solidFill>
              </a:rPr>
              <a:t> of mental representations, </a:t>
            </a:r>
          </a:p>
          <a:p>
            <a:pPr>
              <a:buNone/>
            </a:pPr>
            <a:r>
              <a:rPr lang="en-US" sz="2400" dirty="0" smtClean="0">
                <a:solidFill>
                  <a:srgbClr val="0000FF"/>
                </a:solidFill>
              </a:rPr>
              <a:t>	as opposed to some representation-neutral </a:t>
            </a:r>
            <a:r>
              <a:rPr lang="en-US" sz="2400" i="1" u="sng" dirty="0" smtClean="0">
                <a:solidFill>
                  <a:srgbClr val="0000FF"/>
                </a:solidFill>
              </a:rPr>
              <a:t>content</a:t>
            </a:r>
            <a:r>
              <a:rPr lang="en-US" sz="2400" dirty="0" smtClean="0">
                <a:solidFill>
                  <a:srgbClr val="0000FF"/>
                </a:solidFill>
              </a:rPr>
              <a:t>. </a:t>
            </a:r>
          </a:p>
          <a:p>
            <a:pPr>
              <a:buNone/>
            </a:pPr>
            <a:r>
              <a:rPr lang="en-US" sz="2400" dirty="0" smtClean="0">
                <a:solidFill>
                  <a:srgbClr val="0000FF"/>
                </a:solidFill>
              </a:rPr>
              <a:t>	Theories that are (</a:t>
            </a:r>
            <a:r>
              <a:rPr lang="en-US" sz="2400" dirty="0" err="1" smtClean="0">
                <a:solidFill>
                  <a:srgbClr val="0000FF"/>
                </a:solidFill>
              </a:rPr>
              <a:t>dis)confirmed</a:t>
            </a:r>
            <a:r>
              <a:rPr lang="en-US" sz="2400" dirty="0" smtClean="0">
                <a:solidFill>
                  <a:srgbClr val="0000FF"/>
                </a:solidFill>
              </a:rPr>
              <a:t> by such intuitions may be</a:t>
            </a:r>
          </a:p>
          <a:p>
            <a:pPr>
              <a:buNone/>
            </a:pPr>
            <a:r>
              <a:rPr lang="en-US" sz="2400" dirty="0" smtClean="0">
                <a:solidFill>
                  <a:srgbClr val="0000FF"/>
                </a:solidFill>
              </a:rPr>
              <a:t> 	theories of </a:t>
            </a:r>
            <a:r>
              <a:rPr lang="en-US" sz="2400" i="1" u="sng" dirty="0" smtClean="0">
                <a:solidFill>
                  <a:srgbClr val="0000FF"/>
                </a:solidFill>
              </a:rPr>
              <a:t>how</a:t>
            </a:r>
            <a:r>
              <a:rPr lang="en-US" sz="2400" dirty="0" smtClean="0">
                <a:solidFill>
                  <a:srgbClr val="0000FF"/>
                </a:solidFill>
              </a:rPr>
              <a:t>—rather than </a:t>
            </a:r>
            <a:r>
              <a:rPr lang="en-US" sz="2400" i="1" u="sng" dirty="0" smtClean="0">
                <a:solidFill>
                  <a:srgbClr val="0000FF"/>
                </a:solidFill>
              </a:rPr>
              <a:t>what</a:t>
            </a:r>
            <a:r>
              <a:rPr lang="en-US" sz="2400" dirty="0" smtClean="0">
                <a:solidFill>
                  <a:srgbClr val="0000FF"/>
                </a:solidFill>
              </a:rPr>
              <a:t>—the </a:t>
            </a:r>
            <a:r>
              <a:rPr lang="en-US" sz="2400" dirty="0" err="1" smtClean="0">
                <a:solidFill>
                  <a:srgbClr val="0000FF"/>
                </a:solidFill>
              </a:rPr>
              <a:t>intuiters</a:t>
            </a:r>
            <a:r>
              <a:rPr lang="en-US" sz="2400" dirty="0" smtClean="0">
                <a:solidFill>
                  <a:srgbClr val="0000FF"/>
                </a:solidFill>
              </a:rPr>
              <a:t> represent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u="sng" dirty="0" smtClean="0"/>
              <a:t>Future Directions</a:t>
            </a:r>
            <a:endParaRPr lang="en-US" u="sng" dirty="0"/>
          </a:p>
        </p:txBody>
      </p:sp>
      <p:sp>
        <p:nvSpPr>
          <p:cNvPr id="3" name="Content Placeholder 2"/>
          <p:cNvSpPr>
            <a:spLocks noGrp="1"/>
          </p:cNvSpPr>
          <p:nvPr>
            <p:ph idx="1"/>
          </p:nvPr>
        </p:nvSpPr>
        <p:spPr>
          <a:xfrm>
            <a:off x="457200" y="788360"/>
            <a:ext cx="8229600" cy="5606114"/>
          </a:xfrm>
        </p:spPr>
        <p:txBody>
          <a:bodyPr>
            <a:noAutofit/>
          </a:bodyPr>
          <a:lstStyle/>
          <a:p>
            <a:endParaRPr lang="en-US" dirty="0" smtClean="0"/>
          </a:p>
          <a:p>
            <a:r>
              <a:rPr lang="en-US" dirty="0" smtClean="0"/>
              <a:t>While </a:t>
            </a:r>
            <a:r>
              <a:rPr lang="en-US" i="1" u="sng" dirty="0" smtClean="0"/>
              <a:t>successes</a:t>
            </a:r>
            <a:r>
              <a:rPr lang="en-US" dirty="0" smtClean="0"/>
              <a:t> at 200ms can be illuminating, our claim is </a:t>
            </a:r>
            <a:r>
              <a:rPr lang="en-US" i="1" u="sng" dirty="0" smtClean="0"/>
              <a:t>not</a:t>
            </a:r>
            <a:r>
              <a:rPr lang="en-US" dirty="0" smtClean="0"/>
              <a:t> that 200ms is the “understanding window.” But given the information available, different claims about how sentences are </a:t>
            </a:r>
            <a:r>
              <a:rPr lang="en-US" i="1" u="sng" dirty="0" smtClean="0"/>
              <a:t>understood</a:t>
            </a:r>
            <a:r>
              <a:rPr lang="en-US" dirty="0" smtClean="0"/>
              <a:t> may lead to different predictions about how well competent speakers can </a:t>
            </a:r>
            <a:r>
              <a:rPr lang="en-US" i="1" u="sng" dirty="0" smtClean="0"/>
              <a:t>evaluate</a:t>
            </a:r>
            <a:r>
              <a:rPr lang="en-US" dirty="0" smtClean="0"/>
              <a:t> the sentences.  </a:t>
            </a:r>
          </a:p>
          <a:p>
            <a:endParaRPr lang="en-US" dirty="0" smtClean="0"/>
          </a:p>
          <a:p>
            <a:r>
              <a:rPr lang="en-US" dirty="0" smtClean="0"/>
              <a:t> </a:t>
            </a:r>
            <a:r>
              <a:rPr lang="en-US" i="1" u="sng" dirty="0" smtClean="0"/>
              <a:t>Failures with no time constraints</a:t>
            </a:r>
            <a:r>
              <a:rPr lang="en-US" dirty="0" smtClean="0"/>
              <a:t> can also be illuminating</a:t>
            </a:r>
          </a:p>
          <a:p>
            <a:pPr>
              <a:buNone/>
            </a:pPr>
            <a:r>
              <a:rPr lang="en-US" dirty="0" smtClean="0"/>
              <a:t>	(recall the Schelling puzzle about tax deductions)</a:t>
            </a:r>
          </a:p>
          <a:p>
            <a:pPr>
              <a:buNone/>
            </a:pPr>
            <a:endParaRPr lang="en-US" dirty="0" smtClean="0"/>
          </a:p>
          <a:p>
            <a:r>
              <a:rPr lang="en-US" dirty="0" smtClean="0"/>
              <a:t>If people have the information needed to answer question Q, </a:t>
            </a:r>
          </a:p>
          <a:p>
            <a:pPr>
              <a:buNone/>
            </a:pPr>
            <a:r>
              <a:rPr lang="en-US" dirty="0" smtClean="0"/>
              <a:t>	but they </a:t>
            </a:r>
            <a:r>
              <a:rPr lang="en-US" i="1" u="sng" dirty="0" smtClean="0"/>
              <a:t>don’t</a:t>
            </a:r>
            <a:r>
              <a:rPr lang="en-US" dirty="0" smtClean="0"/>
              <a:t> settle on judgments about a target sentence,</a:t>
            </a:r>
          </a:p>
          <a:p>
            <a:pPr>
              <a:buNone/>
            </a:pPr>
            <a:r>
              <a:rPr lang="en-US" dirty="0" smtClean="0"/>
              <a:t> 	then maybe the target sentence does not pose question Q.</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Oval 3"/>
          <p:cNvSpPr/>
          <p:nvPr/>
        </p:nvSpPr>
        <p:spPr>
          <a:xfrm>
            <a:off x="3616194" y="1847495"/>
            <a:ext cx="969208" cy="907252"/>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4939686" y="2061937"/>
            <a:ext cx="701348" cy="692810"/>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6020401" y="2061937"/>
            <a:ext cx="701348" cy="69281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6927585" y="2276378"/>
            <a:ext cx="461839" cy="478369"/>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7756249" y="2276378"/>
            <a:ext cx="461839" cy="478369"/>
          </a:xfrm>
          <a:prstGeom prst="ellips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1565870" y="3452117"/>
            <a:ext cx="6190379" cy="1938992"/>
          </a:xfrm>
          <a:prstGeom prst="rect">
            <a:avLst/>
          </a:prstGeom>
          <a:noFill/>
        </p:spPr>
        <p:txBody>
          <a:bodyPr wrap="square" rtlCol="0">
            <a:spAutoFit/>
          </a:bodyPr>
          <a:lstStyle/>
          <a:p>
            <a:r>
              <a:rPr lang="en-US" sz="2400" dirty="0" smtClean="0">
                <a:solidFill>
                  <a:prstClr val="black"/>
                </a:solidFill>
              </a:rPr>
              <a:t>The red circles are bigger than the other circles</a:t>
            </a:r>
          </a:p>
          <a:p>
            <a:r>
              <a:rPr lang="en-US" sz="2400" dirty="0" smtClean="0">
                <a:solidFill>
                  <a:prstClr val="black"/>
                </a:solidFill>
              </a:rPr>
              <a:t>The red circles are the biggest</a:t>
            </a:r>
          </a:p>
          <a:p>
            <a:r>
              <a:rPr lang="en-US" sz="2400" dirty="0" smtClean="0">
                <a:solidFill>
                  <a:prstClr val="black"/>
                </a:solidFill>
              </a:rPr>
              <a:t>The biggest circles are red</a:t>
            </a:r>
          </a:p>
          <a:p>
            <a:endParaRPr lang="en-US" sz="2400" dirty="0" smtClean="0">
              <a:solidFill>
                <a:prstClr val="black"/>
              </a:solidFill>
            </a:endParaRPr>
          </a:p>
          <a:p>
            <a:r>
              <a:rPr lang="en-US" sz="2400" dirty="0" smtClean="0">
                <a:solidFill>
                  <a:prstClr val="black"/>
                </a:solidFill>
              </a:rPr>
              <a:t>(pilot data: 100% yes)</a:t>
            </a:r>
            <a:endParaRPr lang="en-US" sz="2400" dirty="0">
              <a:solidFill>
                <a:prstClr val="black"/>
              </a:solidFill>
            </a:endParaRPr>
          </a:p>
        </p:txBody>
      </p:sp>
      <p:sp>
        <p:nvSpPr>
          <p:cNvPr id="10" name="Oval 9"/>
          <p:cNvSpPr/>
          <p:nvPr/>
        </p:nvSpPr>
        <p:spPr>
          <a:xfrm>
            <a:off x="197931" y="1154684"/>
            <a:ext cx="1748391" cy="1600063"/>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2144253" y="1501090"/>
            <a:ext cx="1319541" cy="125365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Oval 2"/>
          <p:cNvSpPr/>
          <p:nvPr/>
        </p:nvSpPr>
        <p:spPr>
          <a:xfrm>
            <a:off x="2296654" y="1633054"/>
            <a:ext cx="1167140" cy="1121693"/>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3616194" y="1847495"/>
            <a:ext cx="969208" cy="907252"/>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4939686" y="2061937"/>
            <a:ext cx="701348" cy="692810"/>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6020401" y="2061937"/>
            <a:ext cx="701348" cy="69281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6927585" y="2276378"/>
            <a:ext cx="461839" cy="478369"/>
          </a:xfrm>
          <a:prstGeom prst="ellipse">
            <a:avLst/>
          </a:prstGeom>
          <a:solidFill>
            <a:srgbClr val="FF0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7756249" y="2276378"/>
            <a:ext cx="461839" cy="478369"/>
          </a:xfrm>
          <a:prstGeom prst="ellips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1553539" y="3390472"/>
            <a:ext cx="6362116" cy="1938992"/>
          </a:xfrm>
          <a:prstGeom prst="rect">
            <a:avLst/>
          </a:prstGeom>
          <a:noFill/>
        </p:spPr>
        <p:txBody>
          <a:bodyPr wrap="square" rtlCol="0">
            <a:spAutoFit/>
          </a:bodyPr>
          <a:lstStyle/>
          <a:p>
            <a:r>
              <a:rPr lang="en-US" sz="2400" dirty="0" smtClean="0">
                <a:solidFill>
                  <a:prstClr val="black"/>
                </a:solidFill>
              </a:rPr>
              <a:t>The red circles are bigger than the other circles</a:t>
            </a:r>
          </a:p>
          <a:p>
            <a:r>
              <a:rPr lang="en-US" sz="2400" dirty="0" smtClean="0">
                <a:solidFill>
                  <a:prstClr val="black"/>
                </a:solidFill>
              </a:rPr>
              <a:t>The red circles are the biggest</a:t>
            </a:r>
          </a:p>
          <a:p>
            <a:r>
              <a:rPr lang="en-US" sz="2400" dirty="0" smtClean="0">
                <a:solidFill>
                  <a:prstClr val="black"/>
                </a:solidFill>
              </a:rPr>
              <a:t>The biggest circles are red</a:t>
            </a:r>
          </a:p>
          <a:p>
            <a:endParaRPr lang="en-US" sz="2400" dirty="0" smtClean="0">
              <a:solidFill>
                <a:prstClr val="black"/>
              </a:solidFill>
            </a:endParaRPr>
          </a:p>
          <a:p>
            <a:r>
              <a:rPr lang="en-US" sz="2400" dirty="0" smtClean="0">
                <a:solidFill>
                  <a:prstClr val="black"/>
                </a:solidFill>
              </a:rPr>
              <a:t>(pilot data: 85% yes)</a:t>
            </a:r>
            <a:endParaRPr lang="en-US" sz="2400" dirty="0">
              <a:solidFill>
                <a:prstClr val="black"/>
              </a:solidFill>
            </a:endParaRPr>
          </a:p>
        </p:txBody>
      </p:sp>
      <p:sp>
        <p:nvSpPr>
          <p:cNvPr id="10" name="Oval 9"/>
          <p:cNvSpPr/>
          <p:nvPr/>
        </p:nvSpPr>
        <p:spPr>
          <a:xfrm>
            <a:off x="197931" y="1154684"/>
            <a:ext cx="1748391" cy="1600063"/>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2144253" y="1501090"/>
            <a:ext cx="1319541" cy="125365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val 1"/>
          <p:cNvSpPr/>
          <p:nvPr/>
        </p:nvSpPr>
        <p:spPr>
          <a:xfrm>
            <a:off x="197931" y="1154684"/>
            <a:ext cx="1748391" cy="1600063"/>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2144253" y="1501090"/>
            <a:ext cx="1319541" cy="1253657"/>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3616194" y="1847495"/>
            <a:ext cx="969208" cy="907252"/>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4939686" y="2061937"/>
            <a:ext cx="701348" cy="692810"/>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6020401" y="2061937"/>
            <a:ext cx="701348" cy="69281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6927585" y="2276378"/>
            <a:ext cx="461839" cy="478369"/>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7756249" y="2276378"/>
            <a:ext cx="461839" cy="478369"/>
          </a:xfrm>
          <a:prstGeom prst="ellipse">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1564630" y="3416300"/>
            <a:ext cx="7579370" cy="2308324"/>
          </a:xfrm>
          <a:prstGeom prst="rect">
            <a:avLst/>
          </a:prstGeom>
          <a:noFill/>
        </p:spPr>
        <p:txBody>
          <a:bodyPr wrap="square" rtlCol="0">
            <a:spAutoFit/>
          </a:bodyPr>
          <a:lstStyle/>
          <a:p>
            <a:r>
              <a:rPr lang="en-US" sz="2400" dirty="0" smtClean="0">
                <a:solidFill>
                  <a:prstClr val="black"/>
                </a:solidFill>
              </a:rPr>
              <a:t>The red circles are bigger than the other circles</a:t>
            </a:r>
          </a:p>
          <a:p>
            <a:r>
              <a:rPr lang="en-US" sz="2400" dirty="0" smtClean="0">
                <a:solidFill>
                  <a:prstClr val="black"/>
                </a:solidFill>
              </a:rPr>
              <a:t>The red circles are the biggest</a:t>
            </a:r>
          </a:p>
          <a:p>
            <a:r>
              <a:rPr lang="en-US" sz="2400" dirty="0" smtClean="0">
                <a:solidFill>
                  <a:prstClr val="black"/>
                </a:solidFill>
              </a:rPr>
              <a:t>The biggest circles are red</a:t>
            </a:r>
          </a:p>
          <a:p>
            <a:endParaRPr lang="en-US" sz="2400" dirty="0" smtClean="0">
              <a:solidFill>
                <a:prstClr val="black"/>
              </a:solidFill>
            </a:endParaRPr>
          </a:p>
          <a:p>
            <a:r>
              <a:rPr lang="en-US" sz="2400" dirty="0" smtClean="0">
                <a:solidFill>
                  <a:prstClr val="black"/>
                </a:solidFill>
              </a:rPr>
              <a:t>(pilot data: about 50% yes…doesn’t look like 2 subgroups)</a:t>
            </a:r>
          </a:p>
          <a:p>
            <a:endParaRPr lang="en-US" sz="2400" dirty="0">
              <a:solidFill>
                <a:prstClr val="black"/>
              </a:solidFill>
            </a:endParaRPr>
          </a:p>
        </p:txBody>
      </p:sp>
      <p:sp>
        <p:nvSpPr>
          <p:cNvPr id="12" name="Rectangle 11"/>
          <p:cNvSpPr/>
          <p:nvPr/>
        </p:nvSpPr>
        <p:spPr>
          <a:xfrm>
            <a:off x="1192424" y="5401457"/>
            <a:ext cx="7494524" cy="830997"/>
          </a:xfrm>
          <a:prstGeom prst="rect">
            <a:avLst/>
          </a:prstGeom>
        </p:spPr>
        <p:txBody>
          <a:bodyPr wrap="square">
            <a:spAutoFit/>
          </a:bodyPr>
          <a:lstStyle/>
          <a:p>
            <a:r>
              <a:rPr lang="en-US" sz="2400" dirty="0" smtClean="0">
                <a:solidFill>
                  <a:srgbClr val="0000FF"/>
                </a:solidFill>
              </a:rPr>
              <a:t>what are the meanings such that </a:t>
            </a:r>
          </a:p>
          <a:p>
            <a:r>
              <a:rPr lang="en-US" sz="2400" dirty="0" smtClean="0">
                <a:solidFill>
                  <a:srgbClr val="0000FF"/>
                </a:solidFill>
              </a:rPr>
              <a:t>the sentences and the scene </a:t>
            </a:r>
            <a:r>
              <a:rPr lang="en-US" sz="2400" i="1" u="sng" dirty="0" smtClean="0">
                <a:solidFill>
                  <a:srgbClr val="0000FF"/>
                </a:solidFill>
              </a:rPr>
              <a:t>don’t</a:t>
            </a:r>
            <a:r>
              <a:rPr lang="en-US" sz="2400" dirty="0" smtClean="0">
                <a:solidFill>
                  <a:srgbClr val="0000FF"/>
                </a:solidFill>
              </a:rPr>
              <a:t> determine the answers?  </a:t>
            </a:r>
            <a:endParaRPr lang="en-US" sz="2400" dirty="0">
              <a:solidFill>
                <a:srgbClr val="0000FF"/>
              </a:solidFill>
            </a:endParaRPr>
          </a:p>
        </p:txBody>
      </p:sp>
      <p:sp>
        <p:nvSpPr>
          <p:cNvPr id="13" name="Rectangle 12"/>
          <p:cNvSpPr/>
          <p:nvPr/>
        </p:nvSpPr>
        <p:spPr>
          <a:xfrm>
            <a:off x="1694242" y="172606"/>
            <a:ext cx="6490888" cy="830997"/>
          </a:xfrm>
          <a:prstGeom prst="rect">
            <a:avLst/>
          </a:prstGeom>
        </p:spPr>
        <p:txBody>
          <a:bodyPr wrap="square">
            <a:spAutoFit/>
          </a:bodyPr>
          <a:lstStyle/>
          <a:p>
            <a:r>
              <a:rPr lang="en-US" sz="2400" dirty="0" smtClean="0">
                <a:solidFill>
                  <a:srgbClr val="0000FF"/>
                </a:solidFill>
              </a:rPr>
              <a:t>Could it be that mixing plurality and comparison </a:t>
            </a:r>
          </a:p>
          <a:p>
            <a:r>
              <a:rPr lang="en-US" sz="2400" dirty="0" smtClean="0">
                <a:solidFill>
                  <a:srgbClr val="0000FF"/>
                </a:solidFill>
              </a:rPr>
              <a:t>doesn’t determine a clear truth condition?</a:t>
            </a:r>
            <a:endParaRPr lang="en-US" sz="24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 name="TextBox 58"/>
          <p:cNvSpPr txBox="1"/>
          <p:nvPr/>
        </p:nvSpPr>
        <p:spPr>
          <a:xfrm>
            <a:off x="1571118" y="5397757"/>
            <a:ext cx="6735305" cy="954107"/>
          </a:xfrm>
          <a:prstGeom prst="rect">
            <a:avLst/>
          </a:prstGeom>
          <a:noFill/>
        </p:spPr>
        <p:txBody>
          <a:bodyPr wrap="square" rtlCol="0">
            <a:spAutoFit/>
          </a:bodyPr>
          <a:lstStyle/>
          <a:p>
            <a:r>
              <a:rPr lang="en-US" sz="2800" dirty="0" smtClean="0">
                <a:solidFill>
                  <a:prstClr val="black"/>
                </a:solidFill>
              </a:rPr>
              <a:t>The red lines are longer than the other lines</a:t>
            </a:r>
          </a:p>
          <a:p>
            <a:r>
              <a:rPr lang="en-US" sz="2800" dirty="0" smtClean="0">
                <a:solidFill>
                  <a:prstClr val="black"/>
                </a:solidFill>
              </a:rPr>
              <a:t>(pilot data: 100% say yes)</a:t>
            </a:r>
            <a:endParaRPr lang="en-US" sz="2800" dirty="0">
              <a:solidFill>
                <a:prstClr val="black"/>
              </a:solidFill>
            </a:endParaRPr>
          </a:p>
        </p:txBody>
      </p:sp>
      <p:cxnSp>
        <p:nvCxnSpPr>
          <p:cNvPr id="38" name="Straight Connector 37"/>
          <p:cNvCxnSpPr/>
          <p:nvPr/>
        </p:nvCxnSpPr>
        <p:spPr>
          <a:xfrm rot="16200000" flipH="1">
            <a:off x="544201" y="2986477"/>
            <a:ext cx="2936196" cy="3298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6200000" flipH="1">
            <a:off x="901612" y="3147238"/>
            <a:ext cx="2632766" cy="1649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16200000" flipH="1">
            <a:off x="1270658" y="3278164"/>
            <a:ext cx="2396376" cy="32985"/>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1670637" y="3426532"/>
            <a:ext cx="2114418" cy="158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2132920" y="3598983"/>
            <a:ext cx="1740949" cy="158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6200000" flipH="1">
            <a:off x="3249188" y="3882857"/>
            <a:ext cx="1293459" cy="1"/>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3589790" y="3911725"/>
            <a:ext cx="1235725" cy="1588"/>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4036882" y="4067718"/>
            <a:ext cx="923740" cy="1588"/>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4304558" y="4068512"/>
            <a:ext cx="923740" cy="3"/>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2903089" y="3765885"/>
            <a:ext cx="1525817" cy="1588"/>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5011437" y="4008379"/>
            <a:ext cx="923743" cy="1588"/>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5342756" y="4118963"/>
            <a:ext cx="702575" cy="1"/>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5693990" y="4245653"/>
            <a:ext cx="474555" cy="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6200000" flipH="1">
            <a:off x="6027576" y="4247257"/>
            <a:ext cx="474556" cy="2"/>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6200000" flipH="1">
            <a:off x="6318767" y="4289044"/>
            <a:ext cx="362414" cy="1"/>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 name="TextBox 58"/>
          <p:cNvSpPr txBox="1"/>
          <p:nvPr/>
        </p:nvSpPr>
        <p:spPr>
          <a:xfrm>
            <a:off x="1571118" y="5397757"/>
            <a:ext cx="6662314" cy="954107"/>
          </a:xfrm>
          <a:prstGeom prst="rect">
            <a:avLst/>
          </a:prstGeom>
          <a:noFill/>
        </p:spPr>
        <p:txBody>
          <a:bodyPr wrap="square" rtlCol="0">
            <a:spAutoFit/>
          </a:bodyPr>
          <a:lstStyle/>
          <a:p>
            <a:r>
              <a:rPr lang="en-US" sz="2800" dirty="0" smtClean="0">
                <a:solidFill>
                  <a:prstClr val="black"/>
                </a:solidFill>
              </a:rPr>
              <a:t>The red lines are longer than the other lines</a:t>
            </a:r>
          </a:p>
          <a:p>
            <a:r>
              <a:rPr lang="en-US" sz="2800" dirty="0" smtClean="0">
                <a:solidFill>
                  <a:prstClr val="black"/>
                </a:solidFill>
              </a:rPr>
              <a:t>(pilot data: 60% say yes)</a:t>
            </a:r>
            <a:endParaRPr lang="en-US" sz="2800" dirty="0">
              <a:solidFill>
                <a:prstClr val="black"/>
              </a:solidFill>
            </a:endParaRPr>
          </a:p>
        </p:txBody>
      </p:sp>
      <p:cxnSp>
        <p:nvCxnSpPr>
          <p:cNvPr id="38" name="Straight Connector 37"/>
          <p:cNvCxnSpPr/>
          <p:nvPr/>
        </p:nvCxnSpPr>
        <p:spPr>
          <a:xfrm rot="16200000" flipH="1">
            <a:off x="544201" y="2986477"/>
            <a:ext cx="2936196" cy="3298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6200000" flipH="1">
            <a:off x="901612" y="3147238"/>
            <a:ext cx="2632766" cy="1649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16200000" flipH="1">
            <a:off x="1270657" y="3255571"/>
            <a:ext cx="2396376" cy="32985"/>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1670637" y="3426532"/>
            <a:ext cx="2114418" cy="158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2132920" y="3598983"/>
            <a:ext cx="1740949" cy="158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6200000" flipH="1">
            <a:off x="3249188" y="3882857"/>
            <a:ext cx="1293459" cy="1"/>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3589790" y="3911725"/>
            <a:ext cx="1235725" cy="1588"/>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4036882" y="4067718"/>
            <a:ext cx="923740" cy="1588"/>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4304558" y="4068512"/>
            <a:ext cx="923740" cy="3"/>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2903089" y="3765885"/>
            <a:ext cx="1525817" cy="1588"/>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5011437" y="4008379"/>
            <a:ext cx="923743" cy="1588"/>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5342756" y="4118963"/>
            <a:ext cx="702575" cy="1"/>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5693990" y="4245653"/>
            <a:ext cx="474555" cy="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6200000" flipH="1">
            <a:off x="6027576" y="4247257"/>
            <a:ext cx="474556" cy="2"/>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6200000" flipH="1">
            <a:off x="6318767" y="4289044"/>
            <a:ext cx="362414" cy="1"/>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5" name="Straight Connector 4"/>
          <p:cNvCxnSpPr/>
          <p:nvPr/>
        </p:nvCxnSpPr>
        <p:spPr>
          <a:xfrm rot="16200000" flipH="1">
            <a:off x="544201" y="2986477"/>
            <a:ext cx="2936196" cy="3298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16200000" flipH="1">
            <a:off x="1962736" y="3300687"/>
            <a:ext cx="2325856" cy="1649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16200000" flipH="1">
            <a:off x="3216321" y="3580323"/>
            <a:ext cx="1748515" cy="32985"/>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H="1">
            <a:off x="4428269" y="3870176"/>
            <a:ext cx="1203375" cy="1"/>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5452122" y="4132913"/>
            <a:ext cx="676308" cy="158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1486363" y="3135730"/>
            <a:ext cx="2672261" cy="1"/>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6200000" flipH="1">
            <a:off x="2754464" y="3432651"/>
            <a:ext cx="2045435" cy="32985"/>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4032799" y="3737028"/>
            <a:ext cx="1468085" cy="2"/>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5113189" y="4009993"/>
            <a:ext cx="923740" cy="3"/>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488435" y="5245357"/>
            <a:ext cx="6467630" cy="954107"/>
          </a:xfrm>
          <a:prstGeom prst="rect">
            <a:avLst/>
          </a:prstGeom>
          <a:noFill/>
        </p:spPr>
        <p:txBody>
          <a:bodyPr wrap="square" rtlCol="0">
            <a:spAutoFit/>
          </a:bodyPr>
          <a:lstStyle/>
          <a:p>
            <a:r>
              <a:rPr lang="en-US" sz="2800" dirty="0" smtClean="0">
                <a:solidFill>
                  <a:prstClr val="black"/>
                </a:solidFill>
              </a:rPr>
              <a:t>The red lines are longer than the blue lines</a:t>
            </a:r>
          </a:p>
          <a:p>
            <a:r>
              <a:rPr lang="en-US" sz="2800" dirty="0" smtClean="0">
                <a:solidFill>
                  <a:prstClr val="black"/>
                </a:solidFill>
              </a:rPr>
              <a:t>(pilot data: about 0% say yes)</a:t>
            </a:r>
            <a:endParaRPr lang="en-US" sz="2800" dirty="0">
              <a:solidFill>
                <a:prstClr val="black"/>
              </a:solidFill>
            </a:endParaRPr>
          </a:p>
        </p:txBody>
      </p:sp>
      <p:cxnSp>
        <p:nvCxnSpPr>
          <p:cNvPr id="17" name="Straight Connector 16"/>
          <p:cNvCxnSpPr/>
          <p:nvPr/>
        </p:nvCxnSpPr>
        <p:spPr>
          <a:xfrm rot="16200000" flipH="1">
            <a:off x="7718" y="2706063"/>
            <a:ext cx="3514333" cy="32987"/>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992492" y="4056924"/>
            <a:ext cx="0" cy="414938"/>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5" name="Straight Connector 4"/>
          <p:cNvCxnSpPr/>
          <p:nvPr/>
        </p:nvCxnSpPr>
        <p:spPr>
          <a:xfrm rot="16200000" flipH="1">
            <a:off x="544201" y="2986477"/>
            <a:ext cx="2936196" cy="3298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16200000" flipH="1">
            <a:off x="1962736" y="3300687"/>
            <a:ext cx="2325856" cy="1649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16200000" flipH="1">
            <a:off x="3216321" y="3580323"/>
            <a:ext cx="1748515" cy="32985"/>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H="1">
            <a:off x="4428269" y="3870176"/>
            <a:ext cx="1203375" cy="1"/>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5452122" y="4132913"/>
            <a:ext cx="676308" cy="158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975736" y="3143592"/>
            <a:ext cx="2672261" cy="1"/>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6200000" flipH="1">
            <a:off x="2357235" y="3440513"/>
            <a:ext cx="2045435" cy="32985"/>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3590005" y="3720534"/>
            <a:ext cx="1468084" cy="32989"/>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4761236" y="4009199"/>
            <a:ext cx="923740" cy="3"/>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488435" y="5245357"/>
            <a:ext cx="6797111" cy="954107"/>
          </a:xfrm>
          <a:prstGeom prst="rect">
            <a:avLst/>
          </a:prstGeom>
          <a:noFill/>
        </p:spPr>
        <p:txBody>
          <a:bodyPr wrap="square" rtlCol="0">
            <a:spAutoFit/>
          </a:bodyPr>
          <a:lstStyle/>
          <a:p>
            <a:r>
              <a:rPr lang="en-US" sz="2800" dirty="0" smtClean="0">
                <a:solidFill>
                  <a:prstClr val="black"/>
                </a:solidFill>
              </a:rPr>
              <a:t>The red lines are longer than the blue lines (pilot data: 30% say yes)</a:t>
            </a:r>
            <a:endParaRPr lang="en-US" sz="2800" dirty="0">
              <a:solidFill>
                <a:prstClr val="black"/>
              </a:solidFill>
            </a:endParaRPr>
          </a:p>
        </p:txBody>
      </p:sp>
      <p:cxnSp>
        <p:nvCxnSpPr>
          <p:cNvPr id="17" name="Straight Connector 16"/>
          <p:cNvCxnSpPr/>
          <p:nvPr/>
        </p:nvCxnSpPr>
        <p:spPr>
          <a:xfrm rot="16200000" flipH="1">
            <a:off x="4695447" y="2706063"/>
            <a:ext cx="3514333" cy="32987"/>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992492" y="4056924"/>
            <a:ext cx="0" cy="414938"/>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5" name="Straight Connector 4"/>
          <p:cNvCxnSpPr/>
          <p:nvPr/>
        </p:nvCxnSpPr>
        <p:spPr>
          <a:xfrm rot="16200000" flipH="1">
            <a:off x="544201" y="2986477"/>
            <a:ext cx="2936196" cy="3298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16200000" flipH="1">
            <a:off x="1979229" y="3299891"/>
            <a:ext cx="2325856" cy="1649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16200000" flipH="1">
            <a:off x="3216321" y="3580323"/>
            <a:ext cx="1748515" cy="32985"/>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4428665" y="3869776"/>
            <a:ext cx="1204166" cy="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5715237" y="4132913"/>
            <a:ext cx="676308" cy="158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875370" y="3148740"/>
            <a:ext cx="2644639" cy="1"/>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6200000" flipH="1">
            <a:off x="2313070" y="3432657"/>
            <a:ext cx="2045435" cy="32985"/>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3587451" y="3720524"/>
            <a:ext cx="1468084" cy="32989"/>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4816293" y="4009988"/>
            <a:ext cx="923740" cy="3"/>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5978746" y="4133313"/>
            <a:ext cx="675520" cy="1588"/>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1585388" y="5397757"/>
            <a:ext cx="6633446" cy="954107"/>
          </a:xfrm>
          <a:prstGeom prst="rect">
            <a:avLst/>
          </a:prstGeom>
          <a:noFill/>
        </p:spPr>
        <p:txBody>
          <a:bodyPr wrap="square" rtlCol="0">
            <a:spAutoFit/>
          </a:bodyPr>
          <a:lstStyle/>
          <a:p>
            <a:r>
              <a:rPr lang="en-US" sz="2800" dirty="0" smtClean="0">
                <a:solidFill>
                  <a:prstClr val="black"/>
                </a:solidFill>
              </a:rPr>
              <a:t>The red lines are longer than the other lines</a:t>
            </a:r>
          </a:p>
          <a:p>
            <a:r>
              <a:rPr lang="en-US" sz="2800" dirty="0" smtClean="0">
                <a:solidFill>
                  <a:prstClr val="black"/>
                </a:solidFill>
              </a:rPr>
              <a:t>(pilot data: 95% say yes)</a:t>
            </a:r>
            <a:endParaRPr lang="en-US" sz="2800" dirty="0">
              <a:solidFill>
                <a:prstClr val="black"/>
              </a:solidFill>
            </a:endParaRPr>
          </a:p>
        </p:txBody>
      </p:sp>
      <p:cxnSp>
        <p:nvCxnSpPr>
          <p:cNvPr id="15" name="Straight Connector 14"/>
          <p:cNvCxnSpPr/>
          <p:nvPr/>
        </p:nvCxnSpPr>
        <p:spPr>
          <a:xfrm rot="16200000" flipH="1">
            <a:off x="1390866" y="3431446"/>
            <a:ext cx="2046241" cy="32987"/>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2838623" y="3766084"/>
            <a:ext cx="1409955" cy="1"/>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H="1">
            <a:off x="4074011" y="3993501"/>
            <a:ext cx="923746" cy="32985"/>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H="1">
            <a:off x="5177800" y="4176357"/>
            <a:ext cx="591018" cy="2"/>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H="1">
            <a:off x="6340540" y="4290658"/>
            <a:ext cx="362414" cy="1"/>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5" name="Straight Connector 4"/>
          <p:cNvCxnSpPr/>
          <p:nvPr/>
        </p:nvCxnSpPr>
        <p:spPr>
          <a:xfrm rot="16200000" flipH="1">
            <a:off x="544201" y="2986477"/>
            <a:ext cx="2936196" cy="3298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16200000" flipH="1">
            <a:off x="1055067" y="3300693"/>
            <a:ext cx="2325856" cy="1649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16200000" flipH="1">
            <a:off x="1568267" y="3580322"/>
            <a:ext cx="1748515" cy="32985"/>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2038013" y="3868975"/>
            <a:ext cx="1204166" cy="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2485133" y="4143984"/>
            <a:ext cx="676308" cy="158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2318938" y="3159023"/>
            <a:ext cx="2644639" cy="1"/>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2836087" y="3452285"/>
            <a:ext cx="2058115" cy="1588"/>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3377193" y="3741763"/>
            <a:ext cx="1480751" cy="1588"/>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3892928" y="4007599"/>
            <a:ext cx="923740" cy="3"/>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4217620" y="4144379"/>
            <a:ext cx="675520" cy="1588"/>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1387811" y="5397757"/>
            <a:ext cx="7225176" cy="954107"/>
          </a:xfrm>
          <a:prstGeom prst="rect">
            <a:avLst/>
          </a:prstGeom>
          <a:noFill/>
        </p:spPr>
        <p:txBody>
          <a:bodyPr wrap="square" rtlCol="0">
            <a:spAutoFit/>
          </a:bodyPr>
          <a:lstStyle/>
          <a:p>
            <a:r>
              <a:rPr lang="en-US" sz="2800" dirty="0" smtClean="0">
                <a:solidFill>
                  <a:prstClr val="black"/>
                </a:solidFill>
              </a:rPr>
              <a:t>The red lines are longer than the other lines</a:t>
            </a:r>
          </a:p>
          <a:p>
            <a:r>
              <a:rPr lang="en-US" sz="2800" dirty="0" smtClean="0">
                <a:solidFill>
                  <a:prstClr val="black"/>
                </a:solidFill>
              </a:rPr>
              <a:t>(pilot data: about 50% say yes)</a:t>
            </a:r>
            <a:endParaRPr lang="en-US" sz="2800" dirty="0">
              <a:solidFill>
                <a:prstClr val="black"/>
              </a:solidFill>
            </a:endParaRPr>
          </a:p>
        </p:txBody>
      </p:sp>
      <p:cxnSp>
        <p:nvCxnSpPr>
          <p:cNvPr id="15" name="Straight Connector 14"/>
          <p:cNvCxnSpPr/>
          <p:nvPr/>
        </p:nvCxnSpPr>
        <p:spPr>
          <a:xfrm rot="5400000">
            <a:off x="4187311" y="3446349"/>
            <a:ext cx="2046241" cy="1588"/>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4733786" y="3764493"/>
            <a:ext cx="1409955" cy="1"/>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H="1">
            <a:off x="5205212" y="4021058"/>
            <a:ext cx="923748" cy="2"/>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H="1">
            <a:off x="5585654" y="4187424"/>
            <a:ext cx="591018" cy="2"/>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H="1">
            <a:off x="5999639" y="4301726"/>
            <a:ext cx="362414" cy="1"/>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200400"/>
            <a:ext cx="2971800" cy="3216234"/>
          </a:xfrm>
          <a:prstGeom prst="rect">
            <a:avLst/>
          </a:prstGeom>
        </p:spPr>
      </p:pic>
      <p:pic>
        <p:nvPicPr>
          <p:cNvPr id="5" name="Picture 4"/>
          <p:cNvPicPr>
            <a:picLocks noChangeAspect="1"/>
          </p:cNvPicPr>
          <p:nvPr/>
        </p:nvPicPr>
        <p:blipFill>
          <a:blip r:embed="rId3"/>
          <a:stretch>
            <a:fillRect/>
          </a:stretch>
        </p:blipFill>
        <p:spPr>
          <a:xfrm>
            <a:off x="1215716" y="-20874"/>
            <a:ext cx="4191000" cy="3221274"/>
          </a:xfrm>
          <a:prstGeom prst="rect">
            <a:avLst/>
          </a:prstGeom>
        </p:spPr>
      </p:pic>
      <p:sp>
        <p:nvSpPr>
          <p:cNvPr id="17" name="TextBox 16"/>
          <p:cNvSpPr txBox="1"/>
          <p:nvPr/>
        </p:nvSpPr>
        <p:spPr>
          <a:xfrm>
            <a:off x="0" y="0"/>
            <a:ext cx="1219200" cy="830997"/>
          </a:xfrm>
          <a:prstGeom prst="rect">
            <a:avLst/>
          </a:prstGeom>
          <a:noFill/>
        </p:spPr>
        <p:txBody>
          <a:bodyPr wrap="square" rtlCol="0">
            <a:spAutoFit/>
          </a:bodyPr>
          <a:lstStyle/>
          <a:p>
            <a:r>
              <a:rPr lang="en-US" sz="2400" dirty="0" smtClean="0"/>
              <a:t>Tim</a:t>
            </a:r>
          </a:p>
          <a:p>
            <a:r>
              <a:rPr lang="en-US" sz="2400" dirty="0" smtClean="0"/>
              <a:t>Hunter</a:t>
            </a:r>
            <a:endParaRPr lang="en-US" sz="2400" dirty="0"/>
          </a:p>
        </p:txBody>
      </p:sp>
      <p:sp>
        <p:nvSpPr>
          <p:cNvPr id="18" name="TextBox 17"/>
          <p:cNvSpPr txBox="1"/>
          <p:nvPr/>
        </p:nvSpPr>
        <p:spPr>
          <a:xfrm>
            <a:off x="0" y="2362200"/>
            <a:ext cx="1219200" cy="830997"/>
          </a:xfrm>
          <a:prstGeom prst="rect">
            <a:avLst/>
          </a:prstGeom>
          <a:noFill/>
        </p:spPr>
        <p:txBody>
          <a:bodyPr wrap="square" rtlCol="0">
            <a:spAutoFit/>
          </a:bodyPr>
          <a:lstStyle/>
          <a:p>
            <a:r>
              <a:rPr lang="en-US" sz="2400" dirty="0" err="1" smtClean="0"/>
              <a:t>Darko</a:t>
            </a:r>
            <a:endParaRPr lang="en-US" sz="2400" dirty="0" smtClean="0"/>
          </a:p>
          <a:p>
            <a:r>
              <a:rPr lang="en-US" sz="2400" dirty="0" err="1" smtClean="0"/>
              <a:t>Odic</a:t>
            </a:r>
            <a:endParaRPr lang="en-US" sz="2400" dirty="0"/>
          </a:p>
        </p:txBody>
      </p:sp>
      <p:sp>
        <p:nvSpPr>
          <p:cNvPr id="19" name="TextBox 18"/>
          <p:cNvSpPr txBox="1"/>
          <p:nvPr/>
        </p:nvSpPr>
        <p:spPr>
          <a:xfrm>
            <a:off x="8426568" y="3193197"/>
            <a:ext cx="717432" cy="3416320"/>
          </a:xfrm>
          <a:prstGeom prst="rect">
            <a:avLst/>
          </a:prstGeom>
          <a:noFill/>
        </p:spPr>
        <p:txBody>
          <a:bodyPr wrap="square" rtlCol="0">
            <a:spAutoFit/>
          </a:bodyPr>
          <a:lstStyle/>
          <a:p>
            <a:r>
              <a:rPr lang="en-US" sz="2400" dirty="0" smtClean="0"/>
              <a:t> </a:t>
            </a:r>
            <a:r>
              <a:rPr lang="en-US" sz="2400" dirty="0" smtClean="0">
                <a:solidFill>
                  <a:srgbClr val="008000"/>
                </a:solidFill>
              </a:rPr>
              <a:t>J </a:t>
            </a:r>
          </a:p>
          <a:p>
            <a:r>
              <a:rPr lang="en-US" sz="2400" dirty="0" smtClean="0">
                <a:solidFill>
                  <a:srgbClr val="008000"/>
                </a:solidFill>
              </a:rPr>
              <a:t> </a:t>
            </a:r>
            <a:r>
              <a:rPr lang="en-US" sz="2400" dirty="0" err="1" smtClean="0">
                <a:solidFill>
                  <a:srgbClr val="008000"/>
                </a:solidFill>
              </a:rPr>
              <a:t>e</a:t>
            </a:r>
            <a:r>
              <a:rPr lang="en-US" sz="2400" dirty="0" smtClean="0">
                <a:solidFill>
                  <a:srgbClr val="008000"/>
                </a:solidFill>
              </a:rPr>
              <a:t>  </a:t>
            </a:r>
          </a:p>
          <a:p>
            <a:r>
              <a:rPr lang="en-US" sz="2400" dirty="0" smtClean="0">
                <a:solidFill>
                  <a:srgbClr val="008000"/>
                </a:solidFill>
              </a:rPr>
              <a:t> </a:t>
            </a:r>
            <a:r>
              <a:rPr lang="en-US" sz="2400" dirty="0" err="1" smtClean="0">
                <a:solidFill>
                  <a:srgbClr val="008000"/>
                </a:solidFill>
              </a:rPr>
              <a:t>f</a:t>
            </a:r>
            <a:r>
              <a:rPr lang="en-US" sz="2400" dirty="0" smtClean="0">
                <a:solidFill>
                  <a:srgbClr val="008000"/>
                </a:solidFill>
              </a:rPr>
              <a:t>   </a:t>
            </a:r>
          </a:p>
          <a:p>
            <a:r>
              <a:rPr lang="en-US" sz="2400" dirty="0" smtClean="0">
                <a:solidFill>
                  <a:srgbClr val="008000"/>
                </a:solidFill>
              </a:rPr>
              <a:t> </a:t>
            </a:r>
            <a:r>
              <a:rPr lang="en-US" sz="2400" dirty="0" err="1" smtClean="0">
                <a:solidFill>
                  <a:srgbClr val="008000"/>
                </a:solidFill>
              </a:rPr>
              <a:t>f</a:t>
            </a:r>
            <a:r>
              <a:rPr lang="en-US" sz="2400" dirty="0" smtClean="0">
                <a:solidFill>
                  <a:srgbClr val="008000"/>
                </a:solidFill>
              </a:rPr>
              <a:t>   </a:t>
            </a:r>
          </a:p>
          <a:p>
            <a:endParaRPr lang="en-US" sz="2400" dirty="0" smtClean="0">
              <a:solidFill>
                <a:srgbClr val="008000"/>
              </a:solidFill>
            </a:endParaRPr>
          </a:p>
          <a:p>
            <a:r>
              <a:rPr lang="en-US" sz="2400" dirty="0" smtClean="0">
                <a:solidFill>
                  <a:srgbClr val="008000"/>
                </a:solidFill>
              </a:rPr>
              <a:t> L</a:t>
            </a:r>
          </a:p>
          <a:p>
            <a:r>
              <a:rPr lang="en-US" sz="2400" dirty="0" smtClean="0">
                <a:solidFill>
                  <a:srgbClr val="008000"/>
                </a:solidFill>
              </a:rPr>
              <a:t> </a:t>
            </a:r>
            <a:r>
              <a:rPr lang="en-US" sz="2400" dirty="0" err="1" smtClean="0">
                <a:solidFill>
                  <a:srgbClr val="008000"/>
                </a:solidFill>
              </a:rPr>
              <a:t>i</a:t>
            </a:r>
            <a:r>
              <a:rPr lang="en-US" sz="2400" dirty="0" smtClean="0">
                <a:solidFill>
                  <a:srgbClr val="008000"/>
                </a:solidFill>
              </a:rPr>
              <a:t> </a:t>
            </a:r>
          </a:p>
          <a:p>
            <a:r>
              <a:rPr lang="en-US" sz="2400" dirty="0" smtClean="0">
                <a:solidFill>
                  <a:srgbClr val="008000"/>
                </a:solidFill>
              </a:rPr>
              <a:t> </a:t>
            </a:r>
            <a:r>
              <a:rPr lang="en-US" sz="2400" dirty="0" err="1" smtClean="0">
                <a:solidFill>
                  <a:srgbClr val="008000"/>
                </a:solidFill>
              </a:rPr>
              <a:t>d</a:t>
            </a:r>
            <a:endParaRPr lang="en-US" sz="2400" dirty="0" smtClean="0">
              <a:solidFill>
                <a:srgbClr val="008000"/>
              </a:solidFill>
            </a:endParaRPr>
          </a:p>
          <a:p>
            <a:r>
              <a:rPr lang="en-US" sz="2400" dirty="0" smtClean="0">
                <a:solidFill>
                  <a:srgbClr val="008000"/>
                </a:solidFill>
              </a:rPr>
              <a:t> </a:t>
            </a:r>
            <a:r>
              <a:rPr lang="en-US" sz="2400" dirty="0" err="1" smtClean="0">
                <a:solidFill>
                  <a:srgbClr val="008000"/>
                </a:solidFill>
              </a:rPr>
              <a:t>z</a:t>
            </a:r>
            <a:endParaRPr lang="en-US" sz="2400" dirty="0">
              <a:solidFill>
                <a:srgbClr val="008000"/>
              </a:solidFill>
            </a:endParaRPr>
          </a:p>
        </p:txBody>
      </p:sp>
      <p:sp>
        <p:nvSpPr>
          <p:cNvPr id="20" name="TextBox 19"/>
          <p:cNvSpPr txBox="1"/>
          <p:nvPr/>
        </p:nvSpPr>
        <p:spPr>
          <a:xfrm>
            <a:off x="0" y="6416634"/>
            <a:ext cx="2971800" cy="461665"/>
          </a:xfrm>
          <a:prstGeom prst="rect">
            <a:avLst/>
          </a:prstGeom>
          <a:noFill/>
        </p:spPr>
        <p:txBody>
          <a:bodyPr wrap="square" rtlCol="0">
            <a:spAutoFit/>
          </a:bodyPr>
          <a:lstStyle/>
          <a:p>
            <a:r>
              <a:rPr lang="en-US" sz="2400" dirty="0" smtClean="0"/>
              <a:t>           </a:t>
            </a:r>
            <a:r>
              <a:rPr lang="en-US" sz="2400" dirty="0" smtClean="0">
                <a:solidFill>
                  <a:srgbClr val="000090"/>
                </a:solidFill>
              </a:rPr>
              <a:t> Justin </a:t>
            </a:r>
            <a:r>
              <a:rPr lang="en-US" sz="2400" dirty="0" err="1" smtClean="0">
                <a:solidFill>
                  <a:srgbClr val="000090"/>
                </a:solidFill>
              </a:rPr>
              <a:t>Halberda</a:t>
            </a:r>
            <a:endParaRPr lang="en-US" sz="2400" dirty="0" smtClean="0">
              <a:solidFill>
                <a:srgbClr val="000090"/>
              </a:solidFill>
            </a:endParaRPr>
          </a:p>
        </p:txBody>
      </p:sp>
      <p:pic>
        <p:nvPicPr>
          <p:cNvPr id="21" name="Picture 20"/>
          <p:cNvPicPr>
            <a:picLocks noChangeAspect="1"/>
          </p:cNvPicPr>
          <p:nvPr/>
        </p:nvPicPr>
        <p:blipFill>
          <a:blip r:embed="rId4"/>
          <a:stretch>
            <a:fillRect/>
          </a:stretch>
        </p:blipFill>
        <p:spPr>
          <a:xfrm>
            <a:off x="5406716" y="0"/>
            <a:ext cx="3019852" cy="3193197"/>
          </a:xfrm>
          <a:prstGeom prst="rect">
            <a:avLst/>
          </a:prstGeom>
        </p:spPr>
      </p:pic>
      <p:pic>
        <p:nvPicPr>
          <p:cNvPr id="25" name="Picture 24"/>
          <p:cNvPicPr>
            <a:picLocks noChangeAspect="1"/>
          </p:cNvPicPr>
          <p:nvPr/>
        </p:nvPicPr>
        <p:blipFill>
          <a:blip r:embed="rId5"/>
          <a:stretch>
            <a:fillRect/>
          </a:stretch>
        </p:blipFill>
        <p:spPr>
          <a:xfrm>
            <a:off x="5853662" y="3190833"/>
            <a:ext cx="2438400" cy="3657600"/>
          </a:xfrm>
          <a:prstGeom prst="rect">
            <a:avLst/>
          </a:prstGeom>
        </p:spPr>
      </p:pic>
      <p:pic>
        <p:nvPicPr>
          <p:cNvPr id="26" name="Picture 25"/>
          <p:cNvPicPr>
            <a:picLocks noChangeAspect="1"/>
          </p:cNvPicPr>
          <p:nvPr/>
        </p:nvPicPr>
        <p:blipFill>
          <a:blip r:embed="rId6"/>
          <a:stretch>
            <a:fillRect/>
          </a:stretch>
        </p:blipFill>
        <p:spPr>
          <a:xfrm>
            <a:off x="2971800" y="3190833"/>
            <a:ext cx="2881862" cy="3659964"/>
          </a:xfrm>
          <a:prstGeom prst="rect">
            <a:avLst/>
          </a:prstGeom>
        </p:spPr>
      </p:pic>
      <p:sp>
        <p:nvSpPr>
          <p:cNvPr id="27" name="TextBox 26"/>
          <p:cNvSpPr txBox="1"/>
          <p:nvPr/>
        </p:nvSpPr>
        <p:spPr>
          <a:xfrm>
            <a:off x="8426568" y="1"/>
            <a:ext cx="717432" cy="3046988"/>
          </a:xfrm>
          <a:prstGeom prst="rect">
            <a:avLst/>
          </a:prstGeom>
          <a:noFill/>
        </p:spPr>
        <p:txBody>
          <a:bodyPr wrap="square" rtlCol="0">
            <a:spAutoFit/>
          </a:bodyPr>
          <a:lstStyle/>
          <a:p>
            <a:r>
              <a:rPr lang="en-US" sz="2400" dirty="0" smtClean="0">
                <a:solidFill>
                  <a:srgbClr val="3366FF"/>
                </a:solidFill>
              </a:rPr>
              <a:t>A W</a:t>
            </a:r>
          </a:p>
          <a:p>
            <a:r>
              <a:rPr lang="en-US" sz="2400" dirty="0" err="1" smtClean="0">
                <a:solidFill>
                  <a:srgbClr val="3366FF"/>
                </a:solidFill>
              </a:rPr>
              <a:t>l</a:t>
            </a:r>
            <a:r>
              <a:rPr lang="en-US" sz="2400" dirty="0" smtClean="0">
                <a:solidFill>
                  <a:srgbClr val="3366FF"/>
                </a:solidFill>
              </a:rPr>
              <a:t>    </a:t>
            </a:r>
            <a:r>
              <a:rPr lang="en-US" sz="2400" dirty="0" err="1" smtClean="0">
                <a:solidFill>
                  <a:srgbClr val="3366FF"/>
                </a:solidFill>
              </a:rPr>
              <a:t>e</a:t>
            </a:r>
            <a:endParaRPr lang="en-US" sz="2400" dirty="0" smtClean="0">
              <a:solidFill>
                <a:srgbClr val="3366FF"/>
              </a:solidFill>
            </a:endParaRPr>
          </a:p>
          <a:p>
            <a:r>
              <a:rPr lang="en-US" sz="2400" dirty="0" err="1" smtClean="0">
                <a:solidFill>
                  <a:srgbClr val="3366FF"/>
                </a:solidFill>
              </a:rPr>
              <a:t>e</a:t>
            </a:r>
            <a:r>
              <a:rPr lang="en-US" sz="2400" dirty="0" smtClean="0">
                <a:solidFill>
                  <a:srgbClr val="3366FF"/>
                </a:solidFill>
              </a:rPr>
              <a:t>   </a:t>
            </a:r>
            <a:r>
              <a:rPr lang="en-US" sz="2400" dirty="0" err="1" smtClean="0">
                <a:solidFill>
                  <a:srgbClr val="3366FF"/>
                </a:solidFill>
              </a:rPr>
              <a:t>l</a:t>
            </a:r>
            <a:endParaRPr lang="en-US" sz="2400" dirty="0" smtClean="0">
              <a:solidFill>
                <a:srgbClr val="3366FF"/>
              </a:solidFill>
            </a:endParaRPr>
          </a:p>
          <a:p>
            <a:r>
              <a:rPr lang="en-US" sz="2400" dirty="0" err="1" smtClean="0">
                <a:solidFill>
                  <a:srgbClr val="3366FF"/>
                </a:solidFill>
              </a:rPr>
              <a:t>x</a:t>
            </a:r>
            <a:r>
              <a:rPr lang="en-US" sz="2400" dirty="0" smtClean="0">
                <a:solidFill>
                  <a:srgbClr val="3366FF"/>
                </a:solidFill>
              </a:rPr>
              <a:t>   </a:t>
            </a:r>
            <a:r>
              <a:rPr lang="en-US" sz="2400" dirty="0" err="1" smtClean="0">
                <a:solidFill>
                  <a:srgbClr val="3366FF"/>
                </a:solidFill>
              </a:rPr>
              <a:t>l</a:t>
            </a:r>
            <a:endParaRPr lang="en-US" sz="2400" dirty="0" smtClean="0">
              <a:solidFill>
                <a:srgbClr val="3366FF"/>
              </a:solidFill>
            </a:endParaRPr>
          </a:p>
          <a:p>
            <a:r>
              <a:rPr lang="en-US" sz="2400" dirty="0" err="1" smtClean="0">
                <a:solidFill>
                  <a:srgbClr val="3366FF"/>
                </a:solidFill>
              </a:rPr>
              <a:t>i</a:t>
            </a:r>
            <a:r>
              <a:rPr lang="en-US" sz="2400" dirty="0" smtClean="0">
                <a:solidFill>
                  <a:srgbClr val="3366FF"/>
                </a:solidFill>
              </a:rPr>
              <a:t>   </a:t>
            </a:r>
            <a:r>
              <a:rPr lang="en-US" sz="2400" dirty="0" err="1" smtClean="0">
                <a:solidFill>
                  <a:srgbClr val="3366FF"/>
                </a:solidFill>
              </a:rPr>
              <a:t>w</a:t>
            </a:r>
            <a:endParaRPr lang="en-US" sz="2400" dirty="0" smtClean="0">
              <a:solidFill>
                <a:srgbClr val="3366FF"/>
              </a:solidFill>
            </a:endParaRPr>
          </a:p>
          <a:p>
            <a:r>
              <a:rPr lang="en-US" sz="2400" dirty="0" err="1" smtClean="0">
                <a:solidFill>
                  <a:srgbClr val="3366FF"/>
                </a:solidFill>
              </a:rPr>
              <a:t>s</a:t>
            </a:r>
            <a:r>
              <a:rPr lang="en-US" sz="2400" dirty="0" smtClean="0">
                <a:solidFill>
                  <a:srgbClr val="3366FF"/>
                </a:solidFill>
              </a:rPr>
              <a:t>   </a:t>
            </a:r>
            <a:r>
              <a:rPr lang="en-US" sz="2400" dirty="0" err="1" smtClean="0">
                <a:solidFill>
                  <a:srgbClr val="3366FF"/>
                </a:solidFill>
              </a:rPr>
              <a:t>o</a:t>
            </a:r>
            <a:endParaRPr lang="en-US" sz="2400" dirty="0" smtClean="0">
              <a:solidFill>
                <a:srgbClr val="3366FF"/>
              </a:solidFill>
            </a:endParaRPr>
          </a:p>
          <a:p>
            <a:r>
              <a:rPr lang="en-US" sz="2400" dirty="0" smtClean="0">
                <a:solidFill>
                  <a:srgbClr val="3366FF"/>
                </a:solidFill>
              </a:rPr>
              <a:t>     </a:t>
            </a:r>
            <a:r>
              <a:rPr lang="en-US" sz="2400" dirty="0" err="1" smtClean="0">
                <a:solidFill>
                  <a:srgbClr val="3366FF"/>
                </a:solidFill>
              </a:rPr>
              <a:t>o</a:t>
            </a:r>
            <a:endParaRPr lang="en-US" sz="2400" dirty="0" smtClean="0">
              <a:solidFill>
                <a:srgbClr val="3366FF"/>
              </a:solidFill>
            </a:endParaRPr>
          </a:p>
          <a:p>
            <a:r>
              <a:rPr lang="en-US" sz="2400" dirty="0" smtClean="0">
                <a:solidFill>
                  <a:srgbClr val="3366FF"/>
                </a:solidFill>
              </a:rPr>
              <a:t>     </a:t>
            </a:r>
            <a:r>
              <a:rPr lang="en-US" sz="2400" dirty="0" err="1" smtClean="0">
                <a:solidFill>
                  <a:srgbClr val="3366FF"/>
                </a:solidFill>
              </a:rPr>
              <a:t>d</a:t>
            </a:r>
            <a:r>
              <a:rPr lang="en-US" sz="2400" dirty="0" smtClean="0">
                <a:solidFill>
                  <a:srgbClr val="3366FF"/>
                </a:solidFill>
              </a:rPr>
              <a:t>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5" name="Straight Connector 4"/>
          <p:cNvCxnSpPr/>
          <p:nvPr/>
        </p:nvCxnSpPr>
        <p:spPr>
          <a:xfrm rot="16200000" flipH="1">
            <a:off x="544201" y="2986477"/>
            <a:ext cx="2936196" cy="3298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16200000" flipH="1">
            <a:off x="1979229" y="3299891"/>
            <a:ext cx="2325856" cy="1649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16200000" flipH="1">
            <a:off x="3216321" y="3580323"/>
            <a:ext cx="1748515" cy="32985"/>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4428665" y="3869776"/>
            <a:ext cx="1204166" cy="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5715237" y="4132913"/>
            <a:ext cx="676308" cy="158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875370" y="3148740"/>
            <a:ext cx="2644639" cy="1"/>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6200000" flipH="1">
            <a:off x="2313070" y="3432657"/>
            <a:ext cx="2045435" cy="32985"/>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3587451" y="3720524"/>
            <a:ext cx="1468084" cy="32989"/>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4816293" y="4009988"/>
            <a:ext cx="923740" cy="3"/>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4848009" y="3002576"/>
            <a:ext cx="2936994" cy="1588"/>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1585388" y="5397757"/>
            <a:ext cx="6662642" cy="954107"/>
          </a:xfrm>
          <a:prstGeom prst="rect">
            <a:avLst/>
          </a:prstGeom>
          <a:noFill/>
        </p:spPr>
        <p:txBody>
          <a:bodyPr wrap="square" rtlCol="0">
            <a:spAutoFit/>
          </a:bodyPr>
          <a:lstStyle/>
          <a:p>
            <a:r>
              <a:rPr lang="en-US" sz="2800" dirty="0" smtClean="0">
                <a:solidFill>
                  <a:prstClr val="black"/>
                </a:solidFill>
              </a:rPr>
              <a:t>The red lines are longer than the other lines</a:t>
            </a:r>
          </a:p>
          <a:p>
            <a:r>
              <a:rPr lang="en-US" sz="2800" dirty="0" smtClean="0">
                <a:solidFill>
                  <a:prstClr val="black"/>
                </a:solidFill>
              </a:rPr>
              <a:t>(pilot data: 25% say yes)</a:t>
            </a:r>
            <a:endParaRPr lang="en-US" sz="2800" dirty="0">
              <a:solidFill>
                <a:prstClr val="black"/>
              </a:solidFill>
            </a:endParaRPr>
          </a:p>
        </p:txBody>
      </p:sp>
      <p:cxnSp>
        <p:nvCxnSpPr>
          <p:cNvPr id="15" name="Straight Connector 14"/>
          <p:cNvCxnSpPr/>
          <p:nvPr/>
        </p:nvCxnSpPr>
        <p:spPr>
          <a:xfrm rot="16200000" flipH="1">
            <a:off x="1390866" y="3431446"/>
            <a:ext cx="2046241" cy="32987"/>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2838623" y="3766084"/>
            <a:ext cx="1409955" cy="1"/>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H="1">
            <a:off x="4074011" y="3993501"/>
            <a:ext cx="923746" cy="32985"/>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H="1">
            <a:off x="5177800" y="4176357"/>
            <a:ext cx="591018" cy="2"/>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H="1">
            <a:off x="6340540" y="4290658"/>
            <a:ext cx="362414" cy="1"/>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5" name="Straight Connector 4"/>
          <p:cNvCxnSpPr/>
          <p:nvPr/>
        </p:nvCxnSpPr>
        <p:spPr>
          <a:xfrm rot="16200000" flipH="1">
            <a:off x="544201" y="2986477"/>
            <a:ext cx="2936196" cy="3298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16200000" flipH="1">
            <a:off x="1055067" y="3300693"/>
            <a:ext cx="2325856" cy="1649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16200000" flipH="1">
            <a:off x="1561602" y="3581117"/>
            <a:ext cx="1748515" cy="32985"/>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2023742" y="3880847"/>
            <a:ext cx="1204166" cy="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2483545" y="4132912"/>
            <a:ext cx="676308" cy="158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2573599" y="3161421"/>
            <a:ext cx="2644639" cy="1"/>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6200000" flipH="1">
            <a:off x="3184936" y="3431851"/>
            <a:ext cx="2045435" cy="32985"/>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3782790" y="3720525"/>
            <a:ext cx="1468084" cy="32989"/>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4304567" y="4021870"/>
            <a:ext cx="923740" cy="3"/>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2199882" y="3002577"/>
            <a:ext cx="2936994" cy="1588"/>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1571118" y="5397757"/>
            <a:ext cx="6501733" cy="954107"/>
          </a:xfrm>
          <a:prstGeom prst="rect">
            <a:avLst/>
          </a:prstGeom>
          <a:noFill/>
        </p:spPr>
        <p:txBody>
          <a:bodyPr wrap="square" rtlCol="0">
            <a:spAutoFit/>
          </a:bodyPr>
          <a:lstStyle/>
          <a:p>
            <a:r>
              <a:rPr lang="en-US" sz="2800" dirty="0" smtClean="0">
                <a:solidFill>
                  <a:prstClr val="black"/>
                </a:solidFill>
              </a:rPr>
              <a:t>The red lines are longer than the other lines</a:t>
            </a:r>
          </a:p>
          <a:p>
            <a:r>
              <a:rPr lang="en-US" sz="2800" dirty="0" smtClean="0">
                <a:solidFill>
                  <a:prstClr val="black"/>
                </a:solidFill>
              </a:rPr>
              <a:t>(pilot data: 0% say yes)</a:t>
            </a:r>
            <a:endParaRPr lang="en-US" sz="2800" dirty="0">
              <a:solidFill>
                <a:prstClr val="black"/>
              </a:solidFill>
            </a:endParaRPr>
          </a:p>
        </p:txBody>
      </p:sp>
      <p:cxnSp>
        <p:nvCxnSpPr>
          <p:cNvPr id="15" name="Straight Connector 14"/>
          <p:cNvCxnSpPr/>
          <p:nvPr/>
        </p:nvCxnSpPr>
        <p:spPr>
          <a:xfrm rot="16200000" flipH="1">
            <a:off x="4433694" y="3430638"/>
            <a:ext cx="2046241" cy="32987"/>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4989063" y="3765274"/>
            <a:ext cx="1409955" cy="1"/>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5469391" y="4008379"/>
            <a:ext cx="923745" cy="3"/>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H="1">
            <a:off x="5969355" y="4187423"/>
            <a:ext cx="591018" cy="2"/>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H="1">
            <a:off x="6340540" y="4290658"/>
            <a:ext cx="362414" cy="1"/>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087570" y="147948"/>
            <a:ext cx="7357730" cy="1200328"/>
          </a:xfrm>
          <a:prstGeom prst="rect">
            <a:avLst/>
          </a:prstGeom>
          <a:noFill/>
        </p:spPr>
        <p:txBody>
          <a:bodyPr wrap="square" rtlCol="0">
            <a:spAutoFit/>
          </a:bodyPr>
          <a:lstStyle/>
          <a:p>
            <a:r>
              <a:rPr lang="en-US" sz="2400" dirty="0" smtClean="0">
                <a:solidFill>
                  <a:srgbClr val="0000FF"/>
                </a:solidFill>
              </a:rPr>
              <a:t>potential puzzles for </a:t>
            </a:r>
            <a:r>
              <a:rPr lang="en-US" sz="2400" i="1" u="sng" dirty="0" smtClean="0">
                <a:solidFill>
                  <a:srgbClr val="0000FF"/>
                </a:solidFill>
              </a:rPr>
              <a:t>any</a:t>
            </a:r>
            <a:r>
              <a:rPr lang="en-US" sz="2400" dirty="0" smtClean="0">
                <a:solidFill>
                  <a:srgbClr val="0000FF"/>
                </a:solidFill>
              </a:rPr>
              <a:t> theory according to which </a:t>
            </a:r>
          </a:p>
          <a:p>
            <a:r>
              <a:rPr lang="en-US" sz="2400" dirty="0" smtClean="0">
                <a:solidFill>
                  <a:srgbClr val="0000FF"/>
                </a:solidFill>
              </a:rPr>
              <a:t>the sentences have compositionally determined representation-neutral conditions</a:t>
            </a:r>
            <a:endParaRPr lang="en-US" sz="24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874613" y="4566543"/>
            <a:ext cx="7553156" cy="2291457"/>
          </a:xfrm>
        </p:spPr>
        <p:txBody>
          <a:bodyPr>
            <a:normAutofit fontScale="90000"/>
          </a:bodyPr>
          <a:lstStyle/>
          <a:p>
            <a:r>
              <a:rPr lang="en-US" sz="4000" i="1" dirty="0" smtClean="0">
                <a:solidFill>
                  <a:srgbClr val="0000FF"/>
                </a:solidFill>
              </a:rPr>
              <a:t>Mostly Framing</a:t>
            </a:r>
            <a:r>
              <a:rPr lang="en-US" sz="4000" dirty="0" smtClean="0"/>
              <a:t/>
            </a:r>
            <a:br>
              <a:rPr lang="en-US" sz="4000" dirty="0" smtClean="0"/>
            </a:br>
            <a:r>
              <a:rPr lang="en-US" sz="3556" dirty="0" smtClean="0"/>
              <a:t>Paul M. Pietroski</a:t>
            </a:r>
            <a:br>
              <a:rPr lang="en-US" sz="3556" dirty="0" smtClean="0"/>
            </a:br>
            <a:r>
              <a:rPr lang="en-US" sz="3556" dirty="0" smtClean="0"/>
              <a:t>University of Maryland</a:t>
            </a:r>
            <a:br>
              <a:rPr lang="en-US" sz="3556" dirty="0" smtClean="0"/>
            </a:br>
            <a:r>
              <a:rPr lang="en-US" sz="3556" dirty="0" smtClean="0"/>
              <a:t> Dept. of Linguistics, Dept. of Philosophy                </a:t>
            </a:r>
            <a:endParaRPr lang="en-US" sz="3556" dirty="0"/>
          </a:p>
        </p:txBody>
      </p:sp>
      <p:pic>
        <p:nvPicPr>
          <p:cNvPr id="6" name="Picture 5" descr="magritte.jpg"/>
          <p:cNvPicPr>
            <a:picLocks noChangeAspect="1"/>
          </p:cNvPicPr>
          <p:nvPr/>
        </p:nvPicPr>
        <p:blipFill>
          <a:blip r:embed="rId3">
            <a:alphaModFix amt="55000"/>
          </a:blip>
          <a:stretch>
            <a:fillRect/>
          </a:stretch>
        </p:blipFill>
        <p:spPr>
          <a:xfrm>
            <a:off x="1925051" y="0"/>
            <a:ext cx="5546343" cy="7553158"/>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542503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5031154"/>
          </a:xfrm>
        </p:spPr>
        <p:txBody>
          <a:bodyPr>
            <a:noAutofit/>
          </a:bodyPr>
          <a:lstStyle/>
          <a:p>
            <a:pPr>
              <a:spcBef>
                <a:spcPts val="0"/>
              </a:spcBef>
              <a:buNone/>
            </a:pPr>
            <a:r>
              <a:rPr lang="en-US" sz="2400" dirty="0" smtClean="0">
                <a:solidFill>
                  <a:srgbClr val="000000"/>
                </a:solidFill>
              </a:rPr>
              <a:t>			</a:t>
            </a:r>
            <a:endParaRPr lang="en-US" sz="2200" dirty="0" smtClean="0">
              <a:solidFill>
                <a:srgbClr val="FF0000"/>
              </a:solidFill>
            </a:endParaRPr>
          </a:p>
          <a:p>
            <a:pPr>
              <a:spcBef>
                <a:spcPts val="0"/>
              </a:spcBef>
              <a:buNone/>
            </a:pPr>
            <a:r>
              <a:rPr lang="en-US" sz="2200" dirty="0" smtClean="0">
                <a:solidFill>
                  <a:srgbClr val="FF0000"/>
                </a:solidFill>
              </a:rPr>
              <a:t>			</a:t>
            </a:r>
            <a:r>
              <a:rPr lang="en-US" sz="2200" dirty="0" err="1" smtClean="0"/>
              <a:t>Torcello</a:t>
            </a:r>
            <a:r>
              <a:rPr lang="en-US" sz="2200" dirty="0" smtClean="0"/>
              <a:t> was moved to Venice.</a:t>
            </a:r>
          </a:p>
          <a:p>
            <a:pPr>
              <a:spcBef>
                <a:spcPts val="0"/>
              </a:spcBef>
              <a:buNone/>
            </a:pPr>
            <a:r>
              <a:rPr lang="en-US" sz="2200" dirty="0" smtClean="0"/>
              <a:t>			Venice is a nice place.</a:t>
            </a:r>
          </a:p>
          <a:p>
            <a:pPr>
              <a:spcBef>
                <a:spcPts val="0"/>
              </a:spcBef>
              <a:buNone/>
            </a:pPr>
            <a:r>
              <a:rPr lang="en-US" sz="2200" dirty="0" smtClean="0"/>
              <a:t>			Venice may need to be moved.</a:t>
            </a:r>
          </a:p>
          <a:p>
            <a:pPr>
              <a:spcBef>
                <a:spcPts val="600"/>
              </a:spcBef>
              <a:buNone/>
            </a:pPr>
            <a:r>
              <a:rPr lang="en-US" sz="2200" dirty="0" smtClean="0"/>
              <a:t>			</a:t>
            </a:r>
            <a:r>
              <a:rPr lang="en-US" sz="2200" dirty="0" err="1" smtClean="0"/>
              <a:t>Torcello</a:t>
            </a:r>
            <a:r>
              <a:rPr lang="en-US" sz="2200" dirty="0" smtClean="0"/>
              <a:t> was moved to a nice place</a:t>
            </a:r>
          </a:p>
        </p:txBody>
      </p:sp>
      <p:sp>
        <p:nvSpPr>
          <p:cNvPr id="4" name="TextBox 3"/>
          <p:cNvSpPr txBox="1"/>
          <p:nvPr/>
        </p:nvSpPr>
        <p:spPr>
          <a:xfrm>
            <a:off x="5315515" y="2132915"/>
            <a:ext cx="3587185" cy="1179810"/>
          </a:xfrm>
          <a:prstGeom prst="rect">
            <a:avLst/>
          </a:prstGeom>
          <a:noFill/>
        </p:spPr>
        <p:txBody>
          <a:bodyPr wrap="square" rtlCol="0">
            <a:spAutoFit/>
          </a:bodyPr>
          <a:lstStyle/>
          <a:p>
            <a:pPr>
              <a:spcAft>
                <a:spcPts val="1000"/>
              </a:spcAft>
            </a:pPr>
            <a:r>
              <a:rPr lang="en-US" sz="2200" dirty="0" smtClean="0"/>
              <a:t> </a:t>
            </a:r>
          </a:p>
          <a:p>
            <a:pPr>
              <a:spcBef>
                <a:spcPts val="2200"/>
              </a:spcBef>
            </a:pPr>
            <a:r>
              <a:rPr lang="en-US" sz="2200" dirty="0" smtClean="0"/>
              <a:t> that may need to be moved.</a:t>
            </a:r>
            <a:endParaRPr lang="en-US" sz="2200" dirty="0"/>
          </a:p>
        </p:txBody>
      </p:sp>
      <p:cxnSp>
        <p:nvCxnSpPr>
          <p:cNvPr id="6" name="Straight Connector 5"/>
          <p:cNvCxnSpPr/>
          <p:nvPr/>
        </p:nvCxnSpPr>
        <p:spPr>
          <a:xfrm>
            <a:off x="1454902" y="2908053"/>
            <a:ext cx="386061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shot-vanilla-1to2.png"/>
          <p:cNvPicPr>
            <a:picLocks noChangeAspect="1"/>
          </p:cNvPicPr>
          <p:nvPr/>
        </p:nvPicPr>
        <p:blipFill>
          <a:blip r:embed="rId3"/>
          <a:stretch>
            <a:fillRect/>
          </a:stretch>
        </p:blipFill>
        <p:spPr>
          <a:xfrm>
            <a:off x="0" y="0"/>
            <a:ext cx="10210800" cy="6859032"/>
          </a:xfrm>
          <a:prstGeom prst="rect">
            <a:avLst/>
          </a:prstGeom>
        </p:spPr>
      </p:pic>
      <p:sp>
        <p:nvSpPr>
          <p:cNvPr id="3" name="TextBox 2"/>
          <p:cNvSpPr txBox="1"/>
          <p:nvPr/>
        </p:nvSpPr>
        <p:spPr>
          <a:xfrm>
            <a:off x="2679700" y="228600"/>
            <a:ext cx="5219700" cy="584776"/>
          </a:xfrm>
          <a:prstGeom prst="rect">
            <a:avLst/>
          </a:prstGeom>
          <a:noFill/>
        </p:spPr>
        <p:txBody>
          <a:bodyPr wrap="square" rtlCol="0">
            <a:spAutoFit/>
          </a:bodyPr>
          <a:lstStyle/>
          <a:p>
            <a:r>
              <a:rPr lang="en-US" sz="3200" dirty="0" smtClean="0">
                <a:solidFill>
                  <a:srgbClr val="EAEAEA"/>
                </a:solidFill>
              </a:rPr>
              <a:t>Most of the dots are yellow?</a:t>
            </a:r>
          </a:p>
        </p:txBody>
      </p:sp>
      <p:sp>
        <p:nvSpPr>
          <p:cNvPr id="4" name="TextBox 3"/>
          <p:cNvSpPr txBox="1"/>
          <p:nvPr/>
        </p:nvSpPr>
        <p:spPr>
          <a:xfrm>
            <a:off x="177800" y="1143000"/>
            <a:ext cx="1816100" cy="1384995"/>
          </a:xfrm>
          <a:prstGeom prst="rect">
            <a:avLst/>
          </a:prstGeom>
          <a:noFill/>
        </p:spPr>
        <p:txBody>
          <a:bodyPr wrap="square" rtlCol="0">
            <a:spAutoFit/>
          </a:bodyPr>
          <a:lstStyle/>
          <a:p>
            <a:r>
              <a:rPr lang="en-US" sz="2800" dirty="0" smtClean="0">
                <a:solidFill>
                  <a:schemeClr val="bg1"/>
                </a:solidFill>
              </a:rPr>
              <a:t>15 dots:</a:t>
            </a:r>
          </a:p>
          <a:p>
            <a:r>
              <a:rPr lang="en-US" sz="2800" dirty="0" smtClean="0">
                <a:solidFill>
                  <a:schemeClr val="bg1"/>
                </a:solidFill>
              </a:rPr>
              <a:t>9 yellow</a:t>
            </a:r>
          </a:p>
          <a:p>
            <a:r>
              <a:rPr lang="en-US" sz="2800" dirty="0" smtClean="0">
                <a:solidFill>
                  <a:schemeClr val="bg1"/>
                </a:solidFill>
              </a:rPr>
              <a:t>6 blue</a:t>
            </a:r>
            <a:endParaRPr lang="en-US" sz="2800" dirty="0">
              <a:solidFill>
                <a:schemeClr val="bg1"/>
              </a:solidFill>
            </a:endParaRPr>
          </a:p>
        </p:txBody>
      </p:sp>
      <p:sp>
        <p:nvSpPr>
          <p:cNvPr id="5" name="TextBox 4"/>
          <p:cNvSpPr txBox="1"/>
          <p:nvPr/>
        </p:nvSpPr>
        <p:spPr>
          <a:xfrm>
            <a:off x="838200" y="5372100"/>
            <a:ext cx="8039100" cy="1077218"/>
          </a:xfrm>
          <a:prstGeom prst="rect">
            <a:avLst/>
          </a:prstGeom>
          <a:noFill/>
        </p:spPr>
        <p:txBody>
          <a:bodyPr wrap="square" rtlCol="0">
            <a:spAutoFit/>
          </a:bodyPr>
          <a:lstStyle/>
          <a:p>
            <a:r>
              <a:rPr lang="en-US" sz="3200" dirty="0" smtClean="0">
                <a:solidFill>
                  <a:srgbClr val="EAEAEA"/>
                </a:solidFill>
              </a:rPr>
              <a:t>How is the interrogative sentence understood?</a:t>
            </a:r>
          </a:p>
          <a:p>
            <a:r>
              <a:rPr lang="en-US" sz="3200" dirty="0" smtClean="0">
                <a:solidFill>
                  <a:srgbClr val="EAEAEA"/>
                </a:solidFill>
              </a:rPr>
              <a:t>           What </a:t>
            </a:r>
            <a:r>
              <a:rPr lang="en-US" sz="3200" i="1" u="sng" dirty="0" smtClean="0">
                <a:solidFill>
                  <a:srgbClr val="EAEAEA"/>
                </a:solidFill>
              </a:rPr>
              <a:t>question</a:t>
            </a:r>
            <a:r>
              <a:rPr lang="en-US" sz="3200" dirty="0" smtClean="0">
                <a:solidFill>
                  <a:srgbClr val="EAEAEA"/>
                </a:solidFill>
              </a:rPr>
              <a:t> is getting asked?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32346</TotalTime>
  <Words>4740</Words>
  <Application>Microsoft Macintosh PowerPoint</Application>
  <PresentationFormat>On-screen Show (4:3)</PresentationFormat>
  <Paragraphs>650</Paragraphs>
  <Slides>83</Slides>
  <Notes>29</Notes>
  <HiddenSlides>0</HiddenSlides>
  <MMClips>0</MMClips>
  <ScaleCrop>false</ScaleCrop>
  <HeadingPairs>
    <vt:vector size="6" baseType="variant">
      <vt:variant>
        <vt:lpstr>Design Template</vt:lpstr>
      </vt:variant>
      <vt:variant>
        <vt:i4>2</vt:i4>
      </vt:variant>
      <vt:variant>
        <vt:lpstr>Links</vt:lpstr>
      </vt:variant>
      <vt:variant>
        <vt:i4>19</vt:i4>
      </vt:variant>
      <vt:variant>
        <vt:lpstr>Slide Titles</vt:lpstr>
      </vt:variant>
      <vt:variant>
        <vt:i4>83</vt:i4>
      </vt:variant>
    </vt:vector>
  </HeadingPairs>
  <TitlesOfParts>
    <vt:vector size="104" baseType="lpstr">
      <vt:lpstr>Office Theme</vt:lpstr>
      <vt:lpstr>1_Office Theme</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Mostly Framing Paul M. Pietroski University of Maryland  Dept. of Linguistics, Dept. of Philosophy                </vt:lpstr>
      <vt:lpstr>Outline</vt:lpstr>
      <vt:lpstr>I Cognize, ergo  I am prone to Framing Effects </vt:lpstr>
      <vt:lpstr>Schelling Effect</vt:lpstr>
      <vt:lpstr>Schelling Effect</vt:lpstr>
      <vt:lpstr>Slide 6</vt:lpstr>
      <vt:lpstr>Kahneman’s Conclusion</vt:lpstr>
      <vt:lpstr>Slide 8</vt:lpstr>
      <vt:lpstr>Slide 9</vt:lpstr>
      <vt:lpstr>‘Most of the dots are yellow’ </vt:lpstr>
      <vt:lpstr>Slide 11</vt:lpstr>
      <vt:lpstr>Hume’s Principle</vt:lpstr>
      <vt:lpstr>Slide 13</vt:lpstr>
      <vt:lpstr>‘Most of the dots are yellow’ </vt:lpstr>
      <vt:lpstr>‘Most of the dots are yellow’ </vt:lpstr>
      <vt:lpstr>‘Most of the dots are yellow’ </vt:lpstr>
      <vt:lpstr>‘Most of the dots are yellow’ </vt:lpstr>
      <vt:lpstr>‘Most of the dots are yellow’ </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Basic Design</vt:lpstr>
      <vt:lpstr>Slide 33</vt:lpstr>
      <vt:lpstr>Slide 34</vt:lpstr>
      <vt:lpstr>Slide 35</vt:lpstr>
      <vt:lpstr>Slide 36</vt:lpstr>
      <vt:lpstr>Slide 37</vt:lpstr>
      <vt:lpstr>‘Most of the dots are yellow’ </vt:lpstr>
      <vt:lpstr>‘Most of the dots are yellow’ </vt:lpstr>
      <vt:lpstr>Slide 40</vt:lpstr>
      <vt:lpstr>Slide 41</vt:lpstr>
      <vt:lpstr>Slide 42</vt:lpstr>
      <vt:lpstr>‘Most of the dots are blue’ </vt:lpstr>
      <vt:lpstr>‘Most of the dots are blue’ </vt:lpstr>
      <vt:lpstr>Slide 45</vt:lpstr>
      <vt:lpstr>‘Most of the dots are blue’ </vt:lpstr>
      <vt:lpstr>Slide 47</vt:lpstr>
      <vt:lpstr>Slide 48</vt:lpstr>
      <vt:lpstr>Slide 49</vt:lpstr>
      <vt:lpstr>Slide 50</vt:lpstr>
      <vt:lpstr>‘Most of the dots are blue’ </vt:lpstr>
      <vt:lpstr>‘Most of the dots are blue’ </vt:lpstr>
      <vt:lpstr>Slide 53</vt:lpstr>
      <vt:lpstr>Slide 54</vt:lpstr>
      <vt:lpstr>Slide 55</vt:lpstr>
      <vt:lpstr>Slide 56</vt:lpstr>
      <vt:lpstr>Slide 57</vt:lpstr>
      <vt:lpstr>Slide 58</vt:lpstr>
      <vt:lpstr>Slide 59</vt:lpstr>
      <vt:lpstr>Slide 60</vt:lpstr>
      <vt:lpstr>Most of the dots are blue? </vt:lpstr>
      <vt:lpstr>Slide 62</vt:lpstr>
      <vt:lpstr>Slide 63</vt:lpstr>
      <vt:lpstr>Slide 64</vt:lpstr>
      <vt:lpstr>Not just about recognition</vt:lpstr>
      <vt:lpstr>Not just about recognition</vt:lpstr>
      <vt:lpstr>Not just about recognition</vt:lpstr>
      <vt:lpstr>Centroid distance (adults)</vt:lpstr>
      <vt:lpstr>4-8 yr olds (n=92)</vt:lpstr>
      <vt:lpstr>Future Directions</vt:lpstr>
      <vt:lpstr>Slide 71</vt:lpstr>
      <vt:lpstr>Slide 72</vt:lpstr>
      <vt:lpstr>Slide 73</vt:lpstr>
      <vt:lpstr>Slide 74</vt:lpstr>
      <vt:lpstr>Slide 75</vt:lpstr>
      <vt:lpstr>Slide 76</vt:lpstr>
      <vt:lpstr>Slide 77</vt:lpstr>
      <vt:lpstr>Slide 78</vt:lpstr>
      <vt:lpstr>Slide 79</vt:lpstr>
      <vt:lpstr>Slide 80</vt:lpstr>
      <vt:lpstr>Slide 81</vt:lpstr>
      <vt:lpstr>Mostly Framing Paul M. Pietroski University of Maryland  Dept. of Linguistics, Dept. of Philosophy                </vt:lpstr>
      <vt:lpstr>Slide 83</vt:lpstr>
    </vt:vector>
  </TitlesOfParts>
  <Company>University of Maryland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Variables and Framing Effects</dc:title>
  <dc:creator>Paul Pietroski</dc:creator>
  <cp:lastModifiedBy>Paul Pietroski</cp:lastModifiedBy>
  <cp:revision>694</cp:revision>
  <cp:lastPrinted>2013-06-04T13:02:52Z</cp:lastPrinted>
  <dcterms:created xsi:type="dcterms:W3CDTF">2014-02-12T18:35:47Z</dcterms:created>
  <dcterms:modified xsi:type="dcterms:W3CDTF">2014-02-12T18:52:11Z</dcterms:modified>
</cp:coreProperties>
</file>