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49" r:id="rId2"/>
    <p:sldMasterId id="2147483864" r:id="rId3"/>
  </p:sldMasterIdLst>
  <p:notesMasterIdLst>
    <p:notesMasterId r:id="rId21"/>
  </p:notesMasterIdLst>
  <p:sldIdLst>
    <p:sldId id="256" r:id="rId4"/>
    <p:sldId id="335" r:id="rId5"/>
    <p:sldId id="358" r:id="rId6"/>
    <p:sldId id="361" r:id="rId7"/>
    <p:sldId id="349" r:id="rId8"/>
    <p:sldId id="357" r:id="rId9"/>
    <p:sldId id="352" r:id="rId10"/>
    <p:sldId id="348" r:id="rId11"/>
    <p:sldId id="353" r:id="rId12"/>
    <p:sldId id="350" r:id="rId13"/>
    <p:sldId id="359" r:id="rId14"/>
    <p:sldId id="354" r:id="rId15"/>
    <p:sldId id="360" r:id="rId16"/>
    <p:sldId id="351" r:id="rId17"/>
    <p:sldId id="355" r:id="rId18"/>
    <p:sldId id="362" r:id="rId19"/>
    <p:sldId id="363" r:id="rId20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0000FF"/>
    <a:srgbClr val="008000"/>
    <a:srgbClr val="666699"/>
    <a:srgbClr val="A52A2A"/>
    <a:srgbClr val="4E80BC"/>
    <a:srgbClr val="009900"/>
    <a:srgbClr val="CEDAFA"/>
    <a:srgbClr val="E4EAFC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1297" autoAdjust="0"/>
  </p:normalViewPr>
  <p:slideViewPr>
    <p:cSldViewPr>
      <p:cViewPr>
        <p:scale>
          <a:sx n="100" d="100"/>
          <a:sy n="100" d="100"/>
        </p:scale>
        <p:origin x="-3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7" y="0"/>
            <a:ext cx="301376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4"/>
            <a:ext cx="556387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1"/>
            <a:ext cx="301376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7" y="8842031"/>
            <a:ext cx="301376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775508D-1103-4AFF-A62B-0D2861B9B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4A46C-4725-40D1-BE7F-706E57F0DAC8}" type="slidenum">
              <a:rPr lang="en-US"/>
              <a:pPr eaLnBrk="1" hangingPunct="1"/>
              <a:t>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4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E5A3-9B42-4DB3-9C0C-CFE24A52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790B-AB38-4995-BBCD-DD5027E5D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4699-A4F3-43DB-B318-2B8E6E01C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8495-4FD1-4627-99E1-95FBD7C552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7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572E-9009-4769-9AB9-C5D978EA56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1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A478-7025-4186-AFF8-02D57A6208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4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C823-F50E-4E56-973C-B3EECE4C68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7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BE2B-242F-4845-BC41-0A408ECE53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9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2042-EB31-4A6E-88E6-B2CDA2DABE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5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9C0C-8D9D-4201-8D55-4EEF733CA1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89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6749-9542-437D-8DF2-D164DC6F78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DF87-A6AC-4C61-8F42-57A8947A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7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16221-8765-4C1E-9931-EEC755F1D0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17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F61F-43A7-43EA-BDD5-62CC79E790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6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9F39-688F-449B-8C73-6DEC1D8078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98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92F0-EC3C-4BA2-87FF-E26FA67190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500E-B6BF-44D7-9856-6253E7887C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59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6C94-782A-426B-85D9-23BC2D2AD6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21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A2B8-6E7F-4358-9290-598199E552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7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7D89-BCE6-450A-AC21-DB97280E35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45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3ECB-9D2C-4131-AC61-3D4C0C275A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2508-DADA-44F8-8B85-F37A6FEF8E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1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24A8-E5EA-43C7-9917-E586A1DA4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1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531F-CC78-48BF-91BF-31FBF60197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7920-91F0-49B8-A3DC-58E6540C35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41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6575-2516-4821-BA82-77DCDF66F8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72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E62C-8795-46BE-8EF8-35A2E7570F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36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F34A-A724-41FA-BCD6-B7AE073037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75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77DD-2AFA-411C-A377-DB1D9CD001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9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D310-5325-4754-941C-5290BC7BC4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13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D5EA-1F83-4D38-B835-EF53137DBA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86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62297-B41B-4BF7-82C4-3242A2B03B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9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246F-EEA1-491B-B795-742CAA19C3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124D-7D36-4A0F-936D-476EA1564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FB66-9F08-48B9-84FB-CFF32E33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7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5A68-D4EB-449F-B344-B8D0FA48E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81C6-074A-4FF0-BCFF-B686E96E8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8C4B-6691-4D6D-902F-3598EA3D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7009-CC24-45C5-BA1F-9BC5C7961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454E9F-0B77-426C-B6F4-3BADDD6A8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F8055A-3788-4A09-8757-7F81263D33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5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98AD82-CE67-4BCE-AF66-082C55D867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0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1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60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73.wmf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7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9.tiff"/><Relationship Id="rId4" Type="http://schemas.openxmlformats.org/officeDocument/2006/relationships/image" Target="../media/image7.png"/><Relationship Id="rId9" Type="http://schemas.openxmlformats.org/officeDocument/2006/relationships/image" Target="../media/image7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reap.umd.edu/faculty/bern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jp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7.png"/><Relationship Id="rId9" Type="http://schemas.openxmlformats.org/officeDocument/2006/relationships/image" Target="../media/image17.jpg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5.wmf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11" Type="http://schemas.openxmlformats.org/officeDocument/2006/relationships/image" Target="../media/image7.png"/><Relationship Id="rId5" Type="http://schemas.openxmlformats.org/officeDocument/2006/relationships/image" Target="../media/image28.wmf"/><Relationship Id="rId15" Type="http://schemas.openxmlformats.org/officeDocument/2006/relationships/image" Target="../media/image32.wmf"/><Relationship Id="rId10" Type="http://schemas.openxmlformats.org/officeDocument/2006/relationships/image" Target="../media/image30.wmf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I:\UMER_2017\Rami'sClass\IntRes_Movie-I.avi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44.png"/><Relationship Id="rId10" Type="http://schemas.openxmlformats.org/officeDocument/2006/relationships/image" Target="../media/image41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4045743" cy="606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657600" cy="475297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693988"/>
            <a:ext cx="8534400" cy="14700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BETATRON RESONANCES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Santiago </a:t>
            </a:r>
            <a:r>
              <a:rPr lang="en-US" sz="2800" b="1" dirty="0" smtClean="0">
                <a:solidFill>
                  <a:srgbClr val="002060"/>
                </a:solidFill>
              </a:rPr>
              <a:t>Bernal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88900" y="6096000"/>
            <a:ext cx="9055100" cy="668338"/>
            <a:chOff x="56" y="56"/>
            <a:chExt cx="5704" cy="421"/>
          </a:xfrm>
        </p:grpSpPr>
        <p:pic>
          <p:nvPicPr>
            <p:cNvPr id="2055" name="Picture 4" descr="UMinformal300dpi1x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56"/>
              <a:ext cx="42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5"/>
            <p:cNvGrpSpPr>
              <a:grpSpLocks/>
            </p:cNvGrpSpPr>
            <p:nvPr/>
          </p:nvGrpSpPr>
          <p:grpSpPr bwMode="auto">
            <a:xfrm>
              <a:off x="4958" y="130"/>
              <a:ext cx="802" cy="272"/>
              <a:chOff x="4958" y="136"/>
              <a:chExt cx="802" cy="272"/>
            </a:xfrm>
          </p:grpSpPr>
          <p:sp>
            <p:nvSpPr>
              <p:cNvPr id="2" name="Text Box 6"/>
              <p:cNvSpPr txBox="1">
                <a:spLocks noChangeArrowheads="1"/>
              </p:cNvSpPr>
              <p:nvPr/>
            </p:nvSpPr>
            <p:spPr bwMode="auto">
              <a:xfrm>
                <a:off x="5254" y="136"/>
                <a:ext cx="5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33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IREAP</a:t>
                </a:r>
              </a:p>
            </p:txBody>
          </p:sp>
          <p:pic>
            <p:nvPicPr>
              <p:cNvPr id="2058" name="Picture 7" descr="IREAP logo only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8" y="136"/>
                <a:ext cx="33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EE686 University </a:t>
            </a:r>
            <a:r>
              <a:rPr lang="en-US" sz="2800" b="1" dirty="0">
                <a:solidFill>
                  <a:srgbClr val="002060"/>
                </a:solidFill>
              </a:rPr>
              <a:t>of Maryland, College Park, </a:t>
            </a:r>
            <a:r>
              <a:rPr lang="en-US" sz="2800" b="1" dirty="0" smtClean="0">
                <a:solidFill>
                  <a:srgbClr val="002060"/>
                </a:solidFill>
              </a:rPr>
              <a:t>MD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April 4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</a:rPr>
              <a:t>, 2017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054" name="Line 11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3706931"/>
            <a:ext cx="2107882" cy="3151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66124"/>
            <a:ext cx="1759390" cy="247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BANDS OF STABILITY OF MATHIEU EQUATION</a:t>
            </a:r>
          </a:p>
          <a:p>
            <a:pPr lvl="0" algn="ctr"/>
            <a:r>
              <a:rPr lang="en-US" sz="1600" kern="0" dirty="0">
                <a:solidFill>
                  <a:srgbClr val="000000"/>
                </a:solidFill>
                <a:latin typeface="Arial"/>
              </a:rPr>
              <a:t>(See Henri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</a:rPr>
              <a:t>Bruck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, Circular Particle Accelerators LA-TR-72-10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Rev., or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Reiser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, Sec. 3.8.6)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1" y="1371600"/>
            <a:ext cx="5130159" cy="47238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97396" y="4197350"/>
            <a:ext cx="4572000" cy="1987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4419600"/>
            <a:ext cx="3924869" cy="22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LINEAR COUPLING</a:t>
            </a:r>
          </a:p>
          <a:p>
            <a:pPr lvl="0" algn="ctr"/>
            <a:r>
              <a:rPr lang="en-US" sz="1600" kern="0" dirty="0">
                <a:solidFill>
                  <a:srgbClr val="000000"/>
                </a:solidFill>
                <a:latin typeface="Arial"/>
              </a:rPr>
              <a:t>(See Henri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</a:rPr>
              <a:t>Bruck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, Circular Particle Accelerators LA-TR-72-10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Rev)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11846"/>
              </p:ext>
            </p:extLst>
          </p:nvPr>
        </p:nvGraphicFramePr>
        <p:xfrm>
          <a:off x="692150" y="1695450"/>
          <a:ext cx="444976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7" name="Equation" r:id="rId5" imgW="4483080" imgH="825480" progId="Equation.DSMT4">
                  <p:embed/>
                </p:oleObj>
              </mc:Choice>
              <mc:Fallback>
                <p:oleObj name="Equation" r:id="rId5" imgW="448308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695450"/>
                        <a:ext cx="4449763" cy="849313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43867"/>
              </p:ext>
            </p:extLst>
          </p:nvPr>
        </p:nvGraphicFramePr>
        <p:xfrm>
          <a:off x="685800" y="2743200"/>
          <a:ext cx="44624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8" name="Equation" r:id="rId7" imgW="4495680" imgH="863280" progId="Equation.DSMT4">
                  <p:embed/>
                </p:oleObj>
              </mc:Choice>
              <mc:Fallback>
                <p:oleObj name="Equation" r:id="rId7" imgW="44956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43200"/>
                        <a:ext cx="4462463" cy="889000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808753"/>
              </p:ext>
            </p:extLst>
          </p:nvPr>
        </p:nvGraphicFramePr>
        <p:xfrm>
          <a:off x="695325" y="4724400"/>
          <a:ext cx="369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9" name="Equation" r:id="rId9" imgW="3695400" imgH="419040" progId="Equation.DSMT4">
                  <p:embed/>
                </p:oleObj>
              </mc:Choice>
              <mc:Fallback>
                <p:oleObj name="Equation" r:id="rId9" imgW="369540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724400"/>
                        <a:ext cx="3695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26070"/>
              </p:ext>
            </p:extLst>
          </p:nvPr>
        </p:nvGraphicFramePr>
        <p:xfrm>
          <a:off x="5715000" y="2286000"/>
          <a:ext cx="17764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0" name="Equation" r:id="rId11" imgW="1790640" imgH="406080" progId="Equation.DSMT4">
                  <p:embed/>
                </p:oleObj>
              </mc:Choice>
              <mc:Fallback>
                <p:oleObj name="Equation" r:id="rId11" imgW="179064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17764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15030"/>
              </p:ext>
            </p:extLst>
          </p:nvPr>
        </p:nvGraphicFramePr>
        <p:xfrm>
          <a:off x="5715000" y="2895600"/>
          <a:ext cx="27749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1" name="Equation" r:id="rId13" imgW="2793960" imgH="342720" progId="Equation.DSMT4">
                  <p:embed/>
                </p:oleObj>
              </mc:Choice>
              <mc:Fallback>
                <p:oleObj name="Equation" r:id="rId13" imgW="2793960" imgH="342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95600"/>
                        <a:ext cx="27749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59038"/>
              </p:ext>
            </p:extLst>
          </p:nvPr>
        </p:nvGraphicFramePr>
        <p:xfrm>
          <a:off x="5715000" y="1676400"/>
          <a:ext cx="17510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2" name="Equation" r:id="rId15" imgW="1765080" imgH="368280" progId="Equation.DSMT4">
                  <p:embed/>
                </p:oleObj>
              </mc:Choice>
              <mc:Fallback>
                <p:oleObj name="Equation" r:id="rId15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6400"/>
                        <a:ext cx="175101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54772"/>
              </p:ext>
            </p:extLst>
          </p:nvPr>
        </p:nvGraphicFramePr>
        <p:xfrm>
          <a:off x="4724400" y="4724400"/>
          <a:ext cx="386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3" name="Equation" r:id="rId17" imgW="3860640" imgH="419040" progId="Equation.DSMT4">
                  <p:embed/>
                </p:oleObj>
              </mc:Choice>
              <mc:Fallback>
                <p:oleObj name="Equation" r:id="rId17" imgW="386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24400"/>
                        <a:ext cx="386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5800" y="10668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Linear coupling between transverse degrees of freedom: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386715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Consider the second equation: equate RHS and LHS frequencies to find resonance conditions: </a:t>
            </a:r>
            <a:endParaRPr lang="en-US" sz="2000" dirty="0">
              <a:solidFill>
                <a:schemeClr val="accent2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189749"/>
              </p:ext>
            </p:extLst>
          </p:nvPr>
        </p:nvGraphicFramePr>
        <p:xfrm>
          <a:off x="1936750" y="5334000"/>
          <a:ext cx="1600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4" name="Equation" r:id="rId19" imgW="1600200" imgH="419040" progId="Equation.DSMT4">
                  <p:embed/>
                </p:oleObj>
              </mc:Choice>
              <mc:Fallback>
                <p:oleObj name="Equation" r:id="rId19" imgW="1600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5334000"/>
                        <a:ext cx="1600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10000" y="534349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</a:rPr>
              <a:t>Sum resonance</a:t>
            </a:r>
            <a:r>
              <a:rPr lang="en-US" sz="2000" dirty="0" smtClean="0">
                <a:solidFill>
                  <a:schemeClr val="accent2"/>
                </a:solidFill>
              </a:rPr>
              <a:t>, unstable</a:t>
            </a:r>
            <a:endParaRPr lang="en-US" sz="2000" dirty="0">
              <a:solidFill>
                <a:schemeClr val="accent2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81497"/>
              </p:ext>
            </p:extLst>
          </p:nvPr>
        </p:nvGraphicFramePr>
        <p:xfrm>
          <a:off x="1936750" y="5724525"/>
          <a:ext cx="1689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45" name="Equation" r:id="rId21" imgW="1688760" imgH="507960" progId="Equation.DSMT4">
                  <p:embed/>
                </p:oleObj>
              </mc:Choice>
              <mc:Fallback>
                <p:oleObj name="Equation" r:id="rId21" imgW="1688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5724525"/>
                        <a:ext cx="1689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577847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</a:rPr>
              <a:t>Difference resonance</a:t>
            </a:r>
            <a:r>
              <a:rPr lang="en-US" sz="2000" dirty="0" smtClean="0">
                <a:solidFill>
                  <a:schemeClr val="accent2"/>
                </a:solidFill>
              </a:rPr>
              <a:t>, stable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NONLINEAR RESONANCES</a:t>
            </a:r>
          </a:p>
          <a:p>
            <a:pPr lvl="0" algn="ctr"/>
            <a:r>
              <a:rPr lang="en-US" sz="1600" kern="0" dirty="0">
                <a:solidFill>
                  <a:srgbClr val="000000"/>
                </a:solidFill>
                <a:latin typeface="Arial"/>
              </a:rPr>
              <a:t>(See Henri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</a:rPr>
              <a:t>Bruck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, Circular Particle Accelerators LA-TR-72-10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Rev.)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356" y="1066800"/>
            <a:ext cx="8701288" cy="849313"/>
            <a:chOff x="221356" y="1066800"/>
            <a:chExt cx="8701288" cy="84931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2269834"/>
                </p:ext>
              </p:extLst>
            </p:nvPr>
          </p:nvGraphicFramePr>
          <p:xfrm>
            <a:off x="2996306" y="1066800"/>
            <a:ext cx="4248150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58" name="Equation" r:id="rId5" imgW="4279680" imgH="825480" progId="Equation.DSMT4">
                    <p:embed/>
                  </p:oleObj>
                </mc:Choice>
                <mc:Fallback>
                  <p:oleObj name="Equation" r:id="rId5" imgW="427968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6306" y="1066800"/>
                          <a:ext cx="4248150" cy="849313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549896" y="1291401"/>
              <a:ext cx="13727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accent2"/>
                  </a:solidFill>
                </a:rPr>
                <a:t>k</a:t>
              </a:r>
              <a:r>
                <a:rPr lang="en-US" sz="2000" dirty="0" smtClean="0">
                  <a:solidFill>
                    <a:schemeClr val="accent2"/>
                  </a:solidFill>
                </a:rPr>
                <a:t>= integer.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356" y="1291401"/>
              <a:ext cx="277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Quadratic term on 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rhs</a:t>
              </a:r>
              <a:r>
                <a:rPr lang="en-US" sz="2000" dirty="0" smtClean="0">
                  <a:solidFill>
                    <a:schemeClr val="accent2"/>
                  </a:solidFill>
                </a:rPr>
                <a:t>, 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79879" y="2758506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Third-integer res.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946400" y="2147603"/>
            <a:ext cx="4658365" cy="379413"/>
            <a:chOff x="2946400" y="2147603"/>
            <a:chExt cx="4658365" cy="37941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4579837"/>
                </p:ext>
              </p:extLst>
            </p:nvPr>
          </p:nvGraphicFramePr>
          <p:xfrm>
            <a:off x="2946400" y="2147603"/>
            <a:ext cx="175260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59" name="Equation" r:id="rId7" imgW="1765080" imgH="368280" progId="Equation.DSMT4">
                    <p:embed/>
                  </p:oleObj>
                </mc:Choice>
                <mc:Fallback>
                  <p:oleObj name="Equation" r:id="rId7" imgW="1765080" imgH="368280" progId="Equation.DSMT4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6400" y="2147603"/>
                          <a:ext cx="175260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233495"/>
                </p:ext>
              </p:extLst>
            </p:nvPr>
          </p:nvGraphicFramePr>
          <p:xfrm>
            <a:off x="4829815" y="2161097"/>
            <a:ext cx="27749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60" name="Equation" r:id="rId9" imgW="2793960" imgH="342720" progId="Equation.DSMT4">
                    <p:embed/>
                  </p:oleObj>
                </mc:Choice>
                <mc:Fallback>
                  <p:oleObj name="Equation" r:id="rId9" imgW="279396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815" y="2161097"/>
                          <a:ext cx="27749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21356" y="2758506"/>
            <a:ext cx="6315969" cy="400110"/>
            <a:chOff x="221356" y="2758506"/>
            <a:chExt cx="6315969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221356" y="2758506"/>
              <a:ext cx="277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Resonance conditions: 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8539427"/>
                </p:ext>
              </p:extLst>
            </p:nvPr>
          </p:nvGraphicFramePr>
          <p:xfrm>
            <a:off x="3082925" y="2768061"/>
            <a:ext cx="3454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61" name="Equation" r:id="rId11" imgW="3454200" imgH="380880" progId="Equation.DSMT4">
                    <p:embed/>
                  </p:oleObj>
                </mc:Choice>
                <mc:Fallback>
                  <p:oleObj name="Equation" r:id="rId11" imgW="34542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82925" y="2768061"/>
                          <a:ext cx="34544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7643"/>
              </p:ext>
            </p:extLst>
          </p:nvPr>
        </p:nvGraphicFramePr>
        <p:xfrm>
          <a:off x="3082925" y="3390106"/>
          <a:ext cx="314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2" name="Equation" r:id="rId13" imgW="3149280" imgH="380880" progId="Equation.DSMT4">
                  <p:embed/>
                </p:oleObj>
              </mc:Choice>
              <mc:Fallback>
                <p:oleObj name="Equation" r:id="rId13" imgW="3149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82925" y="3390106"/>
                        <a:ext cx="3149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21356" y="5083399"/>
            <a:ext cx="6811269" cy="400110"/>
            <a:chOff x="221356" y="5083399"/>
            <a:chExt cx="6811269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221356" y="5083399"/>
              <a:ext cx="277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Resonance conditions: 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008532"/>
                </p:ext>
              </p:extLst>
            </p:nvPr>
          </p:nvGraphicFramePr>
          <p:xfrm>
            <a:off x="3082925" y="5092954"/>
            <a:ext cx="3949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63" name="Equation" r:id="rId15" imgW="3949560" imgH="380880" progId="Equation.DSMT4">
                    <p:embed/>
                  </p:oleObj>
                </mc:Choice>
                <mc:Fallback>
                  <p:oleObj name="Equation" r:id="rId15" imgW="39495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82925" y="5092954"/>
                          <a:ext cx="39497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14850"/>
              </p:ext>
            </p:extLst>
          </p:nvPr>
        </p:nvGraphicFramePr>
        <p:xfrm>
          <a:off x="3095625" y="5715000"/>
          <a:ext cx="391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" name="Equation" r:id="rId17" imgW="3911400" imgH="380880" progId="Equation.DSMT4">
                  <p:embed/>
                </p:oleObj>
              </mc:Choice>
              <mc:Fallback>
                <p:oleObj name="Equation" r:id="rId17" imgW="3911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95625" y="5715000"/>
                        <a:ext cx="3911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49931" y="4002596"/>
            <a:ext cx="8727582" cy="849313"/>
            <a:chOff x="249931" y="4002596"/>
            <a:chExt cx="8727582" cy="849313"/>
          </a:xfrm>
        </p:grpSpPr>
        <p:sp>
          <p:nvSpPr>
            <p:cNvPr id="28" name="TextBox 27"/>
            <p:cNvSpPr txBox="1"/>
            <p:nvPr/>
          </p:nvSpPr>
          <p:spPr>
            <a:xfrm>
              <a:off x="249931" y="4227197"/>
              <a:ext cx="2771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In General,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060700" y="4002596"/>
              <a:ext cx="5916813" cy="849313"/>
              <a:chOff x="3060700" y="4038600"/>
              <a:chExt cx="5916813" cy="849313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4057679"/>
                  </p:ext>
                </p:extLst>
              </p:nvPr>
            </p:nvGraphicFramePr>
            <p:xfrm>
              <a:off x="3060700" y="4038600"/>
              <a:ext cx="4222750" cy="849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65" name="Equation" r:id="rId19" imgW="4254480" imgH="825480" progId="Equation.DSMT4">
                      <p:embed/>
                    </p:oleObj>
                  </mc:Choice>
                  <mc:Fallback>
                    <p:oleObj name="Equation" r:id="rId19" imgW="4254480" imgH="825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0700" y="4038600"/>
                            <a:ext cx="4222750" cy="849313"/>
                          </a:xfrm>
                          <a:prstGeom prst="rect">
                            <a:avLst/>
                          </a:prstGeom>
                          <a:solidFill>
                            <a:srgbClr val="D9D9D9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7391400" y="4263201"/>
                <a:ext cx="1586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2060"/>
                    </a:solidFill>
                  </a:rPr>
                  <a:t>l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&gt;1: integer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.</a:t>
                </a: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0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THIRD-INTEGER RESONANCE AGAIN</a:t>
            </a:r>
          </a:p>
          <a:p>
            <a:pPr lvl="0" algn="ctr"/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(See S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. Y. Lee, Accelerator Physics, Ch. 2, Sec.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VII; Edwards-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Syphers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, Ch. 4)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28600" y="1031875"/>
            <a:ext cx="8486775" cy="1244600"/>
            <a:chOff x="228600" y="1031875"/>
            <a:chExt cx="8486775" cy="124460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526267"/>
                </p:ext>
              </p:extLst>
            </p:nvPr>
          </p:nvGraphicFramePr>
          <p:xfrm>
            <a:off x="2895600" y="1058361"/>
            <a:ext cx="3849687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07" name="Equation" r:id="rId5" imgW="3809880" imgH="622080" progId="Equation.DSMT4">
                    <p:embed/>
                  </p:oleObj>
                </mc:Choice>
                <mc:Fallback>
                  <p:oleObj name="Equation" r:id="rId5" imgW="3809880" imgH="622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1058361"/>
                          <a:ext cx="3849687" cy="650875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85000"/>
                          </a:schemeClr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236309"/>
                </p:ext>
              </p:extLst>
            </p:nvPr>
          </p:nvGraphicFramePr>
          <p:xfrm>
            <a:off x="2895600" y="1905000"/>
            <a:ext cx="2836862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08" name="Equation" r:id="rId7" imgW="2806560" imgH="355320" progId="Equation.DSMT4">
                    <p:embed/>
                  </p:oleObj>
                </mc:Choice>
                <mc:Fallback>
                  <p:oleObj name="Equation" r:id="rId7" imgW="280656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1905000"/>
                          <a:ext cx="2836862" cy="371475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85000"/>
                          </a:schemeClr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28600" y="1062255"/>
              <a:ext cx="25348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Hill’s Equations with </a:t>
              </a:r>
            </a:p>
            <a:p>
              <a:r>
                <a:rPr lang="en-US" sz="2000" dirty="0" err="1">
                  <a:solidFill>
                    <a:schemeClr val="accent2"/>
                  </a:solidFill>
                </a:rPr>
                <a:t>s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extupole</a:t>
              </a:r>
              <a:r>
                <a:rPr lang="en-US" sz="2000" dirty="0" smtClean="0">
                  <a:solidFill>
                    <a:schemeClr val="accent2"/>
                  </a:solidFill>
                </a:rPr>
                <a:t> field: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8777806"/>
                </p:ext>
              </p:extLst>
            </p:nvPr>
          </p:nvGraphicFramePr>
          <p:xfrm>
            <a:off x="7073900" y="1031875"/>
            <a:ext cx="16414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09" name="Equation" r:id="rId9" imgW="1625400" imgH="672840" progId="Equation.DSMT4">
                    <p:embed/>
                  </p:oleObj>
                </mc:Choice>
                <mc:Fallback>
                  <p:oleObj name="Equation" r:id="rId9" imgW="162540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3900" y="1031875"/>
                          <a:ext cx="1641475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28600" y="1892300"/>
            <a:ext cx="8413750" cy="1127155"/>
            <a:chOff x="228600" y="1892300"/>
            <a:chExt cx="8413750" cy="1127155"/>
          </a:xfrm>
        </p:grpSpPr>
        <p:sp>
          <p:nvSpPr>
            <p:cNvPr id="16" name="TextBox 15"/>
            <p:cNvSpPr txBox="1"/>
            <p:nvPr/>
          </p:nvSpPr>
          <p:spPr>
            <a:xfrm>
              <a:off x="228600" y="2514600"/>
              <a:ext cx="2650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Betatron Hamiltonian: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4402342"/>
                </p:ext>
              </p:extLst>
            </p:nvPr>
          </p:nvGraphicFramePr>
          <p:xfrm>
            <a:off x="2895600" y="2409855"/>
            <a:ext cx="5537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10" name="Equation" r:id="rId11" imgW="5537160" imgH="609480" progId="Equation.DSMT4">
                    <p:embed/>
                  </p:oleObj>
                </mc:Choice>
                <mc:Fallback>
                  <p:oleObj name="Equation" r:id="rId11" imgW="553716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95600" y="2409855"/>
                          <a:ext cx="55372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Left Brace 2"/>
            <p:cNvSpPr/>
            <p:nvPr/>
          </p:nvSpPr>
          <p:spPr>
            <a:xfrm rot="5400000">
              <a:off x="7200901" y="1447800"/>
              <a:ext cx="457200" cy="1676400"/>
            </a:xfrm>
            <a:prstGeom prst="leftBrac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811083"/>
                </p:ext>
              </p:extLst>
            </p:nvPr>
          </p:nvGraphicFramePr>
          <p:xfrm>
            <a:off x="7448550" y="1892300"/>
            <a:ext cx="1193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11" name="Equation" r:id="rId13" imgW="1193760" imgH="330120" progId="Equation.DSMT4">
                    <p:embed/>
                  </p:oleObj>
                </mc:Choice>
                <mc:Fallback>
                  <p:oleObj name="Equation" r:id="rId13" imgW="119376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448550" y="1892300"/>
                          <a:ext cx="11938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228600" y="3206750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Action-Angle 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form of V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endParaRPr lang="en-US" sz="2000" dirty="0">
              <a:solidFill>
                <a:schemeClr val="accent2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1288"/>
              </p:ext>
            </p:extLst>
          </p:nvPr>
        </p:nvGraphicFramePr>
        <p:xfrm>
          <a:off x="2120900" y="3206750"/>
          <a:ext cx="6794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12" name="Equation" r:id="rId15" imgW="6794280" imgH="1282680" progId="Equation.DSMT4">
                  <p:embed/>
                </p:oleObj>
              </mc:Choice>
              <mc:Fallback>
                <p:oleObj name="Equation" r:id="rId15" imgW="679428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20900" y="3206750"/>
                        <a:ext cx="67945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438400" y="4524315"/>
            <a:ext cx="466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</a:rPr>
              <a:t>Sextupole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resonances to first order order</a:t>
            </a:r>
            <a:endParaRPr lang="en-US" sz="2000" dirty="0">
              <a:solidFill>
                <a:schemeClr val="accent2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19007"/>
              </p:ext>
            </p:extLst>
          </p:nvPr>
        </p:nvGraphicFramePr>
        <p:xfrm>
          <a:off x="1524000" y="491490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Resonance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Driving Term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Classification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Resonance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 Res.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Parametric</a:t>
                      </a:r>
                      <a:r>
                        <a:rPr lang="en-US" baseline="0" dirty="0" smtClean="0"/>
                        <a:t> Res.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Parametric</a:t>
                      </a:r>
                      <a:r>
                        <a:rPr lang="en-US" baseline="0" dirty="0" smtClean="0"/>
                        <a:t> Res.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828800" y="5295900"/>
            <a:ext cx="3422650" cy="1485106"/>
            <a:chOff x="1828800" y="5295900"/>
            <a:chExt cx="3422650" cy="1485106"/>
          </a:xfrm>
        </p:grpSpPr>
        <p:grpSp>
          <p:nvGrpSpPr>
            <p:cNvPr id="25" name="Group 24"/>
            <p:cNvGrpSpPr/>
            <p:nvPr/>
          </p:nvGrpSpPr>
          <p:grpSpPr>
            <a:xfrm>
              <a:off x="1828800" y="5304632"/>
              <a:ext cx="1455737" cy="1468437"/>
              <a:chOff x="1828800" y="5304632"/>
              <a:chExt cx="1455737" cy="1468437"/>
            </a:xfrm>
          </p:grpSpPr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1145083"/>
                  </p:ext>
                </p:extLst>
              </p:nvPr>
            </p:nvGraphicFramePr>
            <p:xfrm>
              <a:off x="1828800" y="5304632"/>
              <a:ext cx="1455737" cy="338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213" name="Equation" r:id="rId17" imgW="1447560" imgH="355320" progId="Equation.DSMT4">
                      <p:embed/>
                    </p:oleObj>
                  </mc:Choice>
                  <mc:Fallback>
                    <p:oleObj name="Equation" r:id="rId17" imgW="1447560" imgH="355320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5304632"/>
                            <a:ext cx="1455737" cy="3381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1688347"/>
                  </p:ext>
                </p:extLst>
              </p:nvPr>
            </p:nvGraphicFramePr>
            <p:xfrm>
              <a:off x="1828800" y="5685632"/>
              <a:ext cx="1455737" cy="338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214" name="Equation" r:id="rId19" imgW="1447560" imgH="355320" progId="Equation.DSMT4">
                      <p:embed/>
                    </p:oleObj>
                  </mc:Choice>
                  <mc:Fallback>
                    <p:oleObj name="Equation" r:id="rId19" imgW="1447560" imgH="3553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5685632"/>
                            <a:ext cx="1455737" cy="3381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640942"/>
                  </p:ext>
                </p:extLst>
              </p:nvPr>
            </p:nvGraphicFramePr>
            <p:xfrm>
              <a:off x="2167731" y="6078538"/>
              <a:ext cx="777875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215" name="Equation" r:id="rId21" imgW="774360" imgH="330120" progId="Equation.DSMT4">
                      <p:embed/>
                    </p:oleObj>
                  </mc:Choice>
                  <mc:Fallback>
                    <p:oleObj name="Equation" r:id="rId21" imgW="774360" imgH="3301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7731" y="6078538"/>
                            <a:ext cx="777875" cy="314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7953757"/>
                  </p:ext>
                </p:extLst>
              </p:nvPr>
            </p:nvGraphicFramePr>
            <p:xfrm>
              <a:off x="2109787" y="6458744"/>
              <a:ext cx="893762" cy="314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216" name="Equation" r:id="rId23" imgW="888840" imgH="330120" progId="Equation.DSMT4">
                      <p:embed/>
                    </p:oleObj>
                  </mc:Choice>
                  <mc:Fallback>
                    <p:oleObj name="Equation" r:id="rId23" imgW="888840" imgH="3301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787" y="6458744"/>
                            <a:ext cx="893762" cy="314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9" name="Group 28"/>
            <p:cNvGrpSpPr/>
            <p:nvPr/>
          </p:nvGrpSpPr>
          <p:grpSpPr>
            <a:xfrm>
              <a:off x="3892550" y="5295900"/>
              <a:ext cx="1358900" cy="1485106"/>
              <a:chOff x="3892550" y="5295900"/>
              <a:chExt cx="1358900" cy="1485106"/>
            </a:xfrm>
          </p:grpSpPr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3283977"/>
                  </p:ext>
                </p:extLst>
              </p:nvPr>
            </p:nvGraphicFramePr>
            <p:xfrm>
              <a:off x="3892550" y="5295900"/>
              <a:ext cx="13589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217" name="Equation" r:id="rId25" imgW="1358640" imgH="355320" progId="Equation.DSMT4">
                      <p:embed/>
                    </p:oleObj>
                  </mc:Choice>
                  <mc:Fallback>
                    <p:oleObj name="Equation" r:id="rId25" imgW="1358640" imgH="3553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3892550" y="5295900"/>
                            <a:ext cx="1358900" cy="355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5098671"/>
                  </p:ext>
                </p:extLst>
              </p:nvPr>
            </p:nvGraphicFramePr>
            <p:xfrm>
              <a:off x="3898900" y="5676900"/>
              <a:ext cx="13462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218" name="Equation" r:id="rId27" imgW="1346040" imgH="355320" progId="Equation.DSMT4">
                      <p:embed/>
                    </p:oleObj>
                  </mc:Choice>
                  <mc:Fallback>
                    <p:oleObj name="Equation" r:id="rId27" imgW="1346040" imgH="3553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3898900" y="5676900"/>
                            <a:ext cx="1346200" cy="355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6432083"/>
                  </p:ext>
                </p:extLst>
              </p:nvPr>
            </p:nvGraphicFramePr>
            <p:xfrm>
              <a:off x="4273550" y="6070600"/>
              <a:ext cx="5969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219" name="Equation" r:id="rId29" imgW="596880" imgH="330120" progId="Equation.DSMT4">
                      <p:embed/>
                    </p:oleObj>
                  </mc:Choice>
                  <mc:Fallback>
                    <p:oleObj name="Equation" r:id="rId29" imgW="59688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4273550" y="6070600"/>
                            <a:ext cx="596900" cy="330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4997268"/>
                  </p:ext>
                </p:extLst>
              </p:nvPr>
            </p:nvGraphicFramePr>
            <p:xfrm>
              <a:off x="4127500" y="6450806"/>
              <a:ext cx="8890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220" name="Equation" r:id="rId31" imgW="888840" imgH="330120" progId="Equation.DSMT4">
                      <p:embed/>
                    </p:oleObj>
                  </mc:Choice>
                  <mc:Fallback>
                    <p:oleObj name="Equation" r:id="rId31" imgW="88884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4127500" y="6450806"/>
                            <a:ext cx="889000" cy="330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89907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GENERAL RESONANCE CONDITION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8203" y="2958487"/>
            <a:ext cx="736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|n| + |m|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order of resonance,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super-periodicity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27689" y="1066800"/>
            <a:ext cx="4468253" cy="838200"/>
            <a:chOff x="1327689" y="1066800"/>
            <a:chExt cx="4468253" cy="8382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266177"/>
                </p:ext>
              </p:extLst>
            </p:nvPr>
          </p:nvGraphicFramePr>
          <p:xfrm>
            <a:off x="3373417" y="1066800"/>
            <a:ext cx="24225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02" name="Equation" r:id="rId5" imgW="2412720" imgH="838080" progId="Equation.DSMT4">
                    <p:embed/>
                  </p:oleObj>
                </mc:Choice>
                <mc:Fallback>
                  <p:oleObj name="Equation" r:id="rId5" imgW="2412720" imgH="8380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417" y="1066800"/>
                          <a:ext cx="2422525" cy="838200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85000"/>
                          </a:schemeClr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327689" y="1233765"/>
              <a:ext cx="199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Betatron Tunes: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2200911"/>
            <a:ext cx="8109958" cy="461665"/>
            <a:chOff x="457200" y="2281535"/>
            <a:chExt cx="8109958" cy="46166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478872"/>
                </p:ext>
              </p:extLst>
            </p:nvPr>
          </p:nvGraphicFramePr>
          <p:xfrm>
            <a:off x="3488359" y="2313137"/>
            <a:ext cx="219710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03" name="Equation" r:id="rId7" imgW="2184120" imgH="419040" progId="Equation.DSMT4">
                    <p:embed/>
                  </p:oleObj>
                </mc:Choice>
                <mc:Fallback>
                  <p:oleObj name="Equation" r:id="rId7" imgW="2184120" imgH="4190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8359" y="2313137"/>
                          <a:ext cx="2197100" cy="398462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85000"/>
                          </a:schemeClr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981194" y="2281535"/>
              <a:ext cx="2585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integers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2327701"/>
              <a:ext cx="2788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Resonance Condition: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3966" y="3716062"/>
            <a:ext cx="1382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Examples:</a:t>
            </a:r>
            <a:endParaRPr lang="en-US" sz="2000" i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5487" y="4042981"/>
            <a:ext cx="3607434" cy="2741828"/>
            <a:chOff x="575487" y="4116172"/>
            <a:chExt cx="3607434" cy="27418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26" y="4116172"/>
              <a:ext cx="3501695" cy="274182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5487" y="4343400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UMER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7500" y="5194933"/>
              <a:ext cx="215155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18,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ideally;</a:t>
              </a:r>
            </a:p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N=1 in practice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72658" y="4111790"/>
            <a:ext cx="3902130" cy="2604211"/>
            <a:chOff x="4272658" y="4184980"/>
            <a:chExt cx="3902130" cy="26042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04" y="4184980"/>
              <a:ext cx="2615184" cy="260421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72658" y="4343399"/>
              <a:ext cx="17492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NSLS VUV </a:t>
              </a:r>
            </a:p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BNL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0649" y="5957242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4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9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TUNE DIAGRAM TO THIRD ORDER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/>
              <a:t>Wiedemann</a:t>
            </a:r>
            <a:r>
              <a:rPr lang="en-US" sz="2000" dirty="0"/>
              <a:t>, </a:t>
            </a:r>
            <a:r>
              <a:rPr lang="en-US" sz="2000" dirty="0" smtClean="0"/>
              <a:t>Ch. 13, </a:t>
            </a:r>
            <a:r>
              <a:rPr lang="en-US" sz="2000" dirty="0" err="1" smtClean="0"/>
              <a:t>Winagile</a:t>
            </a:r>
            <a:r>
              <a:rPr lang="en-US" sz="2000" dirty="0" smtClean="0"/>
              <a:t> code, TAPAS)</a:t>
            </a:r>
            <a:endParaRPr lang="en-US" sz="2000" dirty="0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72" y="1273171"/>
            <a:ext cx="5262857" cy="50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UMER</a:t>
            </a:r>
            <a:r>
              <a:rPr lang="en-US" b="1" dirty="0" smtClean="0">
                <a:solidFill>
                  <a:srgbClr val="002060"/>
                </a:solidFill>
              </a:rPr>
              <a:t> 6 mA BEAM, 10</a:t>
            </a:r>
            <a:r>
              <a:rPr lang="en-US" b="1" baseline="30000" dirty="0" smtClean="0">
                <a:solidFill>
                  <a:srgbClr val="002060"/>
                </a:solidFill>
              </a:rPr>
              <a:t>TH</a:t>
            </a:r>
            <a:r>
              <a:rPr lang="en-US" b="1" dirty="0" smtClean="0">
                <a:solidFill>
                  <a:srgbClr val="002060"/>
                </a:solidFill>
              </a:rPr>
              <a:t>-TURN SURVIVAL VS. (ESTIMATED) HOR. &amp; VERT. TUNES 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 smtClean="0"/>
              <a:t>Ruisard</a:t>
            </a:r>
            <a:r>
              <a:rPr lang="en-US" sz="1600" dirty="0" smtClean="0"/>
              <a:t>, Beaudoin, Bernal; Bernal, </a:t>
            </a:r>
            <a:r>
              <a:rPr lang="en-US" sz="1600" dirty="0" err="1" smtClean="0"/>
              <a:t>eqs</a:t>
            </a:r>
            <a:r>
              <a:rPr lang="en-US" sz="1600" dirty="0" smtClean="0"/>
              <a:t>. 3.2.6-7, Fig. 6.9)</a:t>
            </a:r>
            <a:endParaRPr lang="en-US" sz="1600" dirty="0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1" y="1219200"/>
            <a:ext cx="4191585" cy="301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16" y="3484142"/>
            <a:ext cx="3741942" cy="301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2971800" y="1143000"/>
            <a:ext cx="135509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Calibri"/>
                <a:ea typeface="Calibri"/>
                <a:cs typeface="Times New Roman"/>
              </a:rPr>
              <a:t>02-23-2017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7103110" y="3352800"/>
            <a:ext cx="135509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03-05-2013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24400" y="1143000"/>
            <a:ext cx="424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← After machine rebuild, alignment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4" y="805249"/>
            <a:ext cx="7100192" cy="524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APPLICATION OF THIRD-INTEGER RESONANCE: SLOW EXTRACTION</a:t>
            </a:r>
          </a:p>
          <a:p>
            <a:pPr lvl="0" algn="ctr"/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(Edwards-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</a:rPr>
              <a:t>Syphers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, Ch. 4)</a:t>
            </a:r>
            <a:endParaRPr lang="en-US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REFERENCES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638" y="898525"/>
            <a:ext cx="9102724" cy="5197475"/>
          </a:xfrm>
        </p:spPr>
        <p:txBody>
          <a:bodyPr/>
          <a:lstStyle/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Edwards-</a:t>
            </a:r>
            <a:r>
              <a:rPr lang="en-US" sz="1800" b="1" dirty="0" err="1" smtClean="0"/>
              <a:t>Syphers</a:t>
            </a:r>
            <a:r>
              <a:rPr lang="en-US" sz="1800" dirty="0" smtClean="0"/>
              <a:t>,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i="1" dirty="0" smtClean="0">
                <a:solidFill>
                  <a:srgbClr val="002060"/>
                </a:solidFill>
              </a:rPr>
              <a:t>An Introduction to the Physics of High Energy Accelerators, </a:t>
            </a:r>
            <a:r>
              <a:rPr lang="en-US" sz="1800" dirty="0" smtClean="0">
                <a:solidFill>
                  <a:srgbClr val="002060"/>
                </a:solidFill>
              </a:rPr>
              <a:t>Wiley-VCH, 2004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Klaus </a:t>
            </a:r>
            <a:r>
              <a:rPr lang="en-US" sz="1800" b="1" dirty="0" err="1" smtClean="0"/>
              <a:t>Wille</a:t>
            </a:r>
            <a:r>
              <a:rPr lang="en-US" sz="1800" dirty="0" smtClean="0"/>
              <a:t>,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i="1" dirty="0" smtClean="0">
                <a:solidFill>
                  <a:srgbClr val="002060"/>
                </a:solidFill>
              </a:rPr>
              <a:t>The Physics of Particle Accelerators, an introduction,</a:t>
            </a:r>
            <a:r>
              <a:rPr lang="en-US" sz="1800" dirty="0" smtClean="0">
                <a:solidFill>
                  <a:srgbClr val="002060"/>
                </a:solidFill>
              </a:rPr>
              <a:t> Oxford 2000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Henri </a:t>
            </a:r>
            <a:r>
              <a:rPr lang="en-US" sz="1800" b="1" dirty="0" err="1" smtClean="0"/>
              <a:t>Bruck</a:t>
            </a:r>
            <a:r>
              <a:rPr lang="en-US" sz="1800" dirty="0" smtClean="0"/>
              <a:t>,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i="1" dirty="0" smtClean="0">
                <a:solidFill>
                  <a:srgbClr val="002060"/>
                </a:solidFill>
              </a:rPr>
              <a:t>Circular Particle Accelerators</a:t>
            </a:r>
            <a:r>
              <a:rPr lang="en-US" sz="1800" dirty="0" smtClean="0">
                <a:solidFill>
                  <a:srgbClr val="002060"/>
                </a:solidFill>
              </a:rPr>
              <a:t>, LA-TR-72-10 Rev., Los Alamos, 1972 (available online)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S. Y. Lee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i="1" dirty="0" smtClean="0">
                <a:solidFill>
                  <a:srgbClr val="002060"/>
                </a:solidFill>
              </a:rPr>
              <a:t>Accelerator Physics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i="1" dirty="0" smtClean="0">
                <a:solidFill>
                  <a:srgbClr val="002060"/>
                </a:solidFill>
              </a:rPr>
              <a:t>Second Edition</a:t>
            </a:r>
            <a:r>
              <a:rPr lang="en-US" sz="1800" dirty="0" smtClean="0">
                <a:solidFill>
                  <a:srgbClr val="002060"/>
                </a:solidFill>
              </a:rPr>
              <a:t>, World Scientific, 2004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MacKay-Conte</a:t>
            </a:r>
            <a:r>
              <a:rPr lang="en-US" sz="1800" dirty="0" smtClean="0"/>
              <a:t>, </a:t>
            </a:r>
            <a:r>
              <a:rPr lang="en-US" sz="1800" i="1" dirty="0" smtClean="0">
                <a:solidFill>
                  <a:srgbClr val="002060"/>
                </a:solidFill>
              </a:rPr>
              <a:t>Accelerator Physics, Example Problems with Solutions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2060"/>
                </a:solidFill>
              </a:rPr>
              <a:t>World Scientific, 2012</a:t>
            </a:r>
            <a:endParaRPr lang="en-US" sz="1800" dirty="0">
              <a:solidFill>
                <a:srgbClr val="002060"/>
              </a:solidFill>
            </a:endParaRP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Bryant-Johnsen, </a:t>
            </a:r>
            <a:r>
              <a:rPr lang="en-US" sz="1800" i="1" dirty="0" smtClean="0">
                <a:solidFill>
                  <a:srgbClr val="002060"/>
                </a:solidFill>
              </a:rPr>
              <a:t>The Principles of Circular Accelerators and Storage Rings, </a:t>
            </a:r>
            <a:r>
              <a:rPr lang="en-US" sz="1800" dirty="0" smtClean="0">
                <a:solidFill>
                  <a:srgbClr val="002060"/>
                </a:solidFill>
              </a:rPr>
              <a:t>Cambridge U. Press, 1993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err="1" smtClean="0"/>
              <a:t>Wiedemann</a:t>
            </a:r>
            <a:r>
              <a:rPr lang="en-US" sz="1800" b="1" dirty="0" smtClean="0"/>
              <a:t>, </a:t>
            </a:r>
            <a:r>
              <a:rPr lang="en-US" sz="1800" i="1" dirty="0" smtClean="0">
                <a:solidFill>
                  <a:srgbClr val="002060"/>
                </a:solidFill>
              </a:rPr>
              <a:t>Particle Accelerator Physics, Third Edition</a:t>
            </a:r>
            <a:r>
              <a:rPr lang="en-US" sz="1800" b="1" dirty="0" smtClean="0"/>
              <a:t>, </a:t>
            </a:r>
            <a:r>
              <a:rPr lang="en-US" sz="1800" dirty="0" smtClean="0">
                <a:solidFill>
                  <a:srgbClr val="002060"/>
                </a:solidFill>
              </a:rPr>
              <a:t>Springer,</a:t>
            </a:r>
            <a:r>
              <a:rPr lang="en-US" sz="1800" b="1" dirty="0" smtClean="0"/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2007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Santiago Bernal, </a:t>
            </a:r>
            <a:r>
              <a:rPr lang="en-US" sz="1800" i="1" dirty="0" smtClean="0">
                <a:solidFill>
                  <a:srgbClr val="002060"/>
                </a:solidFill>
              </a:rPr>
              <a:t>A Practical Introduction to Beam Physics and Particle Accelerators</a:t>
            </a:r>
            <a:r>
              <a:rPr lang="en-US" sz="1800" dirty="0" smtClean="0">
                <a:solidFill>
                  <a:srgbClr val="002060"/>
                </a:solidFill>
              </a:rPr>
              <a:t>, IOP, Morgan &amp; Claypool Pub., 2016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/>
              <a:t>Martin </a:t>
            </a:r>
            <a:r>
              <a:rPr lang="en-US" sz="1800" b="1" dirty="0" err="1" smtClean="0"/>
              <a:t>Reiser</a:t>
            </a:r>
            <a:r>
              <a:rPr lang="en-US" sz="1800" b="1" dirty="0" smtClean="0"/>
              <a:t>, </a:t>
            </a:r>
            <a:r>
              <a:rPr lang="en-US" sz="1800" i="1" dirty="0" smtClean="0">
                <a:solidFill>
                  <a:srgbClr val="002060"/>
                </a:solidFill>
              </a:rPr>
              <a:t>Theory and Design of Charged Particle Beams, 2</a:t>
            </a:r>
            <a:r>
              <a:rPr lang="en-US" sz="1800" i="1" baseline="30000" dirty="0" smtClean="0">
                <a:solidFill>
                  <a:srgbClr val="002060"/>
                </a:solidFill>
              </a:rPr>
              <a:t>nd</a:t>
            </a:r>
            <a:r>
              <a:rPr lang="en-US" sz="1800" i="1" dirty="0" smtClean="0">
                <a:solidFill>
                  <a:srgbClr val="002060"/>
                </a:solidFill>
              </a:rPr>
              <a:t> Ed., </a:t>
            </a:r>
            <a:r>
              <a:rPr lang="en-US" sz="1800" dirty="0" smtClean="0">
                <a:solidFill>
                  <a:srgbClr val="002060"/>
                </a:solidFill>
              </a:rPr>
              <a:t>Wiley-VCH, 2008</a:t>
            </a:r>
            <a:endParaRPr lang="en-US" sz="1800" dirty="0">
              <a:solidFill>
                <a:srgbClr val="002060"/>
              </a:solidFill>
            </a:endParaRP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/>
              <a:t>USPAS and CERN class notes</a:t>
            </a:r>
          </a:p>
          <a:p>
            <a:pPr marL="9144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800" b="1" dirty="0" smtClean="0">
                <a:solidFill>
                  <a:srgbClr val="666699"/>
                </a:solidFill>
              </a:rPr>
              <a:t>G. </a:t>
            </a:r>
            <a:r>
              <a:rPr lang="en-US" sz="1800" b="1" dirty="0" err="1" smtClean="0">
                <a:solidFill>
                  <a:srgbClr val="666699"/>
                </a:solidFill>
              </a:rPr>
              <a:t>Guignard</a:t>
            </a:r>
            <a:r>
              <a:rPr lang="en-US" sz="1800" b="1" dirty="0" smtClean="0">
                <a:solidFill>
                  <a:srgbClr val="666699"/>
                </a:solidFill>
              </a:rPr>
              <a:t>, </a:t>
            </a:r>
            <a:r>
              <a:rPr lang="en-US" sz="1800" i="1" dirty="0" smtClean="0">
                <a:solidFill>
                  <a:srgbClr val="666699"/>
                </a:solidFill>
              </a:rPr>
              <a:t>A General Treatment of Resonances in Accelerators, </a:t>
            </a:r>
            <a:r>
              <a:rPr lang="en-US" sz="1800" dirty="0" smtClean="0">
                <a:solidFill>
                  <a:srgbClr val="666699"/>
                </a:solidFill>
              </a:rPr>
              <a:t>CERN, 1978;</a:t>
            </a:r>
            <a:r>
              <a:rPr lang="en-US" sz="1800" b="1" dirty="0">
                <a:solidFill>
                  <a:srgbClr val="666699"/>
                </a:solidFill>
              </a:rPr>
              <a:t> K. Symon, </a:t>
            </a:r>
            <a:r>
              <a:rPr lang="en-US" sz="1800" i="1" dirty="0">
                <a:solidFill>
                  <a:srgbClr val="666699"/>
                </a:solidFill>
              </a:rPr>
              <a:t>Applied Hamiltonian Dynamics</a:t>
            </a:r>
            <a:r>
              <a:rPr lang="en-US" sz="1800" dirty="0">
                <a:solidFill>
                  <a:srgbClr val="666699"/>
                </a:solidFill>
              </a:rPr>
              <a:t>,  in AIP Conf. Proc. 249, Vol.1, </a:t>
            </a:r>
            <a:r>
              <a:rPr lang="en-US" sz="1800" dirty="0" smtClean="0">
                <a:solidFill>
                  <a:srgbClr val="666699"/>
                </a:solidFill>
              </a:rPr>
              <a:t>1989-90</a:t>
            </a:r>
          </a:p>
          <a:p>
            <a:pPr marL="457200" indent="0" eaLnBrk="1" hangingPunct="1">
              <a:lnSpc>
                <a:spcPct val="90000"/>
              </a:lnSpc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914400" indent="-914400" eaLnBrk="1" hangingPunct="1">
              <a:lnSpc>
                <a:spcPct val="90000"/>
              </a:lnSpc>
            </a:pPr>
            <a:endParaRPr lang="en-US" sz="2200" b="1" dirty="0">
              <a:solidFill>
                <a:srgbClr val="002060"/>
              </a:solidFill>
            </a:endParaRPr>
          </a:p>
          <a:p>
            <a:pPr marL="457200" indent="0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OUTLINE</a:t>
            </a:r>
          </a:p>
          <a:p>
            <a:pPr algn="ctr"/>
            <a:r>
              <a:rPr lang="en-US" sz="2000" dirty="0" smtClean="0"/>
              <a:t>(Slides and </a:t>
            </a:r>
            <a:r>
              <a:rPr lang="en-US" sz="2000" dirty="0"/>
              <a:t>other material in </a:t>
            </a:r>
            <a:r>
              <a:rPr lang="en-US" sz="2000" i="1" dirty="0">
                <a:hlinkClick r:id="rId3"/>
              </a:rPr>
              <a:t>http://</a:t>
            </a:r>
            <a:r>
              <a:rPr lang="en-US" sz="2000" i="1" dirty="0" smtClean="0">
                <a:hlinkClick r:id="rId3"/>
              </a:rPr>
              <a:t>ireap.umd.edu/faculty/bernal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638" y="1127125"/>
            <a:ext cx="9102724" cy="5197475"/>
          </a:xfrm>
        </p:spPr>
        <p:txBody>
          <a:bodyPr/>
          <a:lstStyle/>
          <a:p>
            <a:pPr marL="914400" indent="-457200" eaLnBrk="1" hangingPunct="1">
              <a:lnSpc>
                <a:spcPct val="90000"/>
              </a:lnSpc>
            </a:pPr>
            <a:r>
              <a:rPr lang="en-US" sz="2200" b="1" cap="all" dirty="0" smtClean="0">
                <a:solidFill>
                  <a:srgbClr val="002060"/>
                </a:solidFill>
              </a:rPr>
              <a:t>Example of nonlinear dynamics</a:t>
            </a:r>
          </a:p>
          <a:p>
            <a:pPr marL="457200" indent="0" eaLnBrk="1" hangingPunct="1">
              <a:lnSpc>
                <a:spcPct val="90000"/>
              </a:lnSpc>
              <a:buNone/>
            </a:pPr>
            <a:endParaRPr lang="en-US" sz="1000" b="1" cap="all" dirty="0" smtClean="0">
              <a:solidFill>
                <a:srgbClr val="002060"/>
              </a:solidFill>
            </a:endParaRP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200" b="1" cap="all" dirty="0" err="1">
                <a:solidFill>
                  <a:srgbClr val="002060"/>
                </a:solidFill>
              </a:rPr>
              <a:t>HiLL’S</a:t>
            </a:r>
            <a:r>
              <a:rPr lang="en-US" sz="2200" b="1" cap="all" dirty="0">
                <a:solidFill>
                  <a:srgbClr val="002060"/>
                </a:solidFill>
              </a:rPr>
              <a:t> EQUATION AND FLOQUET’s </a:t>
            </a:r>
            <a:r>
              <a:rPr lang="en-US" sz="2200" b="1" cap="all" dirty="0" smtClean="0">
                <a:solidFill>
                  <a:srgbClr val="002060"/>
                </a:solidFill>
              </a:rPr>
              <a:t>transformation</a:t>
            </a:r>
            <a:endParaRPr lang="en-US" sz="1000" b="1" cap="all" dirty="0" smtClean="0">
              <a:solidFill>
                <a:srgbClr val="002060"/>
              </a:solidFill>
            </a:endParaRPr>
          </a:p>
          <a:p>
            <a:pPr marL="457200" indent="0" eaLnBrk="1" hangingPunct="1">
              <a:lnSpc>
                <a:spcPct val="90000"/>
              </a:lnSpc>
              <a:buNone/>
            </a:pPr>
            <a:endParaRPr lang="en-US" sz="1000" b="1" cap="all" dirty="0">
              <a:solidFill>
                <a:srgbClr val="002060"/>
              </a:solidFill>
            </a:endParaRP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200" b="1" cap="all" dirty="0" smtClean="0">
                <a:solidFill>
                  <a:srgbClr val="002060"/>
                </a:solidFill>
              </a:rPr>
              <a:t>1-D short derivation OF RESONANCE CONDITIONs</a:t>
            </a:r>
          </a:p>
          <a:p>
            <a:pPr marL="457200" indent="0" eaLnBrk="1" hangingPunct="1">
              <a:lnSpc>
                <a:spcPct val="90000"/>
              </a:lnSpc>
              <a:buNone/>
            </a:pPr>
            <a:endParaRPr lang="en-US" sz="1000" b="1" cap="all" dirty="0" smtClean="0">
              <a:solidFill>
                <a:srgbClr val="002060"/>
              </a:solidFill>
            </a:endParaRP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200" b="1" cap="all" dirty="0" smtClean="0">
                <a:solidFill>
                  <a:srgbClr val="002060"/>
                </a:solidFill>
              </a:rPr>
              <a:t>LINEAR RESONANCES AGAIN</a:t>
            </a:r>
          </a:p>
          <a:p>
            <a:pPr marL="1541463" lvl="1" indent="-627063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Integer</a:t>
            </a:r>
          </a:p>
          <a:p>
            <a:pPr marL="1541463" lvl="1" indent="-627063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Half-integer</a:t>
            </a:r>
          </a:p>
          <a:p>
            <a:pPr marL="914400" lvl="1" indent="0" eaLnBrk="1" hangingPunct="1">
              <a:lnSpc>
                <a:spcPct val="90000"/>
              </a:lnSpc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200" b="1" cap="all" dirty="0" smtClean="0">
                <a:solidFill>
                  <a:srgbClr val="002060"/>
                </a:solidFill>
              </a:rPr>
              <a:t>Linear coupling</a:t>
            </a:r>
          </a:p>
          <a:p>
            <a:pPr marL="457200" indent="0" eaLnBrk="1" hangingPunct="1">
              <a:lnSpc>
                <a:spcPct val="90000"/>
              </a:lnSpc>
              <a:buNone/>
            </a:pPr>
            <a:endParaRPr lang="en-US" sz="1000" b="1" cap="all" dirty="0" smtClean="0">
              <a:solidFill>
                <a:srgbClr val="002060"/>
              </a:solidFill>
            </a:endParaRP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200" b="1" cap="all" dirty="0" smtClean="0">
                <a:solidFill>
                  <a:srgbClr val="002060"/>
                </a:solidFill>
              </a:rPr>
              <a:t>NONLINEAR RESONANCES</a:t>
            </a:r>
          </a:p>
          <a:p>
            <a:pPr marL="1541463" lvl="1" indent="-627063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Third-Integer</a:t>
            </a:r>
          </a:p>
          <a:p>
            <a:pPr marL="1541463" lvl="1" indent="-627063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General</a:t>
            </a:r>
          </a:p>
          <a:p>
            <a:pPr marL="914400" lvl="1" indent="0" eaLnBrk="1" hangingPunct="1">
              <a:lnSpc>
                <a:spcPct val="90000"/>
              </a:lnSpc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200" b="1" cap="all" dirty="0" smtClean="0">
                <a:solidFill>
                  <a:srgbClr val="002060"/>
                </a:solidFill>
              </a:rPr>
              <a:t>General </a:t>
            </a:r>
            <a:r>
              <a:rPr lang="en-US" sz="2200" b="1" cap="all" dirty="0">
                <a:solidFill>
                  <a:srgbClr val="002060"/>
                </a:solidFill>
              </a:rPr>
              <a:t>RESONANCE </a:t>
            </a:r>
            <a:r>
              <a:rPr lang="en-US" sz="2200" b="1" cap="all" dirty="0" smtClean="0">
                <a:solidFill>
                  <a:srgbClr val="002060"/>
                </a:solidFill>
              </a:rPr>
              <a:t>CONDITION and </a:t>
            </a:r>
            <a:r>
              <a:rPr lang="en-US" sz="2200" b="1" dirty="0" smtClean="0">
                <a:solidFill>
                  <a:srgbClr val="002060"/>
                </a:solidFill>
              </a:rPr>
              <a:t>TUNE DIAGRAM</a:t>
            </a:r>
          </a:p>
          <a:p>
            <a:pPr marL="914400" indent="-914400" eaLnBrk="1" hangingPunct="1">
              <a:lnSpc>
                <a:spcPct val="90000"/>
              </a:lnSpc>
            </a:pPr>
            <a:endParaRPr lang="en-US" sz="2200" b="1" dirty="0">
              <a:solidFill>
                <a:srgbClr val="002060"/>
              </a:solidFill>
            </a:endParaRPr>
          </a:p>
          <a:p>
            <a:pPr marL="457200" indent="0" eaLnBrk="1" hangingPunct="1">
              <a:lnSpc>
                <a:spcPct val="90000"/>
              </a:lnSpc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EXAMPLE OF NONLINEAR DYNAMICS</a:t>
            </a:r>
          </a:p>
          <a:p>
            <a:pPr algn="ctr"/>
            <a:r>
              <a:rPr lang="en-US" b="1" dirty="0" smtClean="0"/>
              <a:t>(</a:t>
            </a:r>
            <a:r>
              <a:rPr lang="en-US" dirty="0"/>
              <a:t>MacKay-Conte, Accelerator Physics, Example Problems with </a:t>
            </a:r>
            <a:r>
              <a:rPr lang="en-US" dirty="0" smtClean="0"/>
              <a:t>Solutions, 10.2.3)</a:t>
            </a:r>
            <a:endParaRPr lang="en-US" b="1" dirty="0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0639" r="3820" b="1690"/>
          <a:stretch/>
        </p:blipFill>
        <p:spPr>
          <a:xfrm>
            <a:off x="2005013" y="2312987"/>
            <a:ext cx="5133975" cy="423862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70194"/>
              </p:ext>
            </p:extLst>
          </p:nvPr>
        </p:nvGraphicFramePr>
        <p:xfrm>
          <a:off x="908050" y="914400"/>
          <a:ext cx="73279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4" name="Equation" r:id="rId6" imgW="7327800" imgH="1295280" progId="Equation.DSMT4">
                  <p:embed/>
                </p:oleObj>
              </mc:Choice>
              <mc:Fallback>
                <p:oleObj name="Equation" r:id="rId6" imgW="732780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050" y="914400"/>
                        <a:ext cx="73279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10400" y="4724400"/>
            <a:ext cx="1895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Thanks to </a:t>
            </a:r>
            <a:r>
              <a:rPr lang="en-US" sz="1600" b="1" dirty="0" err="1" smtClean="0">
                <a:solidFill>
                  <a:schemeClr val="accent2"/>
                </a:solidFill>
              </a:rPr>
              <a:t>Levon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r>
              <a:rPr lang="en-US" sz="1600" b="1" dirty="0">
                <a:solidFill>
                  <a:schemeClr val="accent2"/>
                </a:solidFill>
              </a:rPr>
              <a:t>f</a:t>
            </a:r>
            <a:r>
              <a:rPr lang="en-US" sz="1600" b="1" dirty="0" smtClean="0">
                <a:solidFill>
                  <a:schemeClr val="accent2"/>
                </a:solidFill>
              </a:rPr>
              <a:t>or help with 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d</a:t>
            </a:r>
            <a:r>
              <a:rPr lang="en-US" sz="1600" b="1" dirty="0" smtClean="0">
                <a:solidFill>
                  <a:schemeClr val="accent2"/>
                </a:solidFill>
              </a:rPr>
              <a:t>ebugging and </a:t>
            </a:r>
          </a:p>
          <a:p>
            <a:r>
              <a:rPr lang="en-US" sz="1600" b="1" dirty="0">
                <a:solidFill>
                  <a:schemeClr val="accent2"/>
                </a:solidFill>
              </a:rPr>
              <a:t>c</a:t>
            </a:r>
            <a:r>
              <a:rPr lang="en-US" sz="1600" b="1" dirty="0" smtClean="0">
                <a:solidFill>
                  <a:schemeClr val="accent2"/>
                </a:solidFill>
              </a:rPr>
              <a:t>ompiling C code</a:t>
            </a:r>
            <a:endParaRPr lang="en-US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cap="all" dirty="0">
                <a:solidFill>
                  <a:srgbClr val="002060"/>
                </a:solidFill>
                <a:latin typeface="Arial"/>
              </a:rPr>
              <a:t>HiLL’S EQUATION AND FLOQUET’s </a:t>
            </a:r>
            <a:r>
              <a:rPr lang="en-US" sz="2400" b="1" kern="0" cap="all" dirty="0" smtClean="0">
                <a:solidFill>
                  <a:srgbClr val="002060"/>
                </a:solidFill>
                <a:latin typeface="Arial"/>
              </a:rPr>
              <a:t>transformation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sz="2000" kern="0" dirty="0" smtClean="0">
                <a:latin typeface="Arial"/>
              </a:rPr>
              <a:t>(See </a:t>
            </a:r>
            <a:r>
              <a:rPr lang="en-US" sz="2000" kern="0" dirty="0" err="1" smtClean="0">
                <a:latin typeface="Arial"/>
              </a:rPr>
              <a:t>Reiser</a:t>
            </a:r>
            <a:r>
              <a:rPr lang="en-US" sz="2000" kern="0" dirty="0" smtClean="0">
                <a:latin typeface="Arial"/>
              </a:rPr>
              <a:t>, </a:t>
            </a:r>
            <a:r>
              <a:rPr lang="en-US" sz="2000" kern="0" dirty="0">
                <a:latin typeface="Arial"/>
              </a:rPr>
              <a:t>Sec. </a:t>
            </a:r>
            <a:r>
              <a:rPr lang="en-US" sz="2000" kern="0" dirty="0" smtClean="0">
                <a:latin typeface="Arial"/>
              </a:rPr>
              <a:t>3.8.2, Bernal, Sec. 3.3)</a:t>
            </a:r>
            <a:endParaRPr lang="en-US" sz="2000" kern="0" dirty="0">
              <a:latin typeface="Arial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51451"/>
              </p:ext>
            </p:extLst>
          </p:nvPr>
        </p:nvGraphicFramePr>
        <p:xfrm>
          <a:off x="3426663" y="5322888"/>
          <a:ext cx="25971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9" name="Equation" r:id="rId5" imgW="2616120" imgH="825480" progId="Equation.DSMT4">
                  <p:embed/>
                </p:oleObj>
              </mc:Choice>
              <mc:Fallback>
                <p:oleObj name="Equation" r:id="rId5" imgW="2616120" imgH="825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63" y="5322888"/>
                        <a:ext cx="2597150" cy="84931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8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740642"/>
              </p:ext>
            </p:extLst>
          </p:nvPr>
        </p:nvGraphicFramePr>
        <p:xfrm>
          <a:off x="3426663" y="1971675"/>
          <a:ext cx="45148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0" name="Equation" r:id="rId7" imgW="4470120" imgH="672840" progId="Equation.DSMT4">
                  <p:embed/>
                </p:oleObj>
              </mc:Choice>
              <mc:Fallback>
                <p:oleObj name="Equation" r:id="rId7" imgW="44701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63" y="1971675"/>
                        <a:ext cx="45148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4498151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Floquet’s Transformation: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4" y="1981200"/>
            <a:ext cx="2154326" cy="213238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21168" y="1262310"/>
            <a:ext cx="7441832" cy="400110"/>
            <a:chOff x="1321168" y="1262310"/>
            <a:chExt cx="7441832" cy="40011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185232"/>
                </p:ext>
              </p:extLst>
            </p:nvPr>
          </p:nvGraphicFramePr>
          <p:xfrm>
            <a:off x="3426663" y="1263134"/>
            <a:ext cx="2668588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51" name="Equation" r:id="rId10" imgW="2641320" imgH="380880" progId="Equation.DSMT4">
                    <p:embed/>
                  </p:oleObj>
                </mc:Choice>
                <mc:Fallback>
                  <p:oleObj name="Equation" r:id="rId10" imgW="2641320" imgH="3808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663" y="1263134"/>
                          <a:ext cx="2668588" cy="398463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85000"/>
                          </a:schemeClr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321168" y="1262310"/>
              <a:ext cx="1879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Hill’s Equation: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98250" y="1262310"/>
              <a:ext cx="2364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and similarly for ‘</a:t>
              </a:r>
              <a:r>
                <a:rPr lang="en-US" sz="2000" i="1" dirty="0" smtClean="0">
                  <a:solidFill>
                    <a:schemeClr val="accent2"/>
                  </a:solidFill>
                </a:rPr>
                <a:t>y</a:t>
              </a:r>
              <a:r>
                <a:rPr lang="en-US" sz="2000" dirty="0" smtClean="0">
                  <a:solidFill>
                    <a:schemeClr val="accent2"/>
                  </a:solidFill>
                </a:rPr>
                <a:t>’.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3" y="4818888"/>
            <a:ext cx="1618488" cy="18105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378577" y="2885748"/>
            <a:ext cx="5130423" cy="1069746"/>
            <a:chOff x="3378577" y="2885748"/>
            <a:chExt cx="5130423" cy="1069746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5158204"/>
                </p:ext>
              </p:extLst>
            </p:nvPr>
          </p:nvGraphicFramePr>
          <p:xfrm>
            <a:off x="3426663" y="2885748"/>
            <a:ext cx="3106738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52" name="Equation" r:id="rId13" imgW="3073320" imgH="393480" progId="Equation.DSMT4">
                    <p:embed/>
                  </p:oleObj>
                </mc:Choice>
                <mc:Fallback>
                  <p:oleObj name="Equation" r:id="rId13" imgW="30733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663" y="2885748"/>
                          <a:ext cx="3106738" cy="412750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85000"/>
                          </a:schemeClr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378577" y="3586162"/>
              <a:ext cx="2488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Courant-Snyder </a:t>
              </a:r>
              <a:r>
                <a:rPr lang="en-US" dirty="0" err="1" smtClean="0">
                  <a:solidFill>
                    <a:schemeClr val="accent2"/>
                  </a:solidFill>
                </a:rPr>
                <a:t>Coeff</a:t>
              </a:r>
              <a:r>
                <a:rPr lang="en-US" dirty="0" smtClean="0">
                  <a:solidFill>
                    <a:schemeClr val="accent2"/>
                  </a:solidFill>
                </a:rPr>
                <a:t>.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3581400" y="3262774"/>
              <a:ext cx="685800" cy="28636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419600" y="3232056"/>
              <a:ext cx="0" cy="34934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572000" y="3271994"/>
              <a:ext cx="685800" cy="28636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10325" y="3586162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C-S Invariant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248400" y="3232056"/>
              <a:ext cx="228600" cy="327072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2640076"/>
                </p:ext>
              </p:extLst>
            </p:nvPr>
          </p:nvGraphicFramePr>
          <p:xfrm>
            <a:off x="6858000" y="2888923"/>
            <a:ext cx="1651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53" name="Equation" r:id="rId15" imgW="1650960" imgH="406080" progId="Equation.DSMT4">
                    <p:embed/>
                  </p:oleObj>
                </mc:Choice>
                <mc:Fallback>
                  <p:oleObj name="Equation" r:id="rId15" imgW="16509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58000" y="2888923"/>
                          <a:ext cx="16510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3426663" y="4332288"/>
            <a:ext cx="5065182" cy="1222182"/>
            <a:chOff x="3426663" y="4332288"/>
            <a:chExt cx="5065182" cy="122218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659872"/>
                </p:ext>
              </p:extLst>
            </p:nvPr>
          </p:nvGraphicFramePr>
          <p:xfrm>
            <a:off x="3426663" y="4332288"/>
            <a:ext cx="2955925" cy="731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54" name="Equation" r:id="rId17" imgW="2946240" imgH="711000" progId="Equation.DSMT4">
                    <p:embed/>
                  </p:oleObj>
                </mc:Choice>
                <mc:Fallback>
                  <p:oleObj name="Equation" r:id="rId17" imgW="2946240" imgH="7110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663" y="4332288"/>
                          <a:ext cx="2955925" cy="731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852757"/>
                </p:ext>
              </p:extLst>
            </p:nvPr>
          </p:nvGraphicFramePr>
          <p:xfrm>
            <a:off x="6508750" y="4361656"/>
            <a:ext cx="179705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55" name="Equation" r:id="rId19" imgW="1790640" imgH="672840" progId="Equation.DSMT4">
                    <p:embed/>
                  </p:oleObj>
                </mc:Choice>
                <mc:Fallback>
                  <p:oleObj name="Equation" r:id="rId19" imgW="179064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8750" y="4361656"/>
                          <a:ext cx="1797050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6858000" y="5185138"/>
              <a:ext cx="1633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Betatron Tune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6696075" y="4831032"/>
              <a:ext cx="228600" cy="32707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97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kern="0" cap="all" dirty="0" smtClean="0">
                <a:solidFill>
                  <a:srgbClr val="002060"/>
                </a:solidFill>
                <a:latin typeface="Arial"/>
              </a:rPr>
              <a:t>1-D, Short derivation of resonance conditions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kern="0" dirty="0" smtClean="0">
                <a:latin typeface="Arial"/>
              </a:rPr>
              <a:t>(See </a:t>
            </a:r>
            <a:r>
              <a:rPr lang="en-US" kern="0" dirty="0" err="1" smtClean="0">
                <a:latin typeface="Arial"/>
              </a:rPr>
              <a:t>Wille</a:t>
            </a:r>
            <a:r>
              <a:rPr lang="en-US" kern="0" dirty="0" smtClean="0">
                <a:latin typeface="Arial"/>
              </a:rPr>
              <a:t>, </a:t>
            </a:r>
            <a:r>
              <a:rPr lang="en-US" kern="0" dirty="0">
                <a:latin typeface="Arial"/>
              </a:rPr>
              <a:t>Sec. </a:t>
            </a:r>
            <a:r>
              <a:rPr lang="en-US" kern="0" dirty="0" smtClean="0">
                <a:latin typeface="Arial"/>
              </a:rPr>
              <a:t>3.14.3; Edwards-</a:t>
            </a:r>
            <a:r>
              <a:rPr lang="en-US" kern="0" dirty="0" err="1" smtClean="0">
                <a:latin typeface="Arial"/>
              </a:rPr>
              <a:t>Syphers</a:t>
            </a:r>
            <a:r>
              <a:rPr lang="en-US" kern="0" dirty="0" smtClean="0">
                <a:latin typeface="Arial"/>
              </a:rPr>
              <a:t>, Sec. 4.1; Bernal, Sec. 6.2)</a:t>
            </a:r>
            <a:endParaRPr lang="en-US" kern="0" dirty="0">
              <a:latin typeface="Arial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1143000"/>
            <a:ext cx="7175500" cy="508000"/>
            <a:chOff x="152400" y="1143000"/>
            <a:chExt cx="7175500" cy="508000"/>
          </a:xfrm>
        </p:grpSpPr>
        <p:sp>
          <p:nvSpPr>
            <p:cNvPr id="29" name="TextBox 28"/>
            <p:cNvSpPr txBox="1"/>
            <p:nvPr/>
          </p:nvSpPr>
          <p:spPr>
            <a:xfrm>
              <a:off x="152400" y="1243112"/>
              <a:ext cx="19812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With </a:t>
              </a:r>
              <a:r>
                <a:rPr lang="en-US" sz="2000" dirty="0">
                  <a:solidFill>
                    <a:schemeClr val="accent2"/>
                  </a:solidFill>
                </a:rPr>
                <a:t>f</a:t>
              </a:r>
              <a:r>
                <a:rPr lang="en-US" sz="2000" dirty="0" smtClean="0">
                  <a:solidFill>
                    <a:schemeClr val="accent2"/>
                  </a:solidFill>
                </a:rPr>
                <a:t>ield errors,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2752074"/>
                </p:ext>
              </p:extLst>
            </p:nvPr>
          </p:nvGraphicFramePr>
          <p:xfrm>
            <a:off x="2235200" y="1143000"/>
            <a:ext cx="50927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48" name="Equation" r:id="rId5" imgW="5092560" imgH="507960" progId="Equation.DSMT4">
                    <p:embed/>
                  </p:oleObj>
                </mc:Choice>
                <mc:Fallback>
                  <p:oleObj name="Equation" r:id="rId5" imgW="509256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35200" y="1143000"/>
                          <a:ext cx="50927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971550" y="1871274"/>
            <a:ext cx="7200900" cy="719137"/>
            <a:chOff x="1790700" y="1827668"/>
            <a:chExt cx="7200900" cy="719137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230733"/>
                </p:ext>
              </p:extLst>
            </p:nvPr>
          </p:nvGraphicFramePr>
          <p:xfrm>
            <a:off x="1790700" y="1827668"/>
            <a:ext cx="38576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49" name="Equation" r:id="rId7" imgW="3886200" imgH="698400" progId="Equation.DSMT4">
                    <p:embed/>
                  </p:oleObj>
                </mc:Choice>
                <mc:Fallback>
                  <p:oleObj name="Equation" r:id="rId7" imgW="388620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1827668"/>
                          <a:ext cx="3857625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5899150" y="1856632"/>
              <a:ext cx="3092450" cy="660400"/>
              <a:chOff x="5899150" y="1775074"/>
              <a:chExt cx="3092450" cy="660400"/>
            </a:xfrm>
          </p:grpSpPr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1430497"/>
                  </p:ext>
                </p:extLst>
              </p:nvPr>
            </p:nvGraphicFramePr>
            <p:xfrm>
              <a:off x="5899150" y="1775074"/>
              <a:ext cx="927100" cy="660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50" name="Equation" r:id="rId9" imgW="927000" imgH="660240" progId="Equation.DSMT4">
                      <p:embed/>
                    </p:oleObj>
                  </mc:Choice>
                  <mc:Fallback>
                    <p:oleObj name="Equation" r:id="rId9" imgW="927000" imgH="6602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5899150" y="1775074"/>
                            <a:ext cx="927100" cy="660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TextBox 42"/>
              <p:cNvSpPr txBox="1"/>
              <p:nvPr/>
            </p:nvSpPr>
            <p:spPr>
              <a:xfrm>
                <a:off x="6918721" y="1951790"/>
                <a:ext cx="20728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</a:rPr>
                  <a:t>Magnetic rigidity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295400" y="2810685"/>
            <a:ext cx="6403975" cy="1127092"/>
            <a:chOff x="1295400" y="2667000"/>
            <a:chExt cx="6403975" cy="1127092"/>
          </a:xfrm>
        </p:grpSpPr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1903398"/>
                </p:ext>
              </p:extLst>
            </p:nvPr>
          </p:nvGraphicFramePr>
          <p:xfrm>
            <a:off x="1295400" y="2667000"/>
            <a:ext cx="6403975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51" name="Equation" r:id="rId11" imgW="6451560" imgH="698400" progId="Equation.DSMT4">
                    <p:embed/>
                  </p:oleObj>
                </mc:Choice>
                <mc:Fallback>
                  <p:oleObj name="Equation" r:id="rId11" imgW="645156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2667000"/>
                          <a:ext cx="6403975" cy="719138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85000"/>
                          </a:schemeClr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V="1">
              <a:off x="4487862" y="3200400"/>
              <a:ext cx="0" cy="349344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335586" y="3200400"/>
              <a:ext cx="1" cy="3474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478586" y="3200402"/>
              <a:ext cx="1" cy="347472"/>
            </a:xfrm>
            <a:prstGeom prst="straightConnector1">
              <a:avLst/>
            </a:prstGeom>
            <a:ln w="19050">
              <a:solidFill>
                <a:srgbClr val="A52A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727846" y="3547871"/>
              <a:ext cx="10977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</a:rPr>
                <a:t>D</a:t>
              </a:r>
              <a:r>
                <a:rPr lang="en-US" sz="1600" dirty="0" smtClean="0">
                  <a:solidFill>
                    <a:srgbClr val="008000"/>
                  </a:solidFill>
                </a:rPr>
                <a:t>ipole error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20158" y="3547871"/>
              <a:ext cx="120273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Q</a:t>
              </a:r>
              <a:r>
                <a:rPr lang="en-US" sz="1600" dirty="0" smtClean="0">
                  <a:solidFill>
                    <a:srgbClr val="FF0000"/>
                  </a:solidFill>
                </a:rPr>
                <a:t>uadr. error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17443" y="3547871"/>
              <a:ext cx="14025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A52A2A"/>
                  </a:solidFill>
                </a:rPr>
                <a:t>Sextupole error</a:t>
              </a:r>
              <a:endParaRPr lang="en-US" sz="1600" dirty="0">
                <a:solidFill>
                  <a:srgbClr val="A52A2A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62200" y="4158051"/>
            <a:ext cx="4420394" cy="574675"/>
            <a:chOff x="2362200" y="4202113"/>
            <a:chExt cx="4420394" cy="574675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7583972"/>
                </p:ext>
              </p:extLst>
            </p:nvPr>
          </p:nvGraphicFramePr>
          <p:xfrm>
            <a:off x="2362200" y="4202113"/>
            <a:ext cx="2544763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52" name="Equation" r:id="rId13" imgW="2565360" imgH="558720" progId="Equation.DSMT4">
                    <p:embed/>
                  </p:oleObj>
                </mc:Choice>
                <mc:Fallback>
                  <p:oleObj name="Equation" r:id="rId13" imgW="2565360" imgH="558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4202113"/>
                          <a:ext cx="2544763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0101685"/>
                </p:ext>
              </p:extLst>
            </p:nvPr>
          </p:nvGraphicFramePr>
          <p:xfrm>
            <a:off x="5206207" y="4299290"/>
            <a:ext cx="157638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53" name="Equation" r:id="rId15" imgW="1587240" imgH="368280" progId="Equation.DSMT4">
                    <p:embed/>
                  </p:oleObj>
                </mc:Choice>
                <mc:Fallback>
                  <p:oleObj name="Equation" r:id="rId15" imgW="158724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6207" y="4299290"/>
                          <a:ext cx="1576387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Group 64"/>
          <p:cNvGrpSpPr/>
          <p:nvPr/>
        </p:nvGrpSpPr>
        <p:grpSpPr>
          <a:xfrm>
            <a:off x="1295400" y="4953000"/>
            <a:ext cx="5065715" cy="365125"/>
            <a:chOff x="1524000" y="5191025"/>
            <a:chExt cx="5065715" cy="365125"/>
          </a:xfrm>
        </p:grpSpPr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937225"/>
                </p:ext>
              </p:extLst>
            </p:nvPr>
          </p:nvGraphicFramePr>
          <p:xfrm>
            <a:off x="1524000" y="5191025"/>
            <a:ext cx="27987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54" name="Equation" r:id="rId17" imgW="2819160" imgH="355320" progId="Equation.DSMT4">
                    <p:embed/>
                  </p:oleObj>
                </mc:Choice>
                <mc:Fallback>
                  <p:oleObj name="Equation" r:id="rId17" imgW="281916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5191025"/>
                          <a:ext cx="27987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TextBox 65"/>
            <p:cNvSpPr txBox="1"/>
            <p:nvPr/>
          </p:nvSpPr>
          <p:spPr>
            <a:xfrm>
              <a:off x="4377136" y="5219699"/>
              <a:ext cx="22125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Integer resonance</a:t>
              </a:r>
              <a:r>
                <a:rPr lang="en-US" sz="2000" dirty="0" smtClean="0">
                  <a:solidFill>
                    <a:schemeClr val="accent2"/>
                  </a:solidFill>
                </a:rPr>
                <a:t>,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95400" y="5421313"/>
            <a:ext cx="7162800" cy="365125"/>
            <a:chOff x="1524000" y="5638800"/>
            <a:chExt cx="7162800" cy="365125"/>
          </a:xfrm>
        </p:grpSpPr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9947469"/>
                </p:ext>
              </p:extLst>
            </p:nvPr>
          </p:nvGraphicFramePr>
          <p:xfrm>
            <a:off x="1524000" y="5638800"/>
            <a:ext cx="421005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55" name="Equation" r:id="rId19" imgW="4241520" imgH="355320" progId="Equation.DSMT4">
                    <p:embed/>
                  </p:oleObj>
                </mc:Choice>
                <mc:Fallback>
                  <p:oleObj name="Equation" r:id="rId19" imgW="424152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5638800"/>
                          <a:ext cx="4210050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TextBox 66"/>
            <p:cNvSpPr txBox="1"/>
            <p:nvPr/>
          </p:nvSpPr>
          <p:spPr>
            <a:xfrm>
              <a:off x="5955506" y="5667474"/>
              <a:ext cx="27312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H</a:t>
              </a:r>
              <a:r>
                <a:rPr lang="en-US" sz="2000" dirty="0" smtClean="0">
                  <a:solidFill>
                    <a:srgbClr val="FF0000"/>
                  </a:solidFill>
                </a:rPr>
                <a:t>alf-integer resonance</a:t>
              </a:r>
              <a:r>
                <a:rPr lang="en-US" sz="2000" dirty="0" smtClean="0">
                  <a:solidFill>
                    <a:schemeClr val="accent2"/>
                  </a:solidFill>
                </a:rPr>
                <a:t>,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95400" y="5889625"/>
            <a:ext cx="7696200" cy="365125"/>
            <a:chOff x="1295400" y="5889625"/>
            <a:chExt cx="7696200" cy="365125"/>
          </a:xfrm>
        </p:grpSpPr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0547960"/>
                </p:ext>
              </p:extLst>
            </p:nvPr>
          </p:nvGraphicFramePr>
          <p:xfrm>
            <a:off x="1295400" y="5889625"/>
            <a:ext cx="44751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56" name="Equation" r:id="rId21" imgW="4508280" imgH="355320" progId="Equation.DSMT4">
                    <p:embed/>
                  </p:oleObj>
                </mc:Choice>
                <mc:Fallback>
                  <p:oleObj name="Equation" r:id="rId21" imgW="450828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889625"/>
                          <a:ext cx="4475162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TextBox 72"/>
            <p:cNvSpPr txBox="1"/>
            <p:nvPr/>
          </p:nvSpPr>
          <p:spPr>
            <a:xfrm>
              <a:off x="5955506" y="5918300"/>
              <a:ext cx="30360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A52A2A"/>
                  </a:solidFill>
                </a:rPr>
                <a:t>Third-integer resonance</a:t>
              </a:r>
              <a:r>
                <a:rPr lang="en-US" sz="2000" dirty="0">
                  <a:solidFill>
                    <a:schemeClr val="accent2"/>
                  </a:solidFill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688" y="5015110"/>
            <a:ext cx="1255712" cy="776090"/>
            <a:chOff x="39688" y="5015110"/>
            <a:chExt cx="1255712" cy="776090"/>
          </a:xfrm>
        </p:grpSpPr>
        <p:sp>
          <p:nvSpPr>
            <p:cNvPr id="15" name="Left Brace 14"/>
            <p:cNvSpPr/>
            <p:nvPr/>
          </p:nvSpPr>
          <p:spPr>
            <a:xfrm>
              <a:off x="990600" y="5015110"/>
              <a:ext cx="304800" cy="776090"/>
            </a:xfrm>
            <a:prstGeom prst="leftBrac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688" y="5033663"/>
              <a:ext cx="112752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Linear</a:t>
              </a:r>
            </a:p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 res.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9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4953000"/>
            <a:ext cx="4532379" cy="711200"/>
            <a:chOff x="3267075" y="5486400"/>
            <a:chExt cx="4532379" cy="711200"/>
          </a:xfrm>
          <a:solidFill>
            <a:srgbClr val="D9D9D9"/>
          </a:solidFill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6442973"/>
                </p:ext>
              </p:extLst>
            </p:nvPr>
          </p:nvGraphicFramePr>
          <p:xfrm>
            <a:off x="3267075" y="5486400"/>
            <a:ext cx="260985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41" name="Equation" r:id="rId4" imgW="2628720" imgH="685800" progId="Equation.DSMT4">
                    <p:embed/>
                  </p:oleObj>
                </mc:Choice>
                <mc:Fallback>
                  <p:oleObj name="Equation" r:id="rId4" imgW="262872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7075" y="5486400"/>
                          <a:ext cx="2609850" cy="711200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6019800" y="5641945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Amplitude </a:t>
              </a:r>
              <a:r>
                <a:rPr lang="en-US" sz="2000" dirty="0" smtClean="0">
                  <a:solidFill>
                    <a:schemeClr val="accent2"/>
                  </a:solidFill>
                  <a:sym typeface="Mathematica1"/>
                </a:rPr>
                <a:t> 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65779" y="4419601"/>
            <a:ext cx="2935222" cy="2183199"/>
            <a:chOff x="5334000" y="4720477"/>
            <a:chExt cx="2568831" cy="1882319"/>
          </a:xfrm>
        </p:grpSpPr>
        <p:pic>
          <p:nvPicPr>
            <p:cNvPr id="71264" name="Picture 60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256" y="4720477"/>
              <a:ext cx="2461575" cy="1816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0913597"/>
                </p:ext>
              </p:extLst>
            </p:nvPr>
          </p:nvGraphicFramePr>
          <p:xfrm>
            <a:off x="5334000" y="5395913"/>
            <a:ext cx="4064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42" name="Equation" r:id="rId7" imgW="406080" imgH="253800" progId="Equation.DSMT4">
                    <p:embed/>
                  </p:oleObj>
                </mc:Choice>
                <mc:Fallback>
                  <p:oleObj name="Equation" r:id="rId7" imgW="4060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34000" y="5395913"/>
                          <a:ext cx="406400" cy="25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7241915"/>
                </p:ext>
              </p:extLst>
            </p:nvPr>
          </p:nvGraphicFramePr>
          <p:xfrm>
            <a:off x="6528812" y="6348796"/>
            <a:ext cx="5715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43" name="Equation" r:id="rId9" imgW="571320" imgH="253800" progId="Equation.DSMT4">
                    <p:embed/>
                  </p:oleObj>
                </mc:Choice>
                <mc:Fallback>
                  <p:oleObj name="Equation" r:id="rId9" imgW="5713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28812" y="6348796"/>
                          <a:ext cx="571500" cy="25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INTEGER RESONANCE AGAIN</a:t>
            </a:r>
          </a:p>
          <a:p>
            <a:pPr lvl="0" algn="ctr"/>
            <a:r>
              <a:rPr lang="en-US" sz="1600" kern="0" dirty="0">
                <a:latin typeface="Arial"/>
              </a:rPr>
              <a:t>(See </a:t>
            </a:r>
            <a:r>
              <a:rPr lang="en-US" sz="1600" kern="0" dirty="0" smtClean="0">
                <a:latin typeface="Arial"/>
              </a:rPr>
              <a:t>Henri </a:t>
            </a:r>
            <a:r>
              <a:rPr lang="en-US" sz="1600" kern="0" dirty="0" err="1" smtClean="0">
                <a:latin typeface="Arial"/>
              </a:rPr>
              <a:t>Bruck</a:t>
            </a:r>
            <a:r>
              <a:rPr lang="en-US" sz="1600" kern="0" dirty="0" smtClean="0">
                <a:latin typeface="Arial"/>
              </a:rPr>
              <a:t>, Circular Particle Accelerators LA-TR-72-10 Rev., or </a:t>
            </a:r>
            <a:r>
              <a:rPr lang="en-US" sz="1600" kern="0" dirty="0" err="1" smtClean="0">
                <a:latin typeface="Arial"/>
              </a:rPr>
              <a:t>Reiser</a:t>
            </a:r>
            <a:r>
              <a:rPr lang="en-US" sz="1600" kern="0" dirty="0" smtClean="0">
                <a:latin typeface="Arial"/>
              </a:rPr>
              <a:t>, Sec. 3.8.6)</a:t>
            </a:r>
            <a:endParaRPr lang="en-US" sz="1600" kern="0" dirty="0">
              <a:latin typeface="Arial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22250" y="1143000"/>
            <a:ext cx="7899500" cy="849313"/>
            <a:chOff x="622250" y="1222374"/>
            <a:chExt cx="7899500" cy="84931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9935673"/>
                </p:ext>
              </p:extLst>
            </p:nvPr>
          </p:nvGraphicFramePr>
          <p:xfrm>
            <a:off x="3080260" y="1222374"/>
            <a:ext cx="3581400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44" name="Equation" r:id="rId12" imgW="3606480" imgH="825480" progId="Equation.DSMT4">
                    <p:embed/>
                  </p:oleObj>
                </mc:Choice>
                <mc:Fallback>
                  <p:oleObj name="Equation" r:id="rId12" imgW="3606480" imgH="8254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0260" y="1222374"/>
                          <a:ext cx="3581400" cy="849313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283911" y="1462364"/>
              <a:ext cx="1237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accent2"/>
                  </a:solidFill>
                </a:rPr>
                <a:t>k</a:t>
              </a:r>
              <a:r>
                <a:rPr lang="en-US" sz="2000" dirty="0" smtClean="0">
                  <a:solidFill>
                    <a:schemeClr val="accent2"/>
                  </a:solidFill>
                </a:rPr>
                <a:t>: integer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250" y="1462365"/>
              <a:ext cx="1835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Driven S.H.O.: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63875" y="2848769"/>
            <a:ext cx="5546725" cy="393700"/>
            <a:chOff x="3063875" y="2848769"/>
            <a:chExt cx="5546725" cy="3937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187129"/>
                </p:ext>
              </p:extLst>
            </p:nvPr>
          </p:nvGraphicFramePr>
          <p:xfrm>
            <a:off x="3063875" y="2848769"/>
            <a:ext cx="409892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45" name="Equation" r:id="rId14" imgW="4127400" imgH="380880" progId="Equation.DSMT4">
                    <p:embed/>
                  </p:oleObj>
                </mc:Choice>
                <mc:Fallback>
                  <p:oleObj name="Equation" r:id="rId14" imgW="412740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875" y="2848769"/>
                          <a:ext cx="4098925" cy="393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7328559"/>
                </p:ext>
              </p:extLst>
            </p:nvPr>
          </p:nvGraphicFramePr>
          <p:xfrm>
            <a:off x="7412038" y="2874963"/>
            <a:ext cx="1198562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46" name="Equation" r:id="rId16" imgW="1206360" imgH="330120" progId="Equation.DSMT4">
                    <p:embed/>
                  </p:oleObj>
                </mc:Choice>
                <mc:Fallback>
                  <p:oleObj name="Equation" r:id="rId16" imgW="120636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2038" y="2874963"/>
                          <a:ext cx="1198562" cy="3413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15574"/>
              </p:ext>
            </p:extLst>
          </p:nvPr>
        </p:nvGraphicFramePr>
        <p:xfrm>
          <a:off x="398463" y="3454797"/>
          <a:ext cx="83470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47" name="Equation" r:id="rId18" imgW="8407080" imgH="799920" progId="Equation.DSMT4">
                  <p:embed/>
                </p:oleObj>
              </mc:Choice>
              <mc:Fallback>
                <p:oleObj name="Equation" r:id="rId18" imgW="84070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3454797"/>
                        <a:ext cx="8347075" cy="828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22250" y="2204641"/>
            <a:ext cx="5016550" cy="431800"/>
            <a:chOff x="622250" y="2336766"/>
            <a:chExt cx="5016550" cy="43180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2272325"/>
                </p:ext>
              </p:extLst>
            </p:nvPr>
          </p:nvGraphicFramePr>
          <p:xfrm>
            <a:off x="3079750" y="2336766"/>
            <a:ext cx="25590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48" name="Equation" r:id="rId20" imgW="2577960" imgH="419040" progId="Equation.DSMT4">
                    <p:embed/>
                  </p:oleObj>
                </mc:Choice>
                <mc:Fallback>
                  <p:oleObj name="Equation" r:id="rId20" imgW="25779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9750" y="2336766"/>
                          <a:ext cx="2559050" cy="4318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622250" y="2352611"/>
              <a:ext cx="118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Solution: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96139" y="6421993"/>
            <a:ext cx="3951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(Alternative treatment in Bernal, Sec. 6.2)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41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4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1" name="Video Clip" r:id="rId4" imgW="8973803" imgH="6039693" progId="Package">
                  <p:embed/>
                </p:oleObj>
              </mc:Choice>
              <mc:Fallback>
                <p:oleObj name="Video Clip" r:id="rId4" imgW="8973803" imgH="6039693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600200"/>
                        <a:ext cx="67246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ntRes_Movie-I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2" y="1219200"/>
            <a:ext cx="7924800" cy="51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INTEGER RESONANCE: WINAGILE SIMULATION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HALF-INTEGER RESONANCE AGAIN</a:t>
            </a:r>
          </a:p>
          <a:p>
            <a:pPr lvl="0" algn="ctr"/>
            <a:r>
              <a:rPr lang="en-US" sz="1600" kern="0" dirty="0">
                <a:latin typeface="Arial"/>
              </a:rPr>
              <a:t>(See Henri </a:t>
            </a:r>
            <a:r>
              <a:rPr lang="en-US" sz="1600" kern="0" dirty="0" err="1">
                <a:latin typeface="Arial"/>
              </a:rPr>
              <a:t>Bruck</a:t>
            </a:r>
            <a:r>
              <a:rPr lang="en-US" sz="1600" kern="0" dirty="0">
                <a:latin typeface="Arial"/>
              </a:rPr>
              <a:t>, Circular Particle Accelerators LA-TR-72-10 Rev., or </a:t>
            </a:r>
            <a:r>
              <a:rPr lang="en-US" sz="1600" kern="0" dirty="0" err="1">
                <a:latin typeface="Arial"/>
              </a:rPr>
              <a:t>Reiser</a:t>
            </a:r>
            <a:r>
              <a:rPr lang="en-US" sz="1600" kern="0" dirty="0">
                <a:latin typeface="Arial"/>
              </a:rPr>
              <a:t>, Sec. 3.8.6</a:t>
            </a:r>
            <a:r>
              <a:rPr lang="en-US" sz="1600" kern="0" dirty="0" smtClean="0">
                <a:latin typeface="Arial"/>
              </a:rPr>
              <a:t>)</a:t>
            </a:r>
            <a:endParaRPr lang="en-US" sz="1600" kern="0" dirty="0">
              <a:latin typeface="Arial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76225" y="2116801"/>
            <a:ext cx="7090003" cy="796925"/>
            <a:chOff x="301397" y="2438400"/>
            <a:chExt cx="7090003" cy="796925"/>
          </a:xfrm>
        </p:grpSpPr>
        <p:sp>
          <p:nvSpPr>
            <p:cNvPr id="10" name="TextBox 9"/>
            <p:cNvSpPr txBox="1"/>
            <p:nvPr/>
          </p:nvSpPr>
          <p:spPr>
            <a:xfrm>
              <a:off x="301397" y="2482919"/>
              <a:ext cx="2466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Convert equation to </a:t>
              </a:r>
            </a:p>
            <a:p>
              <a:r>
                <a:rPr lang="en-US" sz="2000" dirty="0" smtClean="0">
                  <a:solidFill>
                    <a:schemeClr val="accent2"/>
                  </a:solidFill>
                </a:rPr>
                <a:t>a 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Mathiew</a:t>
              </a:r>
              <a:r>
                <a:rPr lang="en-US" sz="2000" dirty="0" smtClean="0">
                  <a:solidFill>
                    <a:schemeClr val="accent2"/>
                  </a:solidFill>
                </a:rPr>
                <a:t> equation, 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011564"/>
                </p:ext>
              </p:extLst>
            </p:nvPr>
          </p:nvGraphicFramePr>
          <p:xfrm>
            <a:off x="3130550" y="2438400"/>
            <a:ext cx="4260850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31" name="Equation" r:id="rId5" imgW="4292280" imgH="774360" progId="Equation.DSMT4">
                    <p:embed/>
                  </p:oleObj>
                </mc:Choice>
                <mc:Fallback>
                  <p:oleObj name="Equation" r:id="rId5" imgW="4292280" imgH="774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550" y="2438400"/>
                          <a:ext cx="4260850" cy="796925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447800" y="3114675"/>
            <a:ext cx="5065713" cy="757238"/>
            <a:chOff x="1447800" y="3495935"/>
            <a:chExt cx="5065713" cy="757238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5199882"/>
                </p:ext>
              </p:extLst>
            </p:nvPr>
          </p:nvGraphicFramePr>
          <p:xfrm>
            <a:off x="3098800" y="3495935"/>
            <a:ext cx="3414713" cy="75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32" name="Equation" r:id="rId7" imgW="3441600" imgH="736560" progId="Equation.DSMT4">
                    <p:embed/>
                  </p:oleObj>
                </mc:Choice>
                <mc:Fallback>
                  <p:oleObj name="Equation" r:id="rId7" imgW="344160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8800" y="3495935"/>
                          <a:ext cx="3414713" cy="7572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447800" y="367423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r>
                <a:rPr lang="en-US" sz="2000" dirty="0" smtClean="0"/>
                <a:t>y using: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6225" y="4072339"/>
            <a:ext cx="4295775" cy="707886"/>
            <a:chOff x="276225" y="4222855"/>
            <a:chExt cx="4295775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276225" y="4222855"/>
              <a:ext cx="24669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2"/>
                  </a:solidFill>
                </a:rPr>
                <a:t>Mathiew</a:t>
              </a:r>
              <a:r>
                <a:rPr lang="en-US" sz="2000" dirty="0" smtClean="0">
                  <a:solidFill>
                    <a:schemeClr val="accent2"/>
                  </a:solidFill>
                </a:rPr>
                <a:t> equation is a S.H.O equation if 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3665862"/>
                </p:ext>
              </p:extLst>
            </p:nvPr>
          </p:nvGraphicFramePr>
          <p:xfrm>
            <a:off x="3211513" y="4400586"/>
            <a:ext cx="1360487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33" name="Equation" r:id="rId9" imgW="1371600" imgH="342720" progId="Equation.DSMT4">
                    <p:embed/>
                  </p:oleObj>
                </mc:Choice>
                <mc:Fallback>
                  <p:oleObj name="Equation" r:id="rId9" imgW="137160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513" y="4400586"/>
                          <a:ext cx="1360487" cy="352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276225" y="1066800"/>
            <a:ext cx="8701288" cy="849313"/>
            <a:chOff x="276225" y="1237762"/>
            <a:chExt cx="8701288" cy="84931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0676604"/>
                </p:ext>
              </p:extLst>
            </p:nvPr>
          </p:nvGraphicFramePr>
          <p:xfrm>
            <a:off x="3112614" y="1237762"/>
            <a:ext cx="4122738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34" name="Equation" r:id="rId11" imgW="4152600" imgH="825480" progId="Equation.DSMT4">
                    <p:embed/>
                  </p:oleObj>
                </mc:Choice>
                <mc:Fallback>
                  <p:oleObj name="Equation" r:id="rId11" imgW="4152600" imgH="825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2614" y="1237762"/>
                          <a:ext cx="4122738" cy="849313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604765" y="1462363"/>
              <a:ext cx="13727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accent2"/>
                  </a:solidFill>
                </a:rPr>
                <a:t>k</a:t>
              </a:r>
              <a:r>
                <a:rPr lang="en-US" sz="2000" dirty="0" smtClean="0">
                  <a:solidFill>
                    <a:schemeClr val="accent2"/>
                  </a:solidFill>
                </a:rPr>
                <a:t>= integer.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6225" y="1462363"/>
              <a:ext cx="2619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Linear term on RHS, 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62635"/>
              </p:ext>
            </p:extLst>
          </p:nvPr>
        </p:nvGraphicFramePr>
        <p:xfrm>
          <a:off x="3124200" y="5889486"/>
          <a:ext cx="47021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5" name="Equation" r:id="rId13" imgW="4736880" imgH="622080" progId="Equation.DSMT4">
                  <p:embed/>
                </p:oleObj>
              </mc:Choice>
              <mc:Fallback>
                <p:oleObj name="Equation" r:id="rId13" imgW="47368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889486"/>
                        <a:ext cx="4702175" cy="639762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76225" y="2953902"/>
            <a:ext cx="8630754" cy="2734897"/>
            <a:chOff x="276225" y="2953902"/>
            <a:chExt cx="8630754" cy="2734897"/>
          </a:xfrm>
        </p:grpSpPr>
        <p:sp>
          <p:nvSpPr>
            <p:cNvPr id="16" name="TextBox 15"/>
            <p:cNvSpPr txBox="1"/>
            <p:nvPr/>
          </p:nvSpPr>
          <p:spPr>
            <a:xfrm>
              <a:off x="276225" y="4980913"/>
              <a:ext cx="8318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Points </a:t>
              </a:r>
              <a:r>
                <a:rPr lang="en-US" sz="2000" i="1" dirty="0" smtClean="0"/>
                <a:t>m</a:t>
              </a:r>
              <a:r>
                <a:rPr lang="en-US" sz="2000" dirty="0" smtClean="0"/>
                <a:t> = </a:t>
              </a:r>
              <a:r>
                <a:rPr lang="en-US" sz="2000" i="1" dirty="0" smtClean="0"/>
                <a:t>1,2,3,… </a:t>
              </a:r>
              <a:r>
                <a:rPr lang="en-US" sz="2000" dirty="0" smtClean="0">
                  <a:solidFill>
                    <a:schemeClr val="accent2"/>
                  </a:solidFill>
                </a:rPr>
                <a:t>along </a:t>
              </a:r>
              <a:r>
                <a:rPr lang="en-US" sz="2000" i="1" dirty="0" smtClean="0"/>
                <a:t>p axis </a:t>
              </a:r>
              <a:r>
                <a:rPr lang="en-US" sz="2000" dirty="0" smtClean="0">
                  <a:solidFill>
                    <a:schemeClr val="accent2"/>
                  </a:solidFill>
                </a:rPr>
                <a:t>(next slide) correspond to </a:t>
              </a:r>
              <a:r>
                <a:rPr lang="en-US" sz="2000" i="1" dirty="0" smtClean="0"/>
                <a:t>unstable</a:t>
              </a:r>
              <a:r>
                <a:rPr lang="en-US" sz="2000" dirty="0" smtClean="0">
                  <a:solidFill>
                    <a:schemeClr val="accent2"/>
                  </a:solidFill>
                </a:rPr>
                <a:t> solutions of 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Mathiew</a:t>
              </a:r>
              <a:r>
                <a:rPr lang="en-US" sz="2000" dirty="0" smtClean="0">
                  <a:solidFill>
                    <a:schemeClr val="accent2"/>
                  </a:solidFill>
                </a:rPr>
                <a:t> equation. Therefore, resonance condition is: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629400" y="2953902"/>
              <a:ext cx="2277579" cy="2027012"/>
              <a:chOff x="6629400" y="2953902"/>
              <a:chExt cx="2277579" cy="202701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600" y="2953902"/>
                <a:ext cx="2201379" cy="2027012"/>
              </a:xfrm>
              <a:prstGeom prst="rect">
                <a:avLst/>
              </a:prstGeom>
            </p:spPr>
          </p:pic>
          <p:sp>
            <p:nvSpPr>
              <p:cNvPr id="6" name="Rounded Rectangle 5"/>
              <p:cNvSpPr/>
              <p:nvPr/>
            </p:nvSpPr>
            <p:spPr>
              <a:xfrm>
                <a:off x="6629400" y="4191000"/>
                <a:ext cx="2057400" cy="78991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781800" y="4267200"/>
                <a:ext cx="1752600" cy="0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789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14373</TotalTime>
  <Words>796</Words>
  <Application>Microsoft Office PowerPoint</Application>
  <PresentationFormat>On-screen Show (4:3)</PresentationFormat>
  <Paragraphs>147</Paragraphs>
  <Slides>17</Slides>
  <Notes>15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Default Design</vt:lpstr>
      <vt:lpstr>1_Default Design</vt:lpstr>
      <vt:lpstr>2_Default Design</vt:lpstr>
      <vt:lpstr>Equation</vt:lpstr>
      <vt:lpstr>Video Clip</vt:lpstr>
      <vt:lpstr>BETATRON RESONANCES Santiago Bernal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UMER:  ACCOMPLISHMENTS AND STANDING ISSUES</dc:title>
  <dc:creator>S. Bernal</dc:creator>
  <cp:lastModifiedBy>sabern</cp:lastModifiedBy>
  <cp:revision>793</cp:revision>
  <cp:lastPrinted>2017-04-04T14:18:12Z</cp:lastPrinted>
  <dcterms:created xsi:type="dcterms:W3CDTF">2009-08-03T17:18:03Z</dcterms:created>
  <dcterms:modified xsi:type="dcterms:W3CDTF">2017-04-04T15:58:53Z</dcterms:modified>
</cp:coreProperties>
</file>