
<file path=[Content_Types].xml><?xml version="1.0" encoding="utf-8"?>
<Types xmlns="http://schemas.openxmlformats.org/package/2006/content-types">
  <Default Extension="avi" ContentType="video/x-msvideo"/>
  <Default Extension="emf" ContentType="image/x-emf"/>
  <Default Extension="gif" ContentType="image/gif"/>
  <Default Extension="jpeg" ContentType="image/jpeg"/>
  <Default Extension="jpg" ContentType="image/jpeg"/>
  <Default Extension="mid" ContentType="audio/mid"/>
  <Default Extension="mp3" ContentType="audio/m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59" r:id="rId2"/>
    <p:sldId id="256" r:id="rId3"/>
    <p:sldId id="260" r:id="rId4"/>
    <p:sldId id="258" r:id="rId5"/>
    <p:sldId id="257" r:id="rId6"/>
    <p:sldId id="261" r:id="rId7"/>
    <p:sldId id="266" r:id="rId8"/>
    <p:sldId id="267" r:id="rId9"/>
    <p:sldId id="311" r:id="rId10"/>
    <p:sldId id="309" r:id="rId11"/>
    <p:sldId id="310" r:id="rId12"/>
    <p:sldId id="268" r:id="rId13"/>
    <p:sldId id="269" r:id="rId14"/>
    <p:sldId id="271" r:id="rId15"/>
    <p:sldId id="300" r:id="rId16"/>
    <p:sldId id="277" r:id="rId17"/>
    <p:sldId id="305" r:id="rId18"/>
    <p:sldId id="306" r:id="rId19"/>
    <p:sldId id="307" r:id="rId20"/>
    <p:sldId id="308" r:id="rId21"/>
    <p:sldId id="272" r:id="rId22"/>
    <p:sldId id="278" r:id="rId23"/>
    <p:sldId id="264" r:id="rId24"/>
    <p:sldId id="273" r:id="rId25"/>
    <p:sldId id="263" r:id="rId26"/>
    <p:sldId id="279" r:id="rId27"/>
    <p:sldId id="274" r:id="rId28"/>
    <p:sldId id="282" r:id="rId29"/>
    <p:sldId id="280" r:id="rId30"/>
    <p:sldId id="293" r:id="rId31"/>
    <p:sldId id="290" r:id="rId32"/>
    <p:sldId id="301" r:id="rId33"/>
    <p:sldId id="270" r:id="rId34"/>
    <p:sldId id="283" r:id="rId35"/>
    <p:sldId id="285" r:id="rId36"/>
    <p:sldId id="291" r:id="rId37"/>
    <p:sldId id="276" r:id="rId38"/>
    <p:sldId id="295" r:id="rId39"/>
    <p:sldId id="298" r:id="rId40"/>
    <p:sldId id="299" r:id="rId41"/>
    <p:sldId id="296" r:id="rId42"/>
    <p:sldId id="302" r:id="rId43"/>
    <p:sldId id="303" r:id="rId44"/>
    <p:sldId id="304" r:id="rId45"/>
    <p:sldId id="284" r:id="rId46"/>
    <p:sldId id="286" r:id="rId47"/>
    <p:sldId id="287" r:id="rId48"/>
    <p:sldId id="289" r:id="rId49"/>
    <p:sldId id="288" r:id="rId50"/>
    <p:sldId id="275" r:id="rId51"/>
    <p:sldId id="262" r:id="rId52"/>
    <p:sldId id="297" r:id="rId53"/>
    <p:sldId id="294" r:id="rId54"/>
    <p:sldId id="292"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51" autoAdjust="0"/>
    <p:restoredTop sz="82774" autoAdjust="0"/>
  </p:normalViewPr>
  <p:slideViewPr>
    <p:cSldViewPr snapToGrid="0">
      <p:cViewPr varScale="1">
        <p:scale>
          <a:sx n="82" d="100"/>
          <a:sy n="82" d="100"/>
        </p:scale>
        <p:origin x="456" y="64"/>
      </p:cViewPr>
      <p:guideLst/>
    </p:cSldViewPr>
  </p:slideViewPr>
  <p:notesTextViewPr>
    <p:cViewPr>
      <p:scale>
        <a:sx n="3" d="2"/>
        <a:sy n="3" d="2"/>
      </p:scale>
      <p:origin x="0" y="0"/>
    </p:cViewPr>
  </p:notesTextViewPr>
  <p:notesViewPr>
    <p:cSldViewPr snapToGrid="0">
      <p:cViewPr varScale="1">
        <p:scale>
          <a:sx n="81" d="100"/>
          <a:sy n="81" d="100"/>
        </p:scale>
        <p:origin x="286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558700-5F4B-4257-88D5-6E0BEA88F88B}" type="datetimeFigureOut">
              <a:rPr lang="en-US" smtClean="0"/>
              <a:t>10/19/2023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923E27-C8DF-4D7D-A039-FEBDD0BA619D}" type="slidenum">
              <a:rPr lang="en-US" smtClean="0"/>
              <a:t>‹#›</a:t>
            </a:fld>
            <a:endParaRPr lang="en-US"/>
          </a:p>
        </p:txBody>
      </p:sp>
    </p:spTree>
    <p:extLst>
      <p:ext uri="{BB962C8B-B14F-4D97-AF65-F5344CB8AC3E}">
        <p14:creationId xmlns:p14="http://schemas.microsoft.com/office/powerpoint/2010/main" val="15246659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n.wikipedia.org/wiki/Modular_synthesizer"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en.wikipedia.org/wiki/Robert_Moog"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3E923E27-C8DF-4D7D-A039-FEBDD0BA619D}" type="slidenum">
              <a:rPr lang="en-US" smtClean="0"/>
              <a:t>1</a:t>
            </a:fld>
            <a:endParaRPr lang="en-US"/>
          </a:p>
        </p:txBody>
      </p:sp>
    </p:spTree>
    <p:extLst>
      <p:ext uri="{BB962C8B-B14F-4D97-AF65-F5344CB8AC3E}">
        <p14:creationId xmlns:p14="http://schemas.microsoft.com/office/powerpoint/2010/main" val="14073654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923E27-C8DF-4D7D-A039-FEBDD0BA619D}" type="slidenum">
              <a:rPr lang="en-US" smtClean="0"/>
              <a:t>24</a:t>
            </a:fld>
            <a:endParaRPr lang="en-US"/>
          </a:p>
        </p:txBody>
      </p:sp>
    </p:spTree>
    <p:extLst>
      <p:ext uri="{BB962C8B-B14F-4D97-AF65-F5344CB8AC3E}">
        <p14:creationId xmlns:p14="http://schemas.microsoft.com/office/powerpoint/2010/main" val="23395655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the last cicada outbreak here in Maryland, I recorded the sound spectrum using the “Spectrum” app on my phone</a:t>
            </a:r>
          </a:p>
        </p:txBody>
      </p:sp>
      <p:sp>
        <p:nvSpPr>
          <p:cNvPr id="4" name="Slide Number Placeholder 3"/>
          <p:cNvSpPr>
            <a:spLocks noGrp="1"/>
          </p:cNvSpPr>
          <p:nvPr>
            <p:ph type="sldNum" sz="quarter" idx="5"/>
          </p:nvPr>
        </p:nvSpPr>
        <p:spPr/>
        <p:txBody>
          <a:bodyPr/>
          <a:lstStyle/>
          <a:p>
            <a:fld id="{3E923E27-C8DF-4D7D-A039-FEBDD0BA619D}" type="slidenum">
              <a:rPr lang="en-US" smtClean="0"/>
              <a:t>27</a:t>
            </a:fld>
            <a:endParaRPr lang="en-US"/>
          </a:p>
        </p:txBody>
      </p:sp>
    </p:spTree>
    <p:extLst>
      <p:ext uri="{BB962C8B-B14F-4D97-AF65-F5344CB8AC3E}">
        <p14:creationId xmlns:p14="http://schemas.microsoft.com/office/powerpoint/2010/main" val="42324365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The spectrogram is a 2-dimensional time-resolved Fourier spectrum, displayed as a </a:t>
            </a:r>
            <a:r>
              <a:rPr lang="en-US" sz="1600" b="1" i="1" dirty="0"/>
              <a:t>contour plot</a:t>
            </a:r>
            <a:r>
              <a:rPr lang="en-US" sz="1600" b="1" dirty="0"/>
              <a:t>. Here is the spectrogram of an audio recording of the spoken phrase “Testing, 1,2,3”.</a:t>
            </a:r>
          </a:p>
        </p:txBody>
      </p:sp>
      <p:sp>
        <p:nvSpPr>
          <p:cNvPr id="4" name="Slide Number Placeholder 3"/>
          <p:cNvSpPr>
            <a:spLocks noGrp="1"/>
          </p:cNvSpPr>
          <p:nvPr>
            <p:ph type="sldNum" sz="quarter" idx="5"/>
          </p:nvPr>
        </p:nvSpPr>
        <p:spPr/>
        <p:txBody>
          <a:bodyPr/>
          <a:lstStyle/>
          <a:p>
            <a:fld id="{3E923E27-C8DF-4D7D-A039-FEBDD0BA619D}" type="slidenum">
              <a:rPr lang="en-US" smtClean="0"/>
              <a:t>28</a:t>
            </a:fld>
            <a:endParaRPr lang="en-US"/>
          </a:p>
        </p:txBody>
      </p:sp>
    </p:spTree>
    <p:extLst>
      <p:ext uri="{BB962C8B-B14F-4D97-AF65-F5344CB8AC3E}">
        <p14:creationId xmlns:p14="http://schemas.microsoft.com/office/powerpoint/2010/main" val="34687159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make sense of this, I have marked each speech sound. The </a:t>
            </a:r>
            <a:r>
              <a:rPr lang="en-US" b="1" i="1" dirty="0"/>
              <a:t>vowels </a:t>
            </a:r>
            <a:r>
              <a:rPr lang="en-US" b="1" dirty="0"/>
              <a:t>fall at the lower frequencies (bottom) and the </a:t>
            </a:r>
            <a:r>
              <a:rPr lang="en-US" b="1" i="1" dirty="0"/>
              <a:t>sibilants</a:t>
            </a:r>
            <a:r>
              <a:rPr lang="en-US" b="1" dirty="0"/>
              <a:t> fall at the higher end (top).  </a:t>
            </a:r>
          </a:p>
        </p:txBody>
      </p:sp>
      <p:sp>
        <p:nvSpPr>
          <p:cNvPr id="4" name="Slide Number Placeholder 3"/>
          <p:cNvSpPr>
            <a:spLocks noGrp="1"/>
          </p:cNvSpPr>
          <p:nvPr>
            <p:ph type="sldNum" sz="quarter" idx="5"/>
          </p:nvPr>
        </p:nvSpPr>
        <p:spPr/>
        <p:txBody>
          <a:bodyPr/>
          <a:lstStyle/>
          <a:p>
            <a:fld id="{3E923E27-C8DF-4D7D-A039-FEBDD0BA619D}" type="slidenum">
              <a:rPr lang="en-US" smtClean="0"/>
              <a:t>29</a:t>
            </a:fld>
            <a:endParaRPr lang="en-US"/>
          </a:p>
        </p:txBody>
      </p:sp>
    </p:spTree>
    <p:extLst>
      <p:ext uri="{BB962C8B-B14F-4D97-AF65-F5344CB8AC3E}">
        <p14:creationId xmlns:p14="http://schemas.microsoft.com/office/powerpoint/2010/main" val="6138172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8.5 seconds of Paul Simon’s “Kodachrome” (1973). Loudness is in the “z” direction, indicated by lighter colors (yellow and white). There are some guitar chords at 0-3 sec, a 4-note melodic riff at 6 sec in the low-frequency region (100-1000 Hz). At 7-8 seconds, the drummer’s rhythmic high-hat cymbals dominates the high-frequency region. Spectrogram by </a:t>
            </a:r>
            <a:r>
              <a:rPr lang="en-US" i="1" dirty="0"/>
              <a:t>Audacity</a:t>
            </a:r>
            <a:r>
              <a:rPr lang="en-US" dirty="0"/>
              <a:t>.</a:t>
            </a:r>
          </a:p>
        </p:txBody>
      </p:sp>
      <p:sp>
        <p:nvSpPr>
          <p:cNvPr id="4" name="Slide Number Placeholder 3"/>
          <p:cNvSpPr>
            <a:spLocks noGrp="1"/>
          </p:cNvSpPr>
          <p:nvPr>
            <p:ph type="sldNum" sz="quarter" idx="5"/>
          </p:nvPr>
        </p:nvSpPr>
        <p:spPr/>
        <p:txBody>
          <a:bodyPr/>
          <a:lstStyle/>
          <a:p>
            <a:fld id="{3E923E27-C8DF-4D7D-A039-FEBDD0BA619D}" type="slidenum">
              <a:rPr lang="en-US" smtClean="0"/>
              <a:t>30</a:t>
            </a:fld>
            <a:endParaRPr lang="en-US"/>
          </a:p>
        </p:txBody>
      </p:sp>
    </p:spTree>
    <p:extLst>
      <p:ext uri="{BB962C8B-B14F-4D97-AF65-F5344CB8AC3E}">
        <p14:creationId xmlns:p14="http://schemas.microsoft.com/office/powerpoint/2010/main" val="1538167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923E27-C8DF-4D7D-A039-FEBDD0BA619D}" type="slidenum">
              <a:rPr lang="en-US" smtClean="0"/>
              <a:t>31</a:t>
            </a:fld>
            <a:endParaRPr lang="en-US"/>
          </a:p>
        </p:txBody>
      </p:sp>
    </p:spTree>
    <p:extLst>
      <p:ext uri="{BB962C8B-B14F-4D97-AF65-F5344CB8AC3E}">
        <p14:creationId xmlns:p14="http://schemas.microsoft.com/office/powerpoint/2010/main" val="19244453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923E27-C8DF-4D7D-A039-FEBDD0BA619D}" type="slidenum">
              <a:rPr lang="en-US" smtClean="0"/>
              <a:t>32</a:t>
            </a:fld>
            <a:endParaRPr lang="en-US"/>
          </a:p>
        </p:txBody>
      </p:sp>
    </p:spTree>
    <p:extLst>
      <p:ext uri="{BB962C8B-B14F-4D97-AF65-F5344CB8AC3E}">
        <p14:creationId xmlns:p14="http://schemas.microsoft.com/office/powerpoint/2010/main" val="34672532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There are many kinds of whistles, but that all have a couple of things in common. They make </a:t>
            </a:r>
            <a:r>
              <a:rPr lang="en-US" sz="1200" i="1" dirty="0"/>
              <a:t>pitched</a:t>
            </a:r>
            <a:r>
              <a:rPr lang="en-US" sz="1200" dirty="0"/>
              <a:t> sounds and are often used in </a:t>
            </a:r>
            <a:r>
              <a:rPr lang="en-US" sz="1200" i="1" dirty="0"/>
              <a:t>noisy environments. </a:t>
            </a:r>
            <a:r>
              <a:rPr lang="en-US" sz="1200" dirty="0"/>
              <a:t>Whistle patterns can contain messages, especially the whistle used to signal instructions to working dogs such as sheep dogs, and the Boatswain’s whistle that signal instructions to a sailing ship’s crew (who may by anywhere in the ship and may not all speak the same language).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3E923E27-C8DF-4D7D-A039-FEBDD0BA619D}" type="slidenum">
              <a:rPr lang="en-US" smtClean="0"/>
              <a:t>34</a:t>
            </a:fld>
            <a:endParaRPr lang="en-US"/>
          </a:p>
        </p:txBody>
      </p:sp>
    </p:spTree>
    <p:extLst>
      <p:ext uri="{BB962C8B-B14F-4D97-AF65-F5344CB8AC3E}">
        <p14:creationId xmlns:p14="http://schemas.microsoft.com/office/powerpoint/2010/main" val="15075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923E27-C8DF-4D7D-A039-FEBDD0BA619D}" type="slidenum">
              <a:rPr lang="en-US" smtClean="0"/>
              <a:t>35</a:t>
            </a:fld>
            <a:endParaRPr lang="en-US"/>
          </a:p>
        </p:txBody>
      </p:sp>
    </p:spTree>
    <p:extLst>
      <p:ext uri="{BB962C8B-B14F-4D97-AF65-F5344CB8AC3E}">
        <p14:creationId xmlns:p14="http://schemas.microsoft.com/office/powerpoint/2010/main" val="33864867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923E27-C8DF-4D7D-A039-FEBDD0BA619D}" type="slidenum">
              <a:rPr lang="en-US" smtClean="0"/>
              <a:t>36</a:t>
            </a:fld>
            <a:endParaRPr lang="en-US"/>
          </a:p>
        </p:txBody>
      </p:sp>
    </p:spTree>
    <p:extLst>
      <p:ext uri="{BB962C8B-B14F-4D97-AF65-F5344CB8AC3E}">
        <p14:creationId xmlns:p14="http://schemas.microsoft.com/office/powerpoint/2010/main" val="2705974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use the simple sine wave as the foundation for developing other waveforms. To convert the math expression into a digitally sampled waveform, we can use a programming language or a spreadsheet. To convert the waveform into a </a:t>
            </a:r>
            <a:r>
              <a:rPr lang="en-US" i="1" dirty="0"/>
              <a:t>sound</a:t>
            </a:r>
            <a:r>
              <a:rPr lang="en-US" dirty="0"/>
              <a:t>, we could use an audio program such as </a:t>
            </a:r>
            <a:r>
              <a:rPr lang="en-US" i="1" dirty="0"/>
              <a:t>Audacity</a:t>
            </a:r>
            <a:r>
              <a:rPr lang="en-US" dirty="0"/>
              <a:t>. Python or Matlab can do the whole job conveniently.</a:t>
            </a:r>
          </a:p>
        </p:txBody>
      </p:sp>
      <p:sp>
        <p:nvSpPr>
          <p:cNvPr id="4" name="Slide Number Placeholder 3"/>
          <p:cNvSpPr>
            <a:spLocks noGrp="1"/>
          </p:cNvSpPr>
          <p:nvPr>
            <p:ph type="sldNum" sz="quarter" idx="5"/>
          </p:nvPr>
        </p:nvSpPr>
        <p:spPr/>
        <p:txBody>
          <a:bodyPr/>
          <a:lstStyle/>
          <a:p>
            <a:fld id="{3E923E27-C8DF-4D7D-A039-FEBDD0BA619D}" type="slidenum">
              <a:rPr lang="en-US" smtClean="0"/>
              <a:t>2</a:t>
            </a:fld>
            <a:endParaRPr lang="en-US"/>
          </a:p>
        </p:txBody>
      </p:sp>
    </p:spTree>
    <p:extLst>
      <p:ext uri="{BB962C8B-B14F-4D97-AF65-F5344CB8AC3E}">
        <p14:creationId xmlns:p14="http://schemas.microsoft.com/office/powerpoint/2010/main" val="42533740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Useful sound-based programs and apps, all free.</a:t>
            </a:r>
          </a:p>
        </p:txBody>
      </p:sp>
      <p:sp>
        <p:nvSpPr>
          <p:cNvPr id="4" name="Slide Number Placeholder 3"/>
          <p:cNvSpPr>
            <a:spLocks noGrp="1"/>
          </p:cNvSpPr>
          <p:nvPr>
            <p:ph type="sldNum" sz="quarter" idx="5"/>
          </p:nvPr>
        </p:nvSpPr>
        <p:spPr/>
        <p:txBody>
          <a:bodyPr/>
          <a:lstStyle/>
          <a:p>
            <a:fld id="{3E923E27-C8DF-4D7D-A039-FEBDD0BA619D}" type="slidenum">
              <a:rPr lang="en-US" smtClean="0"/>
              <a:t>37</a:t>
            </a:fld>
            <a:endParaRPr lang="en-US"/>
          </a:p>
        </p:txBody>
      </p:sp>
    </p:spTree>
    <p:extLst>
      <p:ext uri="{BB962C8B-B14F-4D97-AF65-F5344CB8AC3E}">
        <p14:creationId xmlns:p14="http://schemas.microsoft.com/office/powerpoint/2010/main" val="30206134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Waveform Free</a:t>
            </a:r>
            <a:r>
              <a:rPr lang="en-US" dirty="0"/>
              <a:t> is a freeware digital audio workstation.</a:t>
            </a:r>
          </a:p>
        </p:txBody>
      </p:sp>
      <p:sp>
        <p:nvSpPr>
          <p:cNvPr id="4" name="Slide Number Placeholder 3"/>
          <p:cNvSpPr>
            <a:spLocks noGrp="1"/>
          </p:cNvSpPr>
          <p:nvPr>
            <p:ph type="sldNum" sz="quarter" idx="5"/>
          </p:nvPr>
        </p:nvSpPr>
        <p:spPr/>
        <p:txBody>
          <a:bodyPr/>
          <a:lstStyle/>
          <a:p>
            <a:fld id="{3E923E27-C8DF-4D7D-A039-FEBDD0BA619D}" type="slidenum">
              <a:rPr lang="en-US" smtClean="0"/>
              <a:t>38</a:t>
            </a:fld>
            <a:endParaRPr lang="en-US"/>
          </a:p>
        </p:txBody>
      </p:sp>
    </p:spTree>
    <p:extLst>
      <p:ext uri="{BB962C8B-B14F-4D97-AF65-F5344CB8AC3E}">
        <p14:creationId xmlns:p14="http://schemas.microsoft.com/office/powerpoint/2010/main" val="38185218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2"/>
                </a:solidFill>
                <a:effectLst/>
                <a:latin typeface="Arial" panose="020B0604020202020204" pitchFamily="34" charset="0"/>
              </a:rPr>
              <a:t>Reverberation is "arguably the oldest and most universal sound effect in music”; think of medieval monks chanting in cathedrals. </a:t>
            </a:r>
            <a:r>
              <a:rPr lang="en-US" dirty="0"/>
              <a:t>Musicians often talk about the quality of the “sound” of a performance space. Mostly they are talking about the acoustics and the quality of the reverberation. That depends not only on the size and shape of a space, but on the effect of damping by curtains, panels, seats, and even the audience members themselves.</a:t>
            </a:r>
          </a:p>
        </p:txBody>
      </p:sp>
      <p:sp>
        <p:nvSpPr>
          <p:cNvPr id="4" name="Slide Number Placeholder 3"/>
          <p:cNvSpPr>
            <a:spLocks noGrp="1"/>
          </p:cNvSpPr>
          <p:nvPr>
            <p:ph type="sldNum" sz="quarter" idx="5"/>
          </p:nvPr>
        </p:nvSpPr>
        <p:spPr/>
        <p:txBody>
          <a:bodyPr/>
          <a:lstStyle/>
          <a:p>
            <a:fld id="{3E923E27-C8DF-4D7D-A039-FEBDD0BA619D}" type="slidenum">
              <a:rPr lang="en-US" smtClean="0"/>
              <a:t>39</a:t>
            </a:fld>
            <a:endParaRPr lang="en-US"/>
          </a:p>
        </p:txBody>
      </p:sp>
    </p:spTree>
    <p:extLst>
      <p:ext uri="{BB962C8B-B14F-4D97-AF65-F5344CB8AC3E}">
        <p14:creationId xmlns:p14="http://schemas.microsoft.com/office/powerpoint/2010/main" val="32320251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2"/>
                </a:solidFill>
                <a:effectLst/>
                <a:latin typeface="Arial" panose="020B0604020202020204" pitchFamily="34" charset="0"/>
              </a:rPr>
              <a:t>Reverberation is "arguably the oldest and most universal sound effect in music”; think of medieval monks chanting in cathedrals. </a:t>
            </a:r>
            <a:r>
              <a:rPr lang="en-US" dirty="0"/>
              <a:t>Musicians often talk about the quality of the “sound” of a performance space, arguing for example whether Carnegie Hall in New York sounds better that Symphony Hall in Boston. . Mostly they are talking about the acoustics and the quality of the reverberation. That depends not only on the size and shape of a space, but on the effect of damping by curtains, panels, seats, and even the audience members themselves.</a:t>
            </a:r>
          </a:p>
        </p:txBody>
      </p:sp>
      <p:sp>
        <p:nvSpPr>
          <p:cNvPr id="4" name="Slide Number Placeholder 3"/>
          <p:cNvSpPr>
            <a:spLocks noGrp="1"/>
          </p:cNvSpPr>
          <p:nvPr>
            <p:ph type="sldNum" sz="quarter" idx="5"/>
          </p:nvPr>
        </p:nvSpPr>
        <p:spPr/>
        <p:txBody>
          <a:bodyPr/>
          <a:lstStyle/>
          <a:p>
            <a:fld id="{3E923E27-C8DF-4D7D-A039-FEBDD0BA619D}" type="slidenum">
              <a:rPr lang="en-US" smtClean="0"/>
              <a:t>40</a:t>
            </a:fld>
            <a:endParaRPr lang="en-US"/>
          </a:p>
        </p:txBody>
      </p:sp>
    </p:spTree>
    <p:extLst>
      <p:ext uri="{BB962C8B-B14F-4D97-AF65-F5344CB8AC3E}">
        <p14:creationId xmlns:p14="http://schemas.microsoft.com/office/powerpoint/2010/main" val="29966191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Those of us old enough to remember tape recorders and vinyl records will appreciate that slowing down a song by switching to a lower speed, perhaps to learn how to play the guitar parts, will also change the pitch.  But </a:t>
            </a:r>
            <a:r>
              <a:rPr lang="en-US" i="1" dirty="0"/>
              <a:t>digital</a:t>
            </a:r>
            <a:r>
              <a:rPr lang="en-US" dirty="0"/>
              <a:t> audio frees us from that limitation.</a:t>
            </a:r>
          </a:p>
        </p:txBody>
      </p:sp>
      <p:sp>
        <p:nvSpPr>
          <p:cNvPr id="4" name="Slide Number Placeholder 3"/>
          <p:cNvSpPr>
            <a:spLocks noGrp="1"/>
          </p:cNvSpPr>
          <p:nvPr>
            <p:ph type="sldNum" sz="quarter" idx="5"/>
          </p:nvPr>
        </p:nvSpPr>
        <p:spPr/>
        <p:txBody>
          <a:bodyPr/>
          <a:lstStyle/>
          <a:p>
            <a:fld id="{3E923E27-C8DF-4D7D-A039-FEBDD0BA619D}" type="slidenum">
              <a:rPr lang="en-US" smtClean="0"/>
              <a:t>41</a:t>
            </a:fld>
            <a:endParaRPr lang="en-US"/>
          </a:p>
        </p:txBody>
      </p:sp>
    </p:spTree>
    <p:extLst>
      <p:ext uri="{BB962C8B-B14F-4D97-AF65-F5344CB8AC3E}">
        <p14:creationId xmlns:p14="http://schemas.microsoft.com/office/powerpoint/2010/main" val="36353527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Those of us old enough to remember tape recorders and vinyl records will appreciate that slowing down a song by switching to a lower speed, perhaps to learn how to play the guitar parts, will also change the pitch.  But </a:t>
            </a:r>
            <a:r>
              <a:rPr lang="en-US" i="1" dirty="0"/>
              <a:t>digital</a:t>
            </a:r>
            <a:r>
              <a:rPr lang="en-US" dirty="0"/>
              <a:t> audio frees us from that limitation.</a:t>
            </a:r>
          </a:p>
        </p:txBody>
      </p:sp>
      <p:sp>
        <p:nvSpPr>
          <p:cNvPr id="4" name="Slide Number Placeholder 3"/>
          <p:cNvSpPr>
            <a:spLocks noGrp="1"/>
          </p:cNvSpPr>
          <p:nvPr>
            <p:ph type="sldNum" sz="quarter" idx="5"/>
          </p:nvPr>
        </p:nvSpPr>
        <p:spPr/>
        <p:txBody>
          <a:bodyPr/>
          <a:lstStyle/>
          <a:p>
            <a:fld id="{3E923E27-C8DF-4D7D-A039-FEBDD0BA619D}" type="slidenum">
              <a:rPr lang="en-US" smtClean="0"/>
              <a:t>42</a:t>
            </a:fld>
            <a:endParaRPr lang="en-US"/>
          </a:p>
        </p:txBody>
      </p:sp>
    </p:spTree>
    <p:extLst>
      <p:ext uri="{BB962C8B-B14F-4D97-AF65-F5344CB8AC3E}">
        <p14:creationId xmlns:p14="http://schemas.microsoft.com/office/powerpoint/2010/main" val="800301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Those of us old enough to remember tape recorders and vinyl records will appreciate that slowing down a song by switching to a lower speed, perhaps to learn how to play the guitar parts, will also change the pitch.  But </a:t>
            </a:r>
            <a:r>
              <a:rPr lang="en-US" i="1" dirty="0"/>
              <a:t>digital</a:t>
            </a:r>
            <a:r>
              <a:rPr lang="en-US" dirty="0"/>
              <a:t> audio frees us from that limitation.</a:t>
            </a:r>
          </a:p>
        </p:txBody>
      </p:sp>
      <p:sp>
        <p:nvSpPr>
          <p:cNvPr id="4" name="Slide Number Placeholder 3"/>
          <p:cNvSpPr>
            <a:spLocks noGrp="1"/>
          </p:cNvSpPr>
          <p:nvPr>
            <p:ph type="sldNum" sz="quarter" idx="5"/>
          </p:nvPr>
        </p:nvSpPr>
        <p:spPr/>
        <p:txBody>
          <a:bodyPr/>
          <a:lstStyle/>
          <a:p>
            <a:fld id="{3E923E27-C8DF-4D7D-A039-FEBDD0BA619D}" type="slidenum">
              <a:rPr lang="en-US" smtClean="0"/>
              <a:t>43</a:t>
            </a:fld>
            <a:endParaRPr lang="en-US"/>
          </a:p>
        </p:txBody>
      </p:sp>
    </p:spTree>
    <p:extLst>
      <p:ext uri="{BB962C8B-B14F-4D97-AF65-F5344CB8AC3E}">
        <p14:creationId xmlns:p14="http://schemas.microsoft.com/office/powerpoint/2010/main" val="9251092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Those of us old enough to remember tape recorders and vinyl records will appreciate that slowing down a song by switching to a lower speed, perhaps to learn how to play the guitar parts, will also change the pitch.  But </a:t>
            </a:r>
            <a:r>
              <a:rPr lang="en-US" i="1" dirty="0"/>
              <a:t>digital</a:t>
            </a:r>
            <a:r>
              <a:rPr lang="en-US" dirty="0"/>
              <a:t> audio frees us from that limitation.</a:t>
            </a:r>
          </a:p>
        </p:txBody>
      </p:sp>
      <p:sp>
        <p:nvSpPr>
          <p:cNvPr id="4" name="Slide Number Placeholder 3"/>
          <p:cNvSpPr>
            <a:spLocks noGrp="1"/>
          </p:cNvSpPr>
          <p:nvPr>
            <p:ph type="sldNum" sz="quarter" idx="5"/>
          </p:nvPr>
        </p:nvSpPr>
        <p:spPr/>
        <p:txBody>
          <a:bodyPr/>
          <a:lstStyle/>
          <a:p>
            <a:fld id="{3E923E27-C8DF-4D7D-A039-FEBDD0BA619D}" type="slidenum">
              <a:rPr lang="en-US" smtClean="0"/>
              <a:t>44</a:t>
            </a:fld>
            <a:endParaRPr lang="en-US"/>
          </a:p>
        </p:txBody>
      </p:sp>
    </p:spTree>
    <p:extLst>
      <p:ext uri="{BB962C8B-B14F-4D97-AF65-F5344CB8AC3E}">
        <p14:creationId xmlns:p14="http://schemas.microsoft.com/office/powerpoint/2010/main" val="10792554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Sound levels can be measured by the “Sound Level” or “Sonic Tools” apps.</a:t>
            </a:r>
            <a:endParaRPr lang="en-US" sz="1800" b="0" i="0" u="none" strike="noStrike" baseline="0" dirty="0">
              <a:solidFill>
                <a:srgbClr val="AA04F9"/>
              </a:solidFill>
              <a:latin typeface="Courier New" panose="02070309020205020404" pitchFamily="49" charset="0"/>
            </a:endParaRPr>
          </a:p>
          <a:p>
            <a:endParaRPr lang="en-US" dirty="0"/>
          </a:p>
        </p:txBody>
      </p:sp>
      <p:sp>
        <p:nvSpPr>
          <p:cNvPr id="4" name="Slide Number Placeholder 3"/>
          <p:cNvSpPr>
            <a:spLocks noGrp="1"/>
          </p:cNvSpPr>
          <p:nvPr>
            <p:ph type="sldNum" sz="quarter" idx="5"/>
          </p:nvPr>
        </p:nvSpPr>
        <p:spPr/>
        <p:txBody>
          <a:bodyPr/>
          <a:lstStyle/>
          <a:p>
            <a:fld id="{3E923E27-C8DF-4D7D-A039-FEBDD0BA619D}" type="slidenum">
              <a:rPr lang="en-US" smtClean="0"/>
              <a:t>45</a:t>
            </a:fld>
            <a:endParaRPr lang="en-US"/>
          </a:p>
        </p:txBody>
      </p:sp>
    </p:spTree>
    <p:extLst>
      <p:ext uri="{BB962C8B-B14F-4D97-AF65-F5344CB8AC3E}">
        <p14:creationId xmlns:p14="http://schemas.microsoft.com/office/powerpoint/2010/main" val="27195790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923E27-C8DF-4D7D-A039-FEBDD0BA619D}" type="slidenum">
              <a:rPr lang="en-US" smtClean="0"/>
              <a:t>47</a:t>
            </a:fld>
            <a:endParaRPr lang="en-US"/>
          </a:p>
        </p:txBody>
      </p:sp>
    </p:spTree>
    <p:extLst>
      <p:ext uri="{BB962C8B-B14F-4D97-AF65-F5344CB8AC3E}">
        <p14:creationId xmlns:p14="http://schemas.microsoft.com/office/powerpoint/2010/main" val="27072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 common sampling rate for audio signals and music is 44100 Hz (cycles per second).</a:t>
            </a:r>
          </a:p>
          <a:p>
            <a:endParaRPr lang="en-US" dirty="0"/>
          </a:p>
        </p:txBody>
      </p:sp>
      <p:sp>
        <p:nvSpPr>
          <p:cNvPr id="4" name="Slide Number Placeholder 3"/>
          <p:cNvSpPr>
            <a:spLocks noGrp="1"/>
          </p:cNvSpPr>
          <p:nvPr>
            <p:ph type="sldNum" sz="quarter" idx="5"/>
          </p:nvPr>
        </p:nvSpPr>
        <p:spPr/>
        <p:txBody>
          <a:bodyPr/>
          <a:lstStyle/>
          <a:p>
            <a:fld id="{3E923E27-C8DF-4D7D-A039-FEBDD0BA619D}" type="slidenum">
              <a:rPr lang="en-US" smtClean="0"/>
              <a:t>3</a:t>
            </a:fld>
            <a:endParaRPr lang="en-US"/>
          </a:p>
        </p:txBody>
      </p:sp>
    </p:spTree>
    <p:extLst>
      <p:ext uri="{BB962C8B-B14F-4D97-AF65-F5344CB8AC3E}">
        <p14:creationId xmlns:p14="http://schemas.microsoft.com/office/powerpoint/2010/main" val="18475084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923E27-C8DF-4D7D-A039-FEBDD0BA619D}" type="slidenum">
              <a:rPr lang="en-US" smtClean="0"/>
              <a:t>48</a:t>
            </a:fld>
            <a:endParaRPr lang="en-US"/>
          </a:p>
        </p:txBody>
      </p:sp>
    </p:spTree>
    <p:extLst>
      <p:ext uri="{BB962C8B-B14F-4D97-AF65-F5344CB8AC3E}">
        <p14:creationId xmlns:p14="http://schemas.microsoft.com/office/powerpoint/2010/main" val="36300534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923E27-C8DF-4D7D-A039-FEBDD0BA619D}" type="slidenum">
              <a:rPr lang="en-US" smtClean="0"/>
              <a:t>52</a:t>
            </a:fld>
            <a:endParaRPr lang="en-US"/>
          </a:p>
        </p:txBody>
      </p:sp>
    </p:spTree>
    <p:extLst>
      <p:ext uri="{BB962C8B-B14F-4D97-AF65-F5344CB8AC3E}">
        <p14:creationId xmlns:p14="http://schemas.microsoft.com/office/powerpoint/2010/main" val="2427592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923E27-C8DF-4D7D-A039-FEBDD0BA619D}" type="slidenum">
              <a:rPr lang="en-US" smtClean="0"/>
              <a:t>4</a:t>
            </a:fld>
            <a:endParaRPr lang="en-US"/>
          </a:p>
        </p:txBody>
      </p:sp>
    </p:spTree>
    <p:extLst>
      <p:ext uri="{BB962C8B-B14F-4D97-AF65-F5344CB8AC3E}">
        <p14:creationId xmlns:p14="http://schemas.microsoft.com/office/powerpoint/2010/main" val="3771943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clarity, I will use a two-step procedure, </a:t>
            </a:r>
          </a:p>
        </p:txBody>
      </p:sp>
      <p:sp>
        <p:nvSpPr>
          <p:cNvPr id="4" name="Slide Number Placeholder 3"/>
          <p:cNvSpPr>
            <a:spLocks noGrp="1"/>
          </p:cNvSpPr>
          <p:nvPr>
            <p:ph type="sldNum" sz="quarter" idx="5"/>
          </p:nvPr>
        </p:nvSpPr>
        <p:spPr/>
        <p:txBody>
          <a:bodyPr/>
          <a:lstStyle/>
          <a:p>
            <a:fld id="{3E923E27-C8DF-4D7D-A039-FEBDD0BA619D}" type="slidenum">
              <a:rPr lang="en-US" smtClean="0"/>
              <a:t>12</a:t>
            </a:fld>
            <a:endParaRPr lang="en-US"/>
          </a:p>
        </p:txBody>
      </p:sp>
    </p:spTree>
    <p:extLst>
      <p:ext uri="{BB962C8B-B14F-4D97-AF65-F5344CB8AC3E}">
        <p14:creationId xmlns:p14="http://schemas.microsoft.com/office/powerpoint/2010/main" val="974098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923E27-C8DF-4D7D-A039-FEBDD0BA619D}" type="slidenum">
              <a:rPr lang="en-US" smtClean="0"/>
              <a:t>13</a:t>
            </a:fld>
            <a:endParaRPr lang="en-US"/>
          </a:p>
        </p:txBody>
      </p:sp>
    </p:spTree>
    <p:extLst>
      <p:ext uri="{BB962C8B-B14F-4D97-AF65-F5344CB8AC3E}">
        <p14:creationId xmlns:p14="http://schemas.microsoft.com/office/powerpoint/2010/main" val="2655838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923E27-C8DF-4D7D-A039-FEBDD0BA619D}" type="slidenum">
              <a:rPr lang="en-US" smtClean="0"/>
              <a:t>14</a:t>
            </a:fld>
            <a:endParaRPr lang="en-US"/>
          </a:p>
        </p:txBody>
      </p:sp>
    </p:spTree>
    <p:extLst>
      <p:ext uri="{BB962C8B-B14F-4D97-AF65-F5344CB8AC3E}">
        <p14:creationId xmlns:p14="http://schemas.microsoft.com/office/powerpoint/2010/main" val="38826774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923E27-C8DF-4D7D-A039-FEBDD0BA619D}" type="slidenum">
              <a:rPr lang="en-US" smtClean="0"/>
              <a:t>15</a:t>
            </a:fld>
            <a:endParaRPr lang="en-US"/>
          </a:p>
        </p:txBody>
      </p:sp>
    </p:spTree>
    <p:extLst>
      <p:ext uri="{BB962C8B-B14F-4D97-AF65-F5344CB8AC3E}">
        <p14:creationId xmlns:p14="http://schemas.microsoft.com/office/powerpoint/2010/main" val="3618915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altLang="en-US" sz="1200" b="1" i="1" u="none" strike="noStrike" cap="none" normalizeH="0" baseline="0" dirty="0">
                <a:ln>
                  <a:noFill/>
                </a:ln>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Theremin</a:t>
            </a:r>
            <a:r>
              <a:rPr kumimoji="0" lang="en-US" altLang="en-US" sz="1200" b="0" i="0" u="none" strike="noStrike" cap="none" normalizeH="0" baseline="0" dirty="0">
                <a:ln>
                  <a:noFill/>
                </a:ln>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 an early electronic instrument, was developed in the </a:t>
            </a:r>
            <a:r>
              <a:rPr kumimoji="0" lang="en-US" altLang="en-US" sz="1200" b="1" i="0" u="none" strike="noStrike" cap="none" normalizeH="0" baseline="0" dirty="0">
                <a:ln>
                  <a:noFill/>
                </a:ln>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1920s</a:t>
            </a:r>
            <a:r>
              <a:rPr kumimoji="0" lang="en-US" altLang="en-US" sz="1200" b="0" i="0" u="none" strike="noStrike" cap="none" normalizeH="0" baseline="0" dirty="0">
                <a:ln>
                  <a:noFill/>
                </a:ln>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 in Russia by Leon Theremin. </a:t>
            </a:r>
          </a:p>
          <a:p>
            <a:r>
              <a:rPr lang="en-US" b="0" i="0" dirty="0">
                <a:solidFill>
                  <a:srgbClr val="202122"/>
                </a:solidFill>
                <a:effectLst/>
                <a:latin typeface="Arial" panose="020B0604020202020204" pitchFamily="34" charset="0"/>
              </a:rPr>
              <a:t>The </a:t>
            </a:r>
            <a:r>
              <a:rPr lang="en-US" b="1" i="1" dirty="0">
                <a:solidFill>
                  <a:srgbClr val="202122"/>
                </a:solidFill>
                <a:effectLst/>
                <a:latin typeface="Arial" panose="020B0604020202020204" pitchFamily="34" charset="0"/>
              </a:rPr>
              <a:t>Moog synthesizer</a:t>
            </a:r>
            <a:r>
              <a:rPr lang="en-US" b="0" i="1" dirty="0">
                <a:solidFill>
                  <a:srgbClr val="202122"/>
                </a:solidFill>
                <a:effectLst/>
                <a:latin typeface="Arial" panose="020B0604020202020204" pitchFamily="34" charset="0"/>
              </a:rPr>
              <a:t> </a:t>
            </a:r>
            <a:r>
              <a:rPr lang="en-US" b="0" i="0" dirty="0">
                <a:solidFill>
                  <a:srgbClr val="202122"/>
                </a:solidFill>
                <a:effectLst/>
                <a:latin typeface="Arial" panose="020B0604020202020204" pitchFamily="34" charset="0"/>
              </a:rPr>
              <a:t>is a </a:t>
            </a:r>
            <a:r>
              <a:rPr lang="en-US" b="0" i="0" u="none" strike="noStrike" dirty="0">
                <a:solidFill>
                  <a:srgbClr val="3366CC"/>
                </a:solidFill>
                <a:effectLst/>
                <a:latin typeface="Arial" panose="020B0604020202020204" pitchFamily="34" charset="0"/>
                <a:hlinkClick r:id="rId3" tooltip="Modular synthesizer"/>
              </a:rPr>
              <a:t>modular synthesizer</a:t>
            </a:r>
            <a:r>
              <a:rPr lang="en-US" b="0" i="0" dirty="0">
                <a:solidFill>
                  <a:srgbClr val="202122"/>
                </a:solidFill>
                <a:effectLst/>
                <a:latin typeface="Arial" panose="020B0604020202020204" pitchFamily="34" charset="0"/>
              </a:rPr>
              <a:t> invented by the American engineer </a:t>
            </a:r>
            <a:r>
              <a:rPr lang="en-US" b="0" i="0" u="none" strike="noStrike" dirty="0">
                <a:solidFill>
                  <a:srgbClr val="3366CC"/>
                </a:solidFill>
                <a:effectLst/>
                <a:latin typeface="Arial" panose="020B0604020202020204" pitchFamily="34" charset="0"/>
                <a:hlinkClick r:id="rId4" tooltip="Robert Moog"/>
              </a:rPr>
              <a:t>Robert Moog</a:t>
            </a:r>
            <a:r>
              <a:rPr lang="en-US" b="0" i="0" dirty="0">
                <a:solidFill>
                  <a:srgbClr val="202122"/>
                </a:solidFill>
                <a:effectLst/>
                <a:latin typeface="Arial" panose="020B0604020202020204" pitchFamily="34" charset="0"/>
              </a:rPr>
              <a:t> in </a:t>
            </a:r>
            <a:r>
              <a:rPr lang="en-US" b="1" i="0" dirty="0">
                <a:solidFill>
                  <a:srgbClr val="202122"/>
                </a:solidFill>
                <a:effectLst/>
                <a:latin typeface="Arial" panose="020B0604020202020204" pitchFamily="34" charset="0"/>
              </a:rPr>
              <a:t>1964</a:t>
            </a:r>
            <a:r>
              <a:rPr lang="en-US" b="0" i="0" dirty="0">
                <a:solidFill>
                  <a:srgbClr val="202122"/>
                </a:solidFill>
                <a:effectLst/>
                <a:latin typeface="Arial" panose="020B0604020202020204" pitchFamily="34" charset="0"/>
              </a:rPr>
              <a:t>. </a:t>
            </a:r>
            <a:endParaRPr lang="en-US" dirty="0"/>
          </a:p>
        </p:txBody>
      </p:sp>
      <p:sp>
        <p:nvSpPr>
          <p:cNvPr id="4" name="Slide Number Placeholder 3"/>
          <p:cNvSpPr>
            <a:spLocks noGrp="1"/>
          </p:cNvSpPr>
          <p:nvPr>
            <p:ph type="sldNum" sz="quarter" idx="5"/>
          </p:nvPr>
        </p:nvSpPr>
        <p:spPr/>
        <p:txBody>
          <a:bodyPr/>
          <a:lstStyle/>
          <a:p>
            <a:fld id="{3E923E27-C8DF-4D7D-A039-FEBDD0BA619D}" type="slidenum">
              <a:rPr lang="en-US" smtClean="0"/>
              <a:t>22</a:t>
            </a:fld>
            <a:endParaRPr lang="en-US"/>
          </a:p>
        </p:txBody>
      </p:sp>
    </p:spTree>
    <p:extLst>
      <p:ext uri="{BB962C8B-B14F-4D97-AF65-F5344CB8AC3E}">
        <p14:creationId xmlns:p14="http://schemas.microsoft.com/office/powerpoint/2010/main" val="32109705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01735-4A6A-591D-3E44-8407925047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818858-70FB-C48A-27F5-DE04F79B1A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B82A612-86E2-50ED-0011-900294DA6A0D}"/>
              </a:ext>
            </a:extLst>
          </p:cNvPr>
          <p:cNvSpPr>
            <a:spLocks noGrp="1"/>
          </p:cNvSpPr>
          <p:nvPr>
            <p:ph type="dt" sz="half" idx="10"/>
          </p:nvPr>
        </p:nvSpPr>
        <p:spPr/>
        <p:txBody>
          <a:bodyPr/>
          <a:lstStyle/>
          <a:p>
            <a:fld id="{04EF2B9F-0214-410C-8F19-3B7D6D55728F}" type="datetimeFigureOut">
              <a:rPr lang="en-US" smtClean="0"/>
              <a:t>10/19/2023</a:t>
            </a:fld>
            <a:endParaRPr lang="en-US"/>
          </a:p>
        </p:txBody>
      </p:sp>
      <p:sp>
        <p:nvSpPr>
          <p:cNvPr id="5" name="Footer Placeholder 4">
            <a:extLst>
              <a:ext uri="{FF2B5EF4-FFF2-40B4-BE49-F238E27FC236}">
                <a16:creationId xmlns:a16="http://schemas.microsoft.com/office/drawing/2014/main" id="{B9563440-E9F5-179A-B6D6-DEF8FA8159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C73822-E96C-00F3-8DD5-A1829D3D75F7}"/>
              </a:ext>
            </a:extLst>
          </p:cNvPr>
          <p:cNvSpPr>
            <a:spLocks noGrp="1"/>
          </p:cNvSpPr>
          <p:nvPr>
            <p:ph type="sldNum" sz="quarter" idx="12"/>
          </p:nvPr>
        </p:nvSpPr>
        <p:spPr/>
        <p:txBody>
          <a:bodyPr/>
          <a:lstStyle/>
          <a:p>
            <a:fld id="{427CC318-3E88-4EEF-9953-1C647CDE4CFE}" type="slidenum">
              <a:rPr lang="en-US" smtClean="0"/>
              <a:t>‹#›</a:t>
            </a:fld>
            <a:endParaRPr lang="en-US"/>
          </a:p>
        </p:txBody>
      </p:sp>
    </p:spTree>
    <p:extLst>
      <p:ext uri="{BB962C8B-B14F-4D97-AF65-F5344CB8AC3E}">
        <p14:creationId xmlns:p14="http://schemas.microsoft.com/office/powerpoint/2010/main" val="36445574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2825D-8FD4-9F85-0C9D-19ADD76F8DE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E6A816-4791-6095-BA89-A07FB304C7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3A3A8B-F5C4-137C-B4B3-89D5B675771F}"/>
              </a:ext>
            </a:extLst>
          </p:cNvPr>
          <p:cNvSpPr>
            <a:spLocks noGrp="1"/>
          </p:cNvSpPr>
          <p:nvPr>
            <p:ph type="dt" sz="half" idx="10"/>
          </p:nvPr>
        </p:nvSpPr>
        <p:spPr/>
        <p:txBody>
          <a:bodyPr/>
          <a:lstStyle/>
          <a:p>
            <a:fld id="{04EF2B9F-0214-410C-8F19-3B7D6D55728F}" type="datetimeFigureOut">
              <a:rPr lang="en-US" smtClean="0"/>
              <a:t>10/19/2023</a:t>
            </a:fld>
            <a:endParaRPr lang="en-US"/>
          </a:p>
        </p:txBody>
      </p:sp>
      <p:sp>
        <p:nvSpPr>
          <p:cNvPr id="5" name="Footer Placeholder 4">
            <a:extLst>
              <a:ext uri="{FF2B5EF4-FFF2-40B4-BE49-F238E27FC236}">
                <a16:creationId xmlns:a16="http://schemas.microsoft.com/office/drawing/2014/main" id="{803BF542-62D9-AD5D-1380-16E1151C13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D85CDE-01FC-A794-29C9-71C8FFB47B09}"/>
              </a:ext>
            </a:extLst>
          </p:cNvPr>
          <p:cNvSpPr>
            <a:spLocks noGrp="1"/>
          </p:cNvSpPr>
          <p:nvPr>
            <p:ph type="sldNum" sz="quarter" idx="12"/>
          </p:nvPr>
        </p:nvSpPr>
        <p:spPr/>
        <p:txBody>
          <a:bodyPr/>
          <a:lstStyle/>
          <a:p>
            <a:fld id="{427CC318-3E88-4EEF-9953-1C647CDE4CFE}" type="slidenum">
              <a:rPr lang="en-US" smtClean="0"/>
              <a:t>‹#›</a:t>
            </a:fld>
            <a:endParaRPr lang="en-US"/>
          </a:p>
        </p:txBody>
      </p:sp>
    </p:spTree>
    <p:extLst>
      <p:ext uri="{BB962C8B-B14F-4D97-AF65-F5344CB8AC3E}">
        <p14:creationId xmlns:p14="http://schemas.microsoft.com/office/powerpoint/2010/main" val="1178531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067EC2-923A-6839-A7BB-BEC3ACEA1A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F82B08-0F28-B983-36D8-816EF4D9DCD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C9DF1D-AC94-278B-6851-F2AEF2CC23CA}"/>
              </a:ext>
            </a:extLst>
          </p:cNvPr>
          <p:cNvSpPr>
            <a:spLocks noGrp="1"/>
          </p:cNvSpPr>
          <p:nvPr>
            <p:ph type="dt" sz="half" idx="10"/>
          </p:nvPr>
        </p:nvSpPr>
        <p:spPr/>
        <p:txBody>
          <a:bodyPr/>
          <a:lstStyle/>
          <a:p>
            <a:fld id="{04EF2B9F-0214-410C-8F19-3B7D6D55728F}" type="datetimeFigureOut">
              <a:rPr lang="en-US" smtClean="0"/>
              <a:t>10/19/2023</a:t>
            </a:fld>
            <a:endParaRPr lang="en-US"/>
          </a:p>
        </p:txBody>
      </p:sp>
      <p:sp>
        <p:nvSpPr>
          <p:cNvPr id="5" name="Footer Placeholder 4">
            <a:extLst>
              <a:ext uri="{FF2B5EF4-FFF2-40B4-BE49-F238E27FC236}">
                <a16:creationId xmlns:a16="http://schemas.microsoft.com/office/drawing/2014/main" id="{8EE2C2FC-7ACB-2D10-3860-3E844AD8FA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1FA7B3-38F2-D840-96D5-7771B49CDBF3}"/>
              </a:ext>
            </a:extLst>
          </p:cNvPr>
          <p:cNvSpPr>
            <a:spLocks noGrp="1"/>
          </p:cNvSpPr>
          <p:nvPr>
            <p:ph type="sldNum" sz="quarter" idx="12"/>
          </p:nvPr>
        </p:nvSpPr>
        <p:spPr/>
        <p:txBody>
          <a:bodyPr/>
          <a:lstStyle/>
          <a:p>
            <a:fld id="{427CC318-3E88-4EEF-9953-1C647CDE4CFE}" type="slidenum">
              <a:rPr lang="en-US" smtClean="0"/>
              <a:t>‹#›</a:t>
            </a:fld>
            <a:endParaRPr lang="en-US"/>
          </a:p>
        </p:txBody>
      </p:sp>
    </p:spTree>
    <p:extLst>
      <p:ext uri="{BB962C8B-B14F-4D97-AF65-F5344CB8AC3E}">
        <p14:creationId xmlns:p14="http://schemas.microsoft.com/office/powerpoint/2010/main" val="227323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B1629-F190-55D2-FBA9-B96B2FF431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18B537-6C1A-AA7F-DAC8-872E9787AC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933CD-B1D9-9027-8766-567848E798FB}"/>
              </a:ext>
            </a:extLst>
          </p:cNvPr>
          <p:cNvSpPr>
            <a:spLocks noGrp="1"/>
          </p:cNvSpPr>
          <p:nvPr>
            <p:ph type="dt" sz="half" idx="10"/>
          </p:nvPr>
        </p:nvSpPr>
        <p:spPr/>
        <p:txBody>
          <a:bodyPr/>
          <a:lstStyle/>
          <a:p>
            <a:fld id="{04EF2B9F-0214-410C-8F19-3B7D6D55728F}" type="datetimeFigureOut">
              <a:rPr lang="en-US" smtClean="0"/>
              <a:t>10/19/2023</a:t>
            </a:fld>
            <a:endParaRPr lang="en-US"/>
          </a:p>
        </p:txBody>
      </p:sp>
      <p:sp>
        <p:nvSpPr>
          <p:cNvPr id="5" name="Footer Placeholder 4">
            <a:extLst>
              <a:ext uri="{FF2B5EF4-FFF2-40B4-BE49-F238E27FC236}">
                <a16:creationId xmlns:a16="http://schemas.microsoft.com/office/drawing/2014/main" id="{F62DE0D9-F64B-FB73-E149-55801EA43A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51BF20-6B83-FDCE-AC1D-B510484095D8}"/>
              </a:ext>
            </a:extLst>
          </p:cNvPr>
          <p:cNvSpPr>
            <a:spLocks noGrp="1"/>
          </p:cNvSpPr>
          <p:nvPr>
            <p:ph type="sldNum" sz="quarter" idx="12"/>
          </p:nvPr>
        </p:nvSpPr>
        <p:spPr/>
        <p:txBody>
          <a:bodyPr/>
          <a:lstStyle/>
          <a:p>
            <a:fld id="{427CC318-3E88-4EEF-9953-1C647CDE4CFE}" type="slidenum">
              <a:rPr lang="en-US" smtClean="0"/>
              <a:t>‹#›</a:t>
            </a:fld>
            <a:endParaRPr lang="en-US"/>
          </a:p>
        </p:txBody>
      </p:sp>
    </p:spTree>
    <p:extLst>
      <p:ext uri="{BB962C8B-B14F-4D97-AF65-F5344CB8AC3E}">
        <p14:creationId xmlns:p14="http://schemas.microsoft.com/office/powerpoint/2010/main" val="1077223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8C4DF-AEEB-E88E-D355-5ED881D025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ECCE357-4CFC-84EB-5ED0-38DE6E22A2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869598-3BD2-CCA4-8D2D-5EB04CCEB11D}"/>
              </a:ext>
            </a:extLst>
          </p:cNvPr>
          <p:cNvSpPr>
            <a:spLocks noGrp="1"/>
          </p:cNvSpPr>
          <p:nvPr>
            <p:ph type="dt" sz="half" idx="10"/>
          </p:nvPr>
        </p:nvSpPr>
        <p:spPr/>
        <p:txBody>
          <a:bodyPr/>
          <a:lstStyle/>
          <a:p>
            <a:fld id="{04EF2B9F-0214-410C-8F19-3B7D6D55728F}" type="datetimeFigureOut">
              <a:rPr lang="en-US" smtClean="0"/>
              <a:t>10/19/2023</a:t>
            </a:fld>
            <a:endParaRPr lang="en-US"/>
          </a:p>
        </p:txBody>
      </p:sp>
      <p:sp>
        <p:nvSpPr>
          <p:cNvPr id="5" name="Footer Placeholder 4">
            <a:extLst>
              <a:ext uri="{FF2B5EF4-FFF2-40B4-BE49-F238E27FC236}">
                <a16:creationId xmlns:a16="http://schemas.microsoft.com/office/drawing/2014/main" id="{2A1A8812-8105-684C-4DC1-F9FD317A50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CF274C-27F3-3FFD-9469-E063B845D2CE}"/>
              </a:ext>
            </a:extLst>
          </p:cNvPr>
          <p:cNvSpPr>
            <a:spLocks noGrp="1"/>
          </p:cNvSpPr>
          <p:nvPr>
            <p:ph type="sldNum" sz="quarter" idx="12"/>
          </p:nvPr>
        </p:nvSpPr>
        <p:spPr/>
        <p:txBody>
          <a:bodyPr/>
          <a:lstStyle/>
          <a:p>
            <a:fld id="{427CC318-3E88-4EEF-9953-1C647CDE4CFE}" type="slidenum">
              <a:rPr lang="en-US" smtClean="0"/>
              <a:t>‹#›</a:t>
            </a:fld>
            <a:endParaRPr lang="en-US"/>
          </a:p>
        </p:txBody>
      </p:sp>
    </p:spTree>
    <p:extLst>
      <p:ext uri="{BB962C8B-B14F-4D97-AF65-F5344CB8AC3E}">
        <p14:creationId xmlns:p14="http://schemas.microsoft.com/office/powerpoint/2010/main" val="479226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0DF40-33B3-A625-D724-4501BAA01A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C16200-6395-4665-1011-839A1966CB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2B84E7-F6B4-ADEE-A9AB-EBF396B721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18EBDC-BAC9-381E-EF6A-E9C4E59A40E1}"/>
              </a:ext>
            </a:extLst>
          </p:cNvPr>
          <p:cNvSpPr>
            <a:spLocks noGrp="1"/>
          </p:cNvSpPr>
          <p:nvPr>
            <p:ph type="dt" sz="half" idx="10"/>
          </p:nvPr>
        </p:nvSpPr>
        <p:spPr/>
        <p:txBody>
          <a:bodyPr/>
          <a:lstStyle/>
          <a:p>
            <a:fld id="{04EF2B9F-0214-410C-8F19-3B7D6D55728F}" type="datetimeFigureOut">
              <a:rPr lang="en-US" smtClean="0"/>
              <a:t>10/19/2023</a:t>
            </a:fld>
            <a:endParaRPr lang="en-US"/>
          </a:p>
        </p:txBody>
      </p:sp>
      <p:sp>
        <p:nvSpPr>
          <p:cNvPr id="6" name="Footer Placeholder 5">
            <a:extLst>
              <a:ext uri="{FF2B5EF4-FFF2-40B4-BE49-F238E27FC236}">
                <a16:creationId xmlns:a16="http://schemas.microsoft.com/office/drawing/2014/main" id="{6ED8CD27-9C54-72F8-2707-403CD34BB2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271910-2A3E-57D1-41AC-D11E1A0878BD}"/>
              </a:ext>
            </a:extLst>
          </p:cNvPr>
          <p:cNvSpPr>
            <a:spLocks noGrp="1"/>
          </p:cNvSpPr>
          <p:nvPr>
            <p:ph type="sldNum" sz="quarter" idx="12"/>
          </p:nvPr>
        </p:nvSpPr>
        <p:spPr/>
        <p:txBody>
          <a:bodyPr/>
          <a:lstStyle/>
          <a:p>
            <a:fld id="{427CC318-3E88-4EEF-9953-1C647CDE4CFE}" type="slidenum">
              <a:rPr lang="en-US" smtClean="0"/>
              <a:t>‹#›</a:t>
            </a:fld>
            <a:endParaRPr lang="en-US"/>
          </a:p>
        </p:txBody>
      </p:sp>
    </p:spTree>
    <p:extLst>
      <p:ext uri="{BB962C8B-B14F-4D97-AF65-F5344CB8AC3E}">
        <p14:creationId xmlns:p14="http://schemas.microsoft.com/office/powerpoint/2010/main" val="228664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29800-14F7-DEBD-B9A8-14C29C0ACCA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217E8C1-9281-62E3-1F19-D7D213A366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12F500-0E55-B889-89DC-C180A7EE1A0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B3DF4E-2019-7C37-A60B-BF67459440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38E5CB-7030-8D00-5C95-3A0A057E058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B1AD2D-20AD-8B11-FB2D-958579C0AA77}"/>
              </a:ext>
            </a:extLst>
          </p:cNvPr>
          <p:cNvSpPr>
            <a:spLocks noGrp="1"/>
          </p:cNvSpPr>
          <p:nvPr>
            <p:ph type="dt" sz="half" idx="10"/>
          </p:nvPr>
        </p:nvSpPr>
        <p:spPr/>
        <p:txBody>
          <a:bodyPr/>
          <a:lstStyle/>
          <a:p>
            <a:fld id="{04EF2B9F-0214-410C-8F19-3B7D6D55728F}" type="datetimeFigureOut">
              <a:rPr lang="en-US" smtClean="0"/>
              <a:t>10/19/2023</a:t>
            </a:fld>
            <a:endParaRPr lang="en-US"/>
          </a:p>
        </p:txBody>
      </p:sp>
      <p:sp>
        <p:nvSpPr>
          <p:cNvPr id="8" name="Footer Placeholder 7">
            <a:extLst>
              <a:ext uri="{FF2B5EF4-FFF2-40B4-BE49-F238E27FC236}">
                <a16:creationId xmlns:a16="http://schemas.microsoft.com/office/drawing/2014/main" id="{9F79D1E0-F66D-DB28-0EF6-E53AB65EC3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D25F56D-DD24-8AF8-F6CB-8DF605583DD5}"/>
              </a:ext>
            </a:extLst>
          </p:cNvPr>
          <p:cNvSpPr>
            <a:spLocks noGrp="1"/>
          </p:cNvSpPr>
          <p:nvPr>
            <p:ph type="sldNum" sz="quarter" idx="12"/>
          </p:nvPr>
        </p:nvSpPr>
        <p:spPr/>
        <p:txBody>
          <a:bodyPr/>
          <a:lstStyle/>
          <a:p>
            <a:fld id="{427CC318-3E88-4EEF-9953-1C647CDE4CFE}" type="slidenum">
              <a:rPr lang="en-US" smtClean="0"/>
              <a:t>‹#›</a:t>
            </a:fld>
            <a:endParaRPr lang="en-US"/>
          </a:p>
        </p:txBody>
      </p:sp>
    </p:spTree>
    <p:extLst>
      <p:ext uri="{BB962C8B-B14F-4D97-AF65-F5344CB8AC3E}">
        <p14:creationId xmlns:p14="http://schemas.microsoft.com/office/powerpoint/2010/main" val="2148085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B55B4-84BD-393D-A092-ACF4826FB4C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DF9236-35FE-16E3-F279-FA0CBE636168}"/>
              </a:ext>
            </a:extLst>
          </p:cNvPr>
          <p:cNvSpPr>
            <a:spLocks noGrp="1"/>
          </p:cNvSpPr>
          <p:nvPr>
            <p:ph type="dt" sz="half" idx="10"/>
          </p:nvPr>
        </p:nvSpPr>
        <p:spPr/>
        <p:txBody>
          <a:bodyPr/>
          <a:lstStyle/>
          <a:p>
            <a:fld id="{04EF2B9F-0214-410C-8F19-3B7D6D55728F}" type="datetimeFigureOut">
              <a:rPr lang="en-US" smtClean="0"/>
              <a:t>10/19/2023</a:t>
            </a:fld>
            <a:endParaRPr lang="en-US"/>
          </a:p>
        </p:txBody>
      </p:sp>
      <p:sp>
        <p:nvSpPr>
          <p:cNvPr id="4" name="Footer Placeholder 3">
            <a:extLst>
              <a:ext uri="{FF2B5EF4-FFF2-40B4-BE49-F238E27FC236}">
                <a16:creationId xmlns:a16="http://schemas.microsoft.com/office/drawing/2014/main" id="{DA34F580-94C8-9A75-4708-8AEF5C201D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C99F35-2C3A-7614-7B5C-704D26279014}"/>
              </a:ext>
            </a:extLst>
          </p:cNvPr>
          <p:cNvSpPr>
            <a:spLocks noGrp="1"/>
          </p:cNvSpPr>
          <p:nvPr>
            <p:ph type="sldNum" sz="quarter" idx="12"/>
          </p:nvPr>
        </p:nvSpPr>
        <p:spPr/>
        <p:txBody>
          <a:bodyPr/>
          <a:lstStyle/>
          <a:p>
            <a:fld id="{427CC318-3E88-4EEF-9953-1C647CDE4CFE}" type="slidenum">
              <a:rPr lang="en-US" smtClean="0"/>
              <a:t>‹#›</a:t>
            </a:fld>
            <a:endParaRPr lang="en-US"/>
          </a:p>
        </p:txBody>
      </p:sp>
    </p:spTree>
    <p:extLst>
      <p:ext uri="{BB962C8B-B14F-4D97-AF65-F5344CB8AC3E}">
        <p14:creationId xmlns:p14="http://schemas.microsoft.com/office/powerpoint/2010/main" val="4010156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34CF15-0BC9-F606-396B-F13C61942ABD}"/>
              </a:ext>
            </a:extLst>
          </p:cNvPr>
          <p:cNvSpPr>
            <a:spLocks noGrp="1"/>
          </p:cNvSpPr>
          <p:nvPr>
            <p:ph type="dt" sz="half" idx="10"/>
          </p:nvPr>
        </p:nvSpPr>
        <p:spPr/>
        <p:txBody>
          <a:bodyPr/>
          <a:lstStyle/>
          <a:p>
            <a:fld id="{04EF2B9F-0214-410C-8F19-3B7D6D55728F}" type="datetimeFigureOut">
              <a:rPr lang="en-US" smtClean="0"/>
              <a:t>10/19/2023</a:t>
            </a:fld>
            <a:endParaRPr lang="en-US"/>
          </a:p>
        </p:txBody>
      </p:sp>
      <p:sp>
        <p:nvSpPr>
          <p:cNvPr id="3" name="Footer Placeholder 2">
            <a:extLst>
              <a:ext uri="{FF2B5EF4-FFF2-40B4-BE49-F238E27FC236}">
                <a16:creationId xmlns:a16="http://schemas.microsoft.com/office/drawing/2014/main" id="{71EF01B2-F755-1CA6-B531-23F6880B74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A8D6FA3-C2B9-0BD8-E3E9-1D08083FA7F7}"/>
              </a:ext>
            </a:extLst>
          </p:cNvPr>
          <p:cNvSpPr>
            <a:spLocks noGrp="1"/>
          </p:cNvSpPr>
          <p:nvPr>
            <p:ph type="sldNum" sz="quarter" idx="12"/>
          </p:nvPr>
        </p:nvSpPr>
        <p:spPr/>
        <p:txBody>
          <a:bodyPr/>
          <a:lstStyle/>
          <a:p>
            <a:fld id="{427CC318-3E88-4EEF-9953-1C647CDE4CFE}" type="slidenum">
              <a:rPr lang="en-US" smtClean="0"/>
              <a:t>‹#›</a:t>
            </a:fld>
            <a:endParaRPr lang="en-US"/>
          </a:p>
        </p:txBody>
      </p:sp>
    </p:spTree>
    <p:extLst>
      <p:ext uri="{BB962C8B-B14F-4D97-AF65-F5344CB8AC3E}">
        <p14:creationId xmlns:p14="http://schemas.microsoft.com/office/powerpoint/2010/main" val="2129701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30C92-859F-41D0-6FF7-56C1AEF1E7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1D5458-8418-415D-4255-D6E4FC5087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BDD6B6-822D-1F54-6A92-0FC9E9BA67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4EAD61-B7B3-DAC6-EA04-C74F5267535D}"/>
              </a:ext>
            </a:extLst>
          </p:cNvPr>
          <p:cNvSpPr>
            <a:spLocks noGrp="1"/>
          </p:cNvSpPr>
          <p:nvPr>
            <p:ph type="dt" sz="half" idx="10"/>
          </p:nvPr>
        </p:nvSpPr>
        <p:spPr/>
        <p:txBody>
          <a:bodyPr/>
          <a:lstStyle/>
          <a:p>
            <a:fld id="{04EF2B9F-0214-410C-8F19-3B7D6D55728F}" type="datetimeFigureOut">
              <a:rPr lang="en-US" smtClean="0"/>
              <a:t>10/19/2023</a:t>
            </a:fld>
            <a:endParaRPr lang="en-US"/>
          </a:p>
        </p:txBody>
      </p:sp>
      <p:sp>
        <p:nvSpPr>
          <p:cNvPr id="6" name="Footer Placeholder 5">
            <a:extLst>
              <a:ext uri="{FF2B5EF4-FFF2-40B4-BE49-F238E27FC236}">
                <a16:creationId xmlns:a16="http://schemas.microsoft.com/office/drawing/2014/main" id="{10D95438-B887-8697-2348-AB77604C55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44554A-8217-48ED-2584-41374C5271CF}"/>
              </a:ext>
            </a:extLst>
          </p:cNvPr>
          <p:cNvSpPr>
            <a:spLocks noGrp="1"/>
          </p:cNvSpPr>
          <p:nvPr>
            <p:ph type="sldNum" sz="quarter" idx="12"/>
          </p:nvPr>
        </p:nvSpPr>
        <p:spPr/>
        <p:txBody>
          <a:bodyPr/>
          <a:lstStyle/>
          <a:p>
            <a:fld id="{427CC318-3E88-4EEF-9953-1C647CDE4CFE}" type="slidenum">
              <a:rPr lang="en-US" smtClean="0"/>
              <a:t>‹#›</a:t>
            </a:fld>
            <a:endParaRPr lang="en-US"/>
          </a:p>
        </p:txBody>
      </p:sp>
    </p:spTree>
    <p:extLst>
      <p:ext uri="{BB962C8B-B14F-4D97-AF65-F5344CB8AC3E}">
        <p14:creationId xmlns:p14="http://schemas.microsoft.com/office/powerpoint/2010/main" val="1673633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2E5FB-8FB4-B899-A582-246B262FE9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EDC366-8ED8-FEF0-B763-5DC8377795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0D2C2BB-5A65-03C1-CF25-BC5BF805A0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7E1E69-0E3F-11B8-6790-12011662B695}"/>
              </a:ext>
            </a:extLst>
          </p:cNvPr>
          <p:cNvSpPr>
            <a:spLocks noGrp="1"/>
          </p:cNvSpPr>
          <p:nvPr>
            <p:ph type="dt" sz="half" idx="10"/>
          </p:nvPr>
        </p:nvSpPr>
        <p:spPr/>
        <p:txBody>
          <a:bodyPr/>
          <a:lstStyle/>
          <a:p>
            <a:fld id="{04EF2B9F-0214-410C-8F19-3B7D6D55728F}" type="datetimeFigureOut">
              <a:rPr lang="en-US" smtClean="0"/>
              <a:t>10/19/2023</a:t>
            </a:fld>
            <a:endParaRPr lang="en-US"/>
          </a:p>
        </p:txBody>
      </p:sp>
      <p:sp>
        <p:nvSpPr>
          <p:cNvPr id="6" name="Footer Placeholder 5">
            <a:extLst>
              <a:ext uri="{FF2B5EF4-FFF2-40B4-BE49-F238E27FC236}">
                <a16:creationId xmlns:a16="http://schemas.microsoft.com/office/drawing/2014/main" id="{0A4F3DEB-A23D-778E-C57D-6914857F15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DAB118-8144-03F4-3A5E-AD23C1EAF4DB}"/>
              </a:ext>
            </a:extLst>
          </p:cNvPr>
          <p:cNvSpPr>
            <a:spLocks noGrp="1"/>
          </p:cNvSpPr>
          <p:nvPr>
            <p:ph type="sldNum" sz="quarter" idx="12"/>
          </p:nvPr>
        </p:nvSpPr>
        <p:spPr/>
        <p:txBody>
          <a:bodyPr/>
          <a:lstStyle/>
          <a:p>
            <a:fld id="{427CC318-3E88-4EEF-9953-1C647CDE4CFE}" type="slidenum">
              <a:rPr lang="en-US" smtClean="0"/>
              <a:t>‹#›</a:t>
            </a:fld>
            <a:endParaRPr lang="en-US"/>
          </a:p>
        </p:txBody>
      </p:sp>
    </p:spTree>
    <p:extLst>
      <p:ext uri="{BB962C8B-B14F-4D97-AF65-F5344CB8AC3E}">
        <p14:creationId xmlns:p14="http://schemas.microsoft.com/office/powerpoint/2010/main" val="2283522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D71FE6-D9F6-1F9F-14E7-9680F93265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9C4268A-EB3D-FD67-A8C3-75F50BA621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CEF74A-396E-60FD-DD2D-60319ADDCD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EF2B9F-0214-410C-8F19-3B7D6D55728F}" type="datetimeFigureOut">
              <a:rPr lang="en-US" smtClean="0"/>
              <a:t>10/19/2023</a:t>
            </a:fld>
            <a:endParaRPr lang="en-US"/>
          </a:p>
        </p:txBody>
      </p:sp>
      <p:sp>
        <p:nvSpPr>
          <p:cNvPr id="5" name="Footer Placeholder 4">
            <a:extLst>
              <a:ext uri="{FF2B5EF4-FFF2-40B4-BE49-F238E27FC236}">
                <a16:creationId xmlns:a16="http://schemas.microsoft.com/office/drawing/2014/main" id="{9C252473-79F6-2179-75F5-2CAFFFBAEF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464B9DA-1424-E518-B735-3F483059CA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7CC318-3E88-4EEF-9953-1C647CDE4CFE}" type="slidenum">
              <a:rPr lang="en-US" smtClean="0"/>
              <a:t>‹#›</a:t>
            </a:fld>
            <a:endParaRPr lang="en-US"/>
          </a:p>
        </p:txBody>
      </p:sp>
    </p:spTree>
    <p:extLst>
      <p:ext uri="{BB962C8B-B14F-4D97-AF65-F5344CB8AC3E}">
        <p14:creationId xmlns:p14="http://schemas.microsoft.com/office/powerpoint/2010/main" val="29274659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7.xml"/><Relationship Id="rId7" Type="http://schemas.openxmlformats.org/officeDocument/2006/relationships/image" Target="../media/image170.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22.png"/><Relationship Id="rId5" Type="http://schemas.openxmlformats.org/officeDocument/2006/relationships/image" Target="../media/image160.png"/><Relationship Id="rId10" Type="http://schemas.openxmlformats.org/officeDocument/2006/relationships/image" Target="../media/image24.png"/><Relationship Id="rId4" Type="http://schemas.openxmlformats.org/officeDocument/2006/relationships/notesSlide" Target="../notesSlides/notesSlide5.xml"/><Relationship Id="rId9"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171.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notesSlide" Target="../notesSlides/notesSlide6.xml"/><Relationship Id="rId9"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8.jpeg"/><Relationship Id="rId5" Type="http://schemas.openxmlformats.org/officeDocument/2006/relationships/image" Target="../media/image21.png"/><Relationship Id="rId4"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gif"/><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hyperlink" Target="http://en.wikipedia.org/wiki/Sine_wave" TargetMode="External"/><Relationship Id="rId4" Type="http://schemas.openxmlformats.org/officeDocument/2006/relationships/hyperlink" Target="http://en.wikipedia.org/wiki/Discrete_Fourier_transform"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3.png"/><Relationship Id="rId5" Type="http://schemas.openxmlformats.org/officeDocument/2006/relationships/image" Target="../media/image32.png"/><Relationship Id="rId4" Type="http://schemas.openxmlformats.org/officeDocument/2006/relationships/notesSlide" Target="../notesSlides/notesSlide14.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wav"/><Relationship Id="rId1" Type="http://schemas.microsoft.com/office/2007/relationships/media" Target="../media/media19.wav"/><Relationship Id="rId5" Type="http://schemas.openxmlformats.org/officeDocument/2006/relationships/image" Target="../media/image3.png"/><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hyperlink" Target="https://youtu.be/tDQw21ntR64" TargetMode="External"/><Relationship Id="rId5" Type="http://schemas.openxmlformats.org/officeDocument/2006/relationships/image" Target="../media/image34.emf"/><Relationship Id="rId4" Type="http://schemas.openxmlformats.org/officeDocument/2006/relationships/notesSlide" Target="../notesSlides/notesSlide17.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21.mid"/><Relationship Id="rId1" Type="http://schemas.microsoft.com/office/2007/relationships/media" Target="../media/media21.mid"/><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notesSlide" Target="../notesSlides/notesSlide2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notesSlide" Target="../notesSlides/notesSlide23.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wav"/><Relationship Id="rId1" Type="http://schemas.microsoft.com/office/2007/relationships/media" Target="../media/media23.wav"/><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wav"/><Relationship Id="rId1" Type="http://schemas.microsoft.com/office/2007/relationships/media" Target="../media/media24.wav"/><Relationship Id="rId5" Type="http://schemas.openxmlformats.org/officeDocument/2006/relationships/image" Target="../media/image3.png"/><Relationship Id="rId4" Type="http://schemas.openxmlformats.org/officeDocument/2006/relationships/notesSlide" Target="../notesSlides/notesSlide25.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wav"/><Relationship Id="rId1" Type="http://schemas.microsoft.com/office/2007/relationships/media" Target="../media/media25.wav"/><Relationship Id="rId5" Type="http://schemas.openxmlformats.org/officeDocument/2006/relationships/image" Target="../media/image3.png"/><Relationship Id="rId4" Type="http://schemas.openxmlformats.org/officeDocument/2006/relationships/notesSlide" Target="../notesSlides/notesSlide26.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p3"/><Relationship Id="rId1" Type="http://schemas.microsoft.com/office/2007/relationships/media" Target="../media/media26.mp3"/><Relationship Id="rId5" Type="http://schemas.openxmlformats.org/officeDocument/2006/relationships/image" Target="../media/image3.png"/><Relationship Id="rId4" Type="http://schemas.openxmlformats.org/officeDocument/2006/relationships/notesSlide" Target="../notesSlides/notesSlide27.xml"/></Relationships>
</file>

<file path=ppt/slides/_rels/slide45.xml.rels><?xml version="1.0" encoding="UTF-8" standalone="yes"?>
<Relationships xmlns="http://schemas.openxmlformats.org/package/2006/relationships"><Relationship Id="rId3" Type="http://schemas.openxmlformats.org/officeDocument/2006/relationships/image" Target="../media/image430.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46.JPG"/><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0.png"/></Relationships>
</file>

<file path=ppt/slides/_rels/slide50.xml.rels><?xml version="1.0" encoding="UTF-8" standalone="yes"?>
<Relationships xmlns="http://schemas.openxmlformats.org/package/2006/relationships"><Relationship Id="rId8" Type="http://schemas.openxmlformats.org/officeDocument/2006/relationships/image" Target="../media/image50.png"/><Relationship Id="rId3" Type="http://schemas.microsoft.com/office/2007/relationships/media" Target="../media/media28.wav"/><Relationship Id="rId7" Type="http://schemas.openxmlformats.org/officeDocument/2006/relationships/image" Target="../media/image3.png"/><Relationship Id="rId2" Type="http://schemas.openxmlformats.org/officeDocument/2006/relationships/audio" Target="../media/media27.wav"/><Relationship Id="rId1" Type="http://schemas.microsoft.com/office/2007/relationships/media" Target="../media/media27.wav"/><Relationship Id="rId6" Type="http://schemas.openxmlformats.org/officeDocument/2006/relationships/image" Target="../media/image49.png"/><Relationship Id="rId5" Type="http://schemas.openxmlformats.org/officeDocument/2006/relationships/slideLayout" Target="../slideLayouts/slideLayout7.xml"/><Relationship Id="rId10" Type="http://schemas.openxmlformats.org/officeDocument/2006/relationships/image" Target="../media/image500.png"/><Relationship Id="rId4" Type="http://schemas.openxmlformats.org/officeDocument/2006/relationships/audio" Target="../media/media28.wav"/><Relationship Id="rId9" Type="http://schemas.openxmlformats.org/officeDocument/2006/relationships/image" Target="../media/image490.png"/></Relationships>
</file>

<file path=ppt/slides/_rels/slide51.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9.avi"/><Relationship Id="rId1" Type="http://schemas.microsoft.com/office/2007/relationships/media" Target="../media/media29.avi"/><Relationship Id="rId5" Type="http://schemas.openxmlformats.org/officeDocument/2006/relationships/image" Target="../media/image52.png"/><Relationship Id="rId4" Type="http://schemas.openxmlformats.org/officeDocument/2006/relationships/notesSlide" Target="../notesSlides/notesSlide31.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0.avi"/><Relationship Id="rId1" Type="http://schemas.microsoft.com/office/2007/relationships/media" Target="../media/media30.avi"/><Relationship Id="rId4" Type="http://schemas.openxmlformats.org/officeDocument/2006/relationships/image" Target="../media/image53.png"/></Relationships>
</file>

<file path=ppt/slides/_rels/slide54.xml.rels><?xml version="1.0" encoding="UTF-8" standalone="yes"?>
<Relationships xmlns="http://schemas.openxmlformats.org/package/2006/relationships"><Relationship Id="rId3" Type="http://schemas.openxmlformats.org/officeDocument/2006/relationships/hyperlink" Target="https://flothesof.github.io/Karplus-Strong-algorithm-Python.html" TargetMode="External"/><Relationship Id="rId2" Type="http://schemas.openxmlformats.org/officeDocument/2006/relationships/hyperlink" Target="https://chat.openai.com/" TargetMode="External"/><Relationship Id="rId1" Type="http://schemas.openxmlformats.org/officeDocument/2006/relationships/slideLayout" Target="../slideLayouts/slideLayout7.xml"/><Relationship Id="rId5" Type="http://schemas.openxmlformats.org/officeDocument/2006/relationships/hyperlink" Target="https://www.pianodreamers.com/best-amp-simulators/" TargetMode="External"/><Relationship Id="rId4" Type="http://schemas.openxmlformats.org/officeDocument/2006/relationships/hyperlink" Target="https://musictech.com/guides/buyers-guide/best-freeware-synths/"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3D White Moving Curved Lines">
            <a:extLst>
              <a:ext uri="{FF2B5EF4-FFF2-40B4-BE49-F238E27FC236}">
                <a16:creationId xmlns:a16="http://schemas.microsoft.com/office/drawing/2014/main" id="{47982F15-197E-B404-51C8-CCB119D190E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284" r="1" b="1"/>
          <a:stretch/>
        </p:blipFill>
        <p:spPr>
          <a:xfrm>
            <a:off x="1"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14A34D-4A43-AC28-D23C-F7BC4F76EA98}"/>
              </a:ext>
            </a:extLst>
          </p:cNvPr>
          <p:cNvSpPr>
            <a:spLocks noGrp="1"/>
          </p:cNvSpPr>
          <p:nvPr>
            <p:ph type="ctrTitle"/>
          </p:nvPr>
        </p:nvSpPr>
        <p:spPr>
          <a:xfrm>
            <a:off x="150979" y="733890"/>
            <a:ext cx="11535974" cy="3351688"/>
          </a:xfrm>
          <a:effectLst>
            <a:outerShdw blurRad="50800" dist="38100" dir="2700000" algn="tl" rotWithShape="0">
              <a:prstClr val="black">
                <a:alpha val="40000"/>
              </a:prstClr>
            </a:outerShdw>
          </a:effectLst>
        </p:spPr>
        <p:txBody>
          <a:bodyPr>
            <a:normAutofit fontScale="90000"/>
          </a:bodyPr>
          <a:lstStyle/>
          <a:p>
            <a:r>
              <a:rPr lang="en-US" sz="8800" b="0" i="0" dirty="0">
                <a:solidFill>
                  <a:schemeClr val="bg1"/>
                </a:solidFill>
                <a:effectLst/>
                <a:latin typeface="Arial" panose="020B0604020202020204" pitchFamily="34" charset="0"/>
              </a:rPr>
              <a:t>Making Waves: </a:t>
            </a:r>
            <a:br>
              <a:rPr lang="en-US" sz="8800" b="0" i="0" dirty="0">
                <a:solidFill>
                  <a:schemeClr val="bg1"/>
                </a:solidFill>
                <a:effectLst/>
                <a:latin typeface="Arial" panose="020B0604020202020204" pitchFamily="34" charset="0"/>
              </a:rPr>
            </a:br>
            <a:r>
              <a:rPr lang="en-US" sz="8800" b="0" i="0" dirty="0">
                <a:solidFill>
                  <a:schemeClr val="bg1"/>
                </a:solidFill>
                <a:effectLst/>
                <a:latin typeface="Arial" panose="020B0604020202020204" pitchFamily="34" charset="0"/>
              </a:rPr>
              <a:t>The basic math of sound and music</a:t>
            </a:r>
            <a:br>
              <a:rPr lang="en" sz="5200" b="0" kern="1200" dirty="0">
                <a:solidFill>
                  <a:srgbClr val="FFFFFF"/>
                </a:solidFill>
                <a:latin typeface="Calibri" panose="020F0502020204030204" pitchFamily="34" charset="0"/>
              </a:rPr>
            </a:br>
            <a:endParaRPr lang="en-US" sz="5200" dirty="0">
              <a:solidFill>
                <a:srgbClr val="FFFFFF"/>
              </a:solidFill>
            </a:endParaRPr>
          </a:p>
        </p:txBody>
      </p:sp>
      <p:sp>
        <p:nvSpPr>
          <p:cNvPr id="3" name="Subtitle 2">
            <a:extLst>
              <a:ext uri="{FF2B5EF4-FFF2-40B4-BE49-F238E27FC236}">
                <a16:creationId xmlns:a16="http://schemas.microsoft.com/office/drawing/2014/main" id="{BE408E92-0691-C936-0FB9-598D6C90114B}"/>
              </a:ext>
            </a:extLst>
          </p:cNvPr>
          <p:cNvSpPr>
            <a:spLocks noGrp="1"/>
          </p:cNvSpPr>
          <p:nvPr>
            <p:ph type="subTitle" idx="1"/>
          </p:nvPr>
        </p:nvSpPr>
        <p:spPr>
          <a:xfrm>
            <a:off x="4033520" y="4448266"/>
            <a:ext cx="7867905" cy="2083492"/>
          </a:xfrm>
          <a:effectLst>
            <a:outerShdw blurRad="50800" dist="38100" dir="2700000" algn="tl" rotWithShape="0">
              <a:prstClr val="black">
                <a:alpha val="40000"/>
              </a:prstClr>
            </a:outerShdw>
          </a:effectLst>
        </p:spPr>
        <p:txBody>
          <a:bodyPr>
            <a:normAutofit/>
          </a:bodyPr>
          <a:lstStyle/>
          <a:p>
            <a:r>
              <a:rPr lang="en-US" sz="3600" b="1" dirty="0">
                <a:solidFill>
                  <a:srgbClr val="FFFFFF"/>
                </a:solidFill>
              </a:rPr>
              <a:t>Tom O’Haver</a:t>
            </a:r>
          </a:p>
          <a:p>
            <a:r>
              <a:rPr lang="en-US" sz="3600" b="1" dirty="0">
                <a:solidFill>
                  <a:srgbClr val="FFFFFF"/>
                </a:solidFill>
              </a:rPr>
              <a:t>Professor Emeritus</a:t>
            </a:r>
          </a:p>
          <a:p>
            <a:r>
              <a:rPr lang="en-US" sz="3600" b="1" dirty="0">
                <a:solidFill>
                  <a:srgbClr val="FFFFFF"/>
                </a:solidFill>
              </a:rPr>
              <a:t>University of Maryland at College Park</a:t>
            </a:r>
          </a:p>
        </p:txBody>
      </p:sp>
    </p:spTree>
    <p:extLst>
      <p:ext uri="{BB962C8B-B14F-4D97-AF65-F5344CB8AC3E}">
        <p14:creationId xmlns:p14="http://schemas.microsoft.com/office/powerpoint/2010/main" val="3266593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6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4CE5A09-670C-7952-5216-31FCCAAB8850}"/>
              </a:ext>
            </a:extLst>
          </p:cNvPr>
          <p:cNvSpPr txBox="1">
            <a:spLocks/>
          </p:cNvSpPr>
          <p:nvPr/>
        </p:nvSpPr>
        <p:spPr>
          <a:xfrm>
            <a:off x="838200" y="192090"/>
            <a:ext cx="10515600" cy="629786"/>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t>Heavily damped sine wave</a:t>
            </a:r>
          </a:p>
        </p:txBody>
      </p:sp>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F907B2A9-30A9-99D6-B00A-6162C40E8094}"/>
                  </a:ext>
                </a:extLst>
              </p:cNvPr>
              <p:cNvSpPr txBox="1">
                <a:spLocks/>
              </p:cNvSpPr>
              <p:nvPr/>
            </p:nvSpPr>
            <p:spPr>
              <a:xfrm>
                <a:off x="532427" y="857552"/>
                <a:ext cx="5913120" cy="7864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func>
                        <m:funcPr>
                          <m:ctrlPr>
                            <a:rPr lang="en-US" sz="4400" b="1" i="1" smtClean="0">
                              <a:latin typeface="Cambria Math" panose="02040503050406030204" pitchFamily="18" charset="0"/>
                            </a:rPr>
                          </m:ctrlPr>
                        </m:funcPr>
                        <m:fName>
                          <m:sSup>
                            <m:sSupPr>
                              <m:ctrlPr>
                                <a:rPr lang="en-US" sz="4400" b="1" i="1" smtClean="0">
                                  <a:latin typeface="Cambria Math" panose="02040503050406030204" pitchFamily="18" charset="0"/>
                                </a:rPr>
                              </m:ctrlPr>
                            </m:sSupPr>
                            <m:e>
                              <m:r>
                                <a:rPr lang="en-US" sz="4400" b="1" i="1" smtClean="0">
                                  <a:latin typeface="Cambria Math" panose="02040503050406030204" pitchFamily="18" charset="0"/>
                                </a:rPr>
                                <m:t>𝒆</m:t>
                              </m:r>
                            </m:e>
                            <m:sup>
                              <m:r>
                                <a:rPr lang="en-US" sz="4400" b="1" i="1" smtClean="0">
                                  <a:latin typeface="Cambria Math" panose="02040503050406030204" pitchFamily="18" charset="0"/>
                                </a:rPr>
                                <m:t>−</m:t>
                              </m:r>
                              <m:r>
                                <a:rPr lang="en-US" sz="4400" b="1" i="1" smtClean="0">
                                  <a:latin typeface="Cambria Math" panose="02040503050406030204" pitchFamily="18" charset="0"/>
                                </a:rPr>
                                <m:t>𝒕</m:t>
                              </m:r>
                              <m:r>
                                <a:rPr lang="en-US" sz="4400" b="1" i="1" smtClean="0">
                                  <a:latin typeface="Cambria Math" panose="02040503050406030204" pitchFamily="18" charset="0"/>
                                </a:rPr>
                                <m:t>/</m:t>
                              </m:r>
                              <m:r>
                                <a:rPr lang="en-US" sz="4400" b="1" i="1" smtClean="0">
                                  <a:latin typeface="Cambria Math" panose="02040503050406030204" pitchFamily="18" charset="0"/>
                                </a:rPr>
                                <m:t>𝒅</m:t>
                              </m:r>
                            </m:sup>
                          </m:sSup>
                          <m:r>
                            <a:rPr lang="en-US" sz="4400" b="1" i="1">
                              <a:latin typeface="Cambria Math" panose="02040503050406030204" pitchFamily="18" charset="0"/>
                            </a:rPr>
                            <m:t>𝒔𝒊𝒏</m:t>
                          </m:r>
                        </m:fName>
                        <m:e>
                          <m:d>
                            <m:dPr>
                              <m:ctrlPr>
                                <a:rPr lang="en-US" sz="4400" b="1" i="1">
                                  <a:solidFill>
                                    <a:srgbClr val="836967"/>
                                  </a:solidFill>
                                  <a:latin typeface="Cambria Math" panose="02040503050406030204" pitchFamily="18" charset="0"/>
                                </a:rPr>
                              </m:ctrlPr>
                            </m:dPr>
                            <m:e>
                              <m:r>
                                <a:rPr lang="en-US" sz="4400" b="1" i="1">
                                  <a:latin typeface="Cambria Math" panose="02040503050406030204" pitchFamily="18" charset="0"/>
                                </a:rPr>
                                <m:t>𝟐</m:t>
                              </m:r>
                              <m:r>
                                <a:rPr lang="en-US" sz="4400" b="1" i="1">
                                  <a:latin typeface="Cambria Math" panose="02040503050406030204" pitchFamily="18" charset="0"/>
                                </a:rPr>
                                <m:t>𝝅</m:t>
                              </m:r>
                              <m:r>
                                <a:rPr lang="en-US" sz="4400" b="1" i="1">
                                  <a:latin typeface="Cambria Math" panose="02040503050406030204" pitchFamily="18" charset="0"/>
                                </a:rPr>
                                <m:t>𝒇𝒕</m:t>
                              </m:r>
                            </m:e>
                          </m:d>
                        </m:e>
                      </m:func>
                    </m:oMath>
                  </m:oMathPara>
                </a14:m>
                <a:endParaRPr lang="en-US" b="1" dirty="0"/>
              </a:p>
            </p:txBody>
          </p:sp>
        </mc:Choice>
        <mc:Fallback xmlns="">
          <p:sp>
            <p:nvSpPr>
              <p:cNvPr id="5" name="Content Placeholder 2">
                <a:extLst>
                  <a:ext uri="{FF2B5EF4-FFF2-40B4-BE49-F238E27FC236}">
                    <a16:creationId xmlns:a16="http://schemas.microsoft.com/office/drawing/2014/main" id="{F907B2A9-30A9-99D6-B00A-6162C40E8094}"/>
                  </a:ext>
                </a:extLst>
              </p:cNvPr>
              <p:cNvSpPr txBox="1">
                <a:spLocks noRot="1" noChangeAspect="1" noMove="1" noResize="1" noEditPoints="1" noAdjustHandles="1" noChangeArrowheads="1" noChangeShapeType="1" noTextEdit="1"/>
              </p:cNvSpPr>
              <p:nvPr/>
            </p:nvSpPr>
            <p:spPr>
              <a:xfrm>
                <a:off x="532427" y="857552"/>
                <a:ext cx="5913120" cy="786422"/>
              </a:xfrm>
              <a:prstGeom prst="rect">
                <a:avLst/>
              </a:prstGeom>
              <a:blipFill>
                <a:blip r:embed="rId4"/>
                <a:stretch>
                  <a:fillRect/>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43FFF714-4215-7A07-7EF2-1F42F7765A9F}"/>
              </a:ext>
            </a:extLst>
          </p:cNvPr>
          <p:cNvSpPr txBox="1"/>
          <p:nvPr/>
        </p:nvSpPr>
        <p:spPr>
          <a:xfrm>
            <a:off x="5579451" y="963351"/>
            <a:ext cx="5351017" cy="523220"/>
          </a:xfrm>
          <a:prstGeom prst="rect">
            <a:avLst/>
          </a:prstGeom>
          <a:noFill/>
        </p:spPr>
        <p:txBody>
          <a:bodyPr wrap="none" rtlCol="0">
            <a:spAutoFit/>
          </a:bodyPr>
          <a:lstStyle/>
          <a:p>
            <a:r>
              <a:rPr lang="en-US" sz="2800" dirty="0"/>
              <a:t>with a decay time of </a:t>
            </a:r>
            <a:r>
              <a:rPr lang="en-US" sz="2800" b="1" dirty="0"/>
              <a:t>0.001 second.</a:t>
            </a:r>
            <a:endParaRPr lang="en-US" sz="2800" dirty="0"/>
          </a:p>
        </p:txBody>
      </p:sp>
      <p:pic>
        <p:nvPicPr>
          <p:cNvPr id="14" name="Picture 13">
            <a:extLst>
              <a:ext uri="{FF2B5EF4-FFF2-40B4-BE49-F238E27FC236}">
                <a16:creationId xmlns:a16="http://schemas.microsoft.com/office/drawing/2014/main" id="{7EA86719-54C5-47BC-BFE0-210B7ABC6550}"/>
              </a:ext>
            </a:extLst>
          </p:cNvPr>
          <p:cNvPicPr>
            <a:picLocks noChangeAspect="1"/>
          </p:cNvPicPr>
          <p:nvPr/>
        </p:nvPicPr>
        <p:blipFill>
          <a:blip r:embed="rId5"/>
          <a:stretch>
            <a:fillRect/>
          </a:stretch>
        </p:blipFill>
        <p:spPr>
          <a:xfrm>
            <a:off x="117137" y="1592370"/>
            <a:ext cx="7334250" cy="5262428"/>
          </a:xfrm>
          <a:prstGeom prst="rect">
            <a:avLst/>
          </a:prstGeom>
        </p:spPr>
      </p:pic>
      <p:sp>
        <p:nvSpPr>
          <p:cNvPr id="2" name="TextBox 1">
            <a:extLst>
              <a:ext uri="{FF2B5EF4-FFF2-40B4-BE49-F238E27FC236}">
                <a16:creationId xmlns:a16="http://schemas.microsoft.com/office/drawing/2014/main" id="{678D8181-A8FE-2A8D-1F1D-2D21A67C7FA0}"/>
              </a:ext>
            </a:extLst>
          </p:cNvPr>
          <p:cNvSpPr txBox="1"/>
          <p:nvPr/>
        </p:nvSpPr>
        <p:spPr>
          <a:xfrm>
            <a:off x="7568119" y="3326859"/>
            <a:ext cx="3785681" cy="2308324"/>
          </a:xfrm>
          <a:prstGeom prst="rect">
            <a:avLst/>
          </a:prstGeom>
          <a:noFill/>
        </p:spPr>
        <p:txBody>
          <a:bodyPr wrap="square" rtlCol="0">
            <a:spAutoFit/>
          </a:bodyPr>
          <a:lstStyle/>
          <a:p>
            <a:r>
              <a:rPr lang="en-US" sz="2400" dirty="0"/>
              <a:t>With such a short decay time, there are too few completed cycles for the ear to latch on to a specific frequency. The effect is more percussive that musical.</a:t>
            </a:r>
          </a:p>
        </p:txBody>
      </p:sp>
      <p:pic>
        <p:nvPicPr>
          <p:cNvPr id="8" name="DampedSine0001">
            <a:hlinkClick r:id="" action="ppaction://media"/>
            <a:extLst>
              <a:ext uri="{FF2B5EF4-FFF2-40B4-BE49-F238E27FC236}">
                <a16:creationId xmlns:a16="http://schemas.microsoft.com/office/drawing/2014/main" id="{F085B7FC-4C14-C90D-3E75-8BBC9854094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85891" y="2101915"/>
            <a:ext cx="609600" cy="609600"/>
          </a:xfrm>
          <a:prstGeom prst="rect">
            <a:avLst/>
          </a:prstGeom>
        </p:spPr>
      </p:pic>
    </p:spTree>
    <p:extLst>
      <p:ext uri="{BB962C8B-B14F-4D97-AF65-F5344CB8AC3E}">
        <p14:creationId xmlns:p14="http://schemas.microsoft.com/office/powerpoint/2010/main" val="465675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4CE5A09-670C-7952-5216-31FCCAAB8850}"/>
              </a:ext>
            </a:extLst>
          </p:cNvPr>
          <p:cNvSpPr txBox="1">
            <a:spLocks/>
          </p:cNvSpPr>
          <p:nvPr/>
        </p:nvSpPr>
        <p:spPr>
          <a:xfrm>
            <a:off x="838200" y="192090"/>
            <a:ext cx="10515600" cy="629786"/>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t>Heavily damped sine wave</a:t>
            </a:r>
          </a:p>
        </p:txBody>
      </p:sp>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F907B2A9-30A9-99D6-B00A-6162C40E8094}"/>
                  </a:ext>
                </a:extLst>
              </p:cNvPr>
              <p:cNvSpPr txBox="1">
                <a:spLocks/>
              </p:cNvSpPr>
              <p:nvPr/>
            </p:nvSpPr>
            <p:spPr>
              <a:xfrm>
                <a:off x="532427" y="857552"/>
                <a:ext cx="5913120" cy="7864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func>
                        <m:funcPr>
                          <m:ctrlPr>
                            <a:rPr lang="en-US" sz="4400" b="1" i="1" smtClean="0">
                              <a:latin typeface="Cambria Math" panose="02040503050406030204" pitchFamily="18" charset="0"/>
                            </a:rPr>
                          </m:ctrlPr>
                        </m:funcPr>
                        <m:fName>
                          <m:sSup>
                            <m:sSupPr>
                              <m:ctrlPr>
                                <a:rPr lang="en-US" sz="4400" b="1" i="1" smtClean="0">
                                  <a:latin typeface="Cambria Math" panose="02040503050406030204" pitchFamily="18" charset="0"/>
                                </a:rPr>
                              </m:ctrlPr>
                            </m:sSupPr>
                            <m:e>
                              <m:r>
                                <a:rPr lang="en-US" sz="4400" b="1" i="1" smtClean="0">
                                  <a:latin typeface="Cambria Math" panose="02040503050406030204" pitchFamily="18" charset="0"/>
                                </a:rPr>
                                <m:t>𝒆</m:t>
                              </m:r>
                            </m:e>
                            <m:sup>
                              <m:r>
                                <a:rPr lang="en-US" sz="4400" b="1" i="1" smtClean="0">
                                  <a:latin typeface="Cambria Math" panose="02040503050406030204" pitchFamily="18" charset="0"/>
                                </a:rPr>
                                <m:t>−</m:t>
                              </m:r>
                              <m:r>
                                <a:rPr lang="en-US" sz="4400" b="1" i="1" smtClean="0">
                                  <a:latin typeface="Cambria Math" panose="02040503050406030204" pitchFamily="18" charset="0"/>
                                </a:rPr>
                                <m:t>𝒕</m:t>
                              </m:r>
                              <m:r>
                                <a:rPr lang="en-US" sz="4400" b="1" i="1" smtClean="0">
                                  <a:latin typeface="Cambria Math" panose="02040503050406030204" pitchFamily="18" charset="0"/>
                                </a:rPr>
                                <m:t>/</m:t>
                              </m:r>
                              <m:r>
                                <a:rPr lang="en-US" sz="4400" b="1" i="1" smtClean="0">
                                  <a:latin typeface="Cambria Math" panose="02040503050406030204" pitchFamily="18" charset="0"/>
                                </a:rPr>
                                <m:t>𝒅</m:t>
                              </m:r>
                            </m:sup>
                          </m:sSup>
                          <m:r>
                            <a:rPr lang="en-US" sz="4400" b="1" i="1">
                              <a:latin typeface="Cambria Math" panose="02040503050406030204" pitchFamily="18" charset="0"/>
                            </a:rPr>
                            <m:t>𝒔𝒊𝒏</m:t>
                          </m:r>
                        </m:fName>
                        <m:e>
                          <m:d>
                            <m:dPr>
                              <m:ctrlPr>
                                <a:rPr lang="en-US" sz="4400" b="1" i="1">
                                  <a:solidFill>
                                    <a:srgbClr val="836967"/>
                                  </a:solidFill>
                                  <a:latin typeface="Cambria Math" panose="02040503050406030204" pitchFamily="18" charset="0"/>
                                </a:rPr>
                              </m:ctrlPr>
                            </m:dPr>
                            <m:e>
                              <m:r>
                                <a:rPr lang="en-US" sz="4400" b="1" i="1">
                                  <a:latin typeface="Cambria Math" panose="02040503050406030204" pitchFamily="18" charset="0"/>
                                </a:rPr>
                                <m:t>𝟐</m:t>
                              </m:r>
                              <m:r>
                                <a:rPr lang="en-US" sz="4400" b="1" i="1">
                                  <a:latin typeface="Cambria Math" panose="02040503050406030204" pitchFamily="18" charset="0"/>
                                </a:rPr>
                                <m:t>𝝅</m:t>
                              </m:r>
                              <m:r>
                                <a:rPr lang="en-US" sz="4400" b="1" i="1">
                                  <a:latin typeface="Cambria Math" panose="02040503050406030204" pitchFamily="18" charset="0"/>
                                </a:rPr>
                                <m:t>𝒇𝒕</m:t>
                              </m:r>
                            </m:e>
                          </m:d>
                        </m:e>
                      </m:func>
                    </m:oMath>
                  </m:oMathPara>
                </a14:m>
                <a:endParaRPr lang="en-US" b="1" dirty="0"/>
              </a:p>
            </p:txBody>
          </p:sp>
        </mc:Choice>
        <mc:Fallback xmlns="">
          <p:sp>
            <p:nvSpPr>
              <p:cNvPr id="5" name="Content Placeholder 2">
                <a:extLst>
                  <a:ext uri="{FF2B5EF4-FFF2-40B4-BE49-F238E27FC236}">
                    <a16:creationId xmlns:a16="http://schemas.microsoft.com/office/drawing/2014/main" id="{F907B2A9-30A9-99D6-B00A-6162C40E8094}"/>
                  </a:ext>
                </a:extLst>
              </p:cNvPr>
              <p:cNvSpPr txBox="1">
                <a:spLocks noRot="1" noChangeAspect="1" noMove="1" noResize="1" noEditPoints="1" noAdjustHandles="1" noChangeArrowheads="1" noChangeShapeType="1" noTextEdit="1"/>
              </p:cNvSpPr>
              <p:nvPr/>
            </p:nvSpPr>
            <p:spPr>
              <a:xfrm>
                <a:off x="532427" y="857552"/>
                <a:ext cx="5913120" cy="786422"/>
              </a:xfrm>
              <a:prstGeom prst="rect">
                <a:avLst/>
              </a:prstGeom>
              <a:blipFill>
                <a:blip r:embed="rId4"/>
                <a:stretch>
                  <a:fillRect/>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43FFF714-4215-7A07-7EF2-1F42F7765A9F}"/>
              </a:ext>
            </a:extLst>
          </p:cNvPr>
          <p:cNvSpPr txBox="1"/>
          <p:nvPr/>
        </p:nvSpPr>
        <p:spPr>
          <a:xfrm>
            <a:off x="5579451" y="963351"/>
            <a:ext cx="5351017" cy="523220"/>
          </a:xfrm>
          <a:prstGeom prst="rect">
            <a:avLst/>
          </a:prstGeom>
          <a:noFill/>
        </p:spPr>
        <p:txBody>
          <a:bodyPr wrap="none" rtlCol="0">
            <a:spAutoFit/>
          </a:bodyPr>
          <a:lstStyle/>
          <a:p>
            <a:r>
              <a:rPr lang="en-US" sz="2800" dirty="0"/>
              <a:t>with a decay time of </a:t>
            </a:r>
            <a:r>
              <a:rPr lang="en-US" sz="2800" b="1" dirty="0"/>
              <a:t>0.001 second.</a:t>
            </a:r>
            <a:endParaRPr lang="en-US" sz="2800" dirty="0"/>
          </a:p>
        </p:txBody>
      </p:sp>
      <p:pic>
        <p:nvPicPr>
          <p:cNvPr id="14" name="Picture 13">
            <a:extLst>
              <a:ext uri="{FF2B5EF4-FFF2-40B4-BE49-F238E27FC236}">
                <a16:creationId xmlns:a16="http://schemas.microsoft.com/office/drawing/2014/main" id="{7EA86719-54C5-47BC-BFE0-210B7ABC6550}"/>
              </a:ext>
            </a:extLst>
          </p:cNvPr>
          <p:cNvPicPr>
            <a:picLocks noChangeAspect="1"/>
          </p:cNvPicPr>
          <p:nvPr/>
        </p:nvPicPr>
        <p:blipFill>
          <a:blip r:embed="rId5"/>
          <a:stretch>
            <a:fillRect/>
          </a:stretch>
        </p:blipFill>
        <p:spPr>
          <a:xfrm>
            <a:off x="117137" y="1592370"/>
            <a:ext cx="7334250" cy="5262428"/>
          </a:xfrm>
          <a:prstGeom prst="rect">
            <a:avLst/>
          </a:prstGeom>
        </p:spPr>
      </p:pic>
      <p:sp>
        <p:nvSpPr>
          <p:cNvPr id="2" name="TextBox 1">
            <a:extLst>
              <a:ext uri="{FF2B5EF4-FFF2-40B4-BE49-F238E27FC236}">
                <a16:creationId xmlns:a16="http://schemas.microsoft.com/office/drawing/2014/main" id="{678D8181-A8FE-2A8D-1F1D-2D21A67C7FA0}"/>
              </a:ext>
            </a:extLst>
          </p:cNvPr>
          <p:cNvSpPr txBox="1"/>
          <p:nvPr/>
        </p:nvSpPr>
        <p:spPr>
          <a:xfrm>
            <a:off x="7568119" y="3326859"/>
            <a:ext cx="3785681" cy="2308324"/>
          </a:xfrm>
          <a:prstGeom prst="rect">
            <a:avLst/>
          </a:prstGeom>
          <a:noFill/>
        </p:spPr>
        <p:txBody>
          <a:bodyPr wrap="square" rtlCol="0">
            <a:spAutoFit/>
          </a:bodyPr>
          <a:lstStyle/>
          <a:p>
            <a:r>
              <a:rPr lang="en-US" sz="2400" dirty="0"/>
              <a:t>With such a short decay time, there are too few completed cycles for the ear to latch on to a specific frequency. The effect is more percussive that musical.</a:t>
            </a:r>
          </a:p>
        </p:txBody>
      </p:sp>
      <p:pic>
        <p:nvPicPr>
          <p:cNvPr id="10" name="DampedSine0001">
            <a:hlinkClick r:id="" action="ppaction://media"/>
            <a:extLst>
              <a:ext uri="{FF2B5EF4-FFF2-40B4-BE49-F238E27FC236}">
                <a16:creationId xmlns:a16="http://schemas.microsoft.com/office/drawing/2014/main" id="{0DF46D40-EC81-1A6F-442F-01F73DBAEC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39132" y="2052564"/>
            <a:ext cx="609600" cy="609600"/>
          </a:xfrm>
          <a:prstGeom prst="rect">
            <a:avLst/>
          </a:prstGeom>
        </p:spPr>
      </p:pic>
    </p:spTree>
    <p:extLst>
      <p:ext uri="{BB962C8B-B14F-4D97-AF65-F5344CB8AC3E}">
        <p14:creationId xmlns:p14="http://schemas.microsoft.com/office/powerpoint/2010/main" val="3302911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DCCEBC2-64DA-F7DF-5943-F17975F0AA52}"/>
              </a:ext>
            </a:extLst>
          </p:cNvPr>
          <p:cNvSpPr txBox="1"/>
          <p:nvPr/>
        </p:nvSpPr>
        <p:spPr>
          <a:xfrm>
            <a:off x="1724032" y="181276"/>
            <a:ext cx="8168995" cy="646331"/>
          </a:xfrm>
          <a:prstGeom prst="rect">
            <a:avLst/>
          </a:prstGeom>
          <a:noFill/>
        </p:spPr>
        <p:txBody>
          <a:bodyPr wrap="square">
            <a:spAutoFit/>
          </a:bodyPr>
          <a:lstStyle/>
          <a:p>
            <a:pPr algn="ctr"/>
            <a:r>
              <a:rPr lang="en-US" sz="3600" b="1" dirty="0"/>
              <a:t>An amplitude-modulated (AM) Sine wave</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AEDA4E3-8CC5-147F-D2B4-57E3F1FD6DFB}"/>
                  </a:ext>
                </a:extLst>
              </p:cNvPr>
              <p:cNvSpPr txBox="1"/>
              <p:nvPr/>
            </p:nvSpPr>
            <p:spPr>
              <a:xfrm>
                <a:off x="2119710" y="1936515"/>
                <a:ext cx="6094378" cy="64633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en-US" sz="3600" b="1" i="1" smtClean="0">
                              <a:latin typeface="Cambria Math" panose="02040503050406030204" pitchFamily="18" charset="0"/>
                            </a:rPr>
                          </m:ctrlPr>
                        </m:funcPr>
                        <m:fName>
                          <m:r>
                            <a:rPr lang="en-US" sz="3600" b="1" i="1" smtClean="0">
                              <a:latin typeface="Cambria Math" panose="02040503050406030204" pitchFamily="18" charset="0"/>
                            </a:rPr>
                            <m:t>𝒎</m:t>
                          </m:r>
                          <m:r>
                            <a:rPr lang="en-US" sz="3600" b="1" i="1" smtClean="0">
                              <a:latin typeface="Cambria Math" panose="02040503050406030204" pitchFamily="18" charset="0"/>
                            </a:rPr>
                            <m:t> </m:t>
                          </m:r>
                          <m:r>
                            <a:rPr lang="en-US" sz="3600" b="1" i="1">
                              <a:latin typeface="Cambria Math" panose="02040503050406030204" pitchFamily="18" charset="0"/>
                            </a:rPr>
                            <m:t>𝒔𝒊𝒏</m:t>
                          </m:r>
                        </m:fName>
                        <m:e>
                          <m:d>
                            <m:dPr>
                              <m:ctrlPr>
                                <a:rPr lang="en-US" sz="3600" b="1" i="1" smtClean="0">
                                  <a:solidFill>
                                    <a:srgbClr val="836967"/>
                                  </a:solidFill>
                                  <a:latin typeface="Cambria Math" panose="02040503050406030204" pitchFamily="18" charset="0"/>
                                </a:rPr>
                              </m:ctrlPr>
                            </m:dPr>
                            <m:e>
                              <m:r>
                                <a:rPr lang="en-US" sz="3600" b="1" i="1">
                                  <a:latin typeface="Cambria Math" panose="02040503050406030204" pitchFamily="18" charset="0"/>
                                </a:rPr>
                                <m:t>𝟐</m:t>
                              </m:r>
                              <m:r>
                                <a:rPr lang="en-US" sz="3600" b="1" i="1">
                                  <a:latin typeface="Cambria Math" panose="02040503050406030204" pitchFamily="18" charset="0"/>
                                </a:rPr>
                                <m:t>𝝅</m:t>
                              </m:r>
                              <m:r>
                                <a:rPr lang="en-US" sz="3600" b="1" i="1" smtClean="0">
                                  <a:latin typeface="Cambria Math" panose="02040503050406030204" pitchFamily="18" charset="0"/>
                                </a:rPr>
                                <m:t>𝒇</m:t>
                              </m:r>
                              <m:r>
                                <a:rPr lang="en-US" sz="3600" b="1" i="1">
                                  <a:latin typeface="Cambria Math" panose="02040503050406030204" pitchFamily="18" charset="0"/>
                                </a:rPr>
                                <m:t>𝒕</m:t>
                              </m:r>
                            </m:e>
                          </m:d>
                        </m:e>
                      </m:func>
                    </m:oMath>
                  </m:oMathPara>
                </a14:m>
                <a:endParaRPr lang="en-US" b="1" dirty="0"/>
              </a:p>
            </p:txBody>
          </p:sp>
        </mc:Choice>
        <mc:Fallback xmlns="">
          <p:sp>
            <p:nvSpPr>
              <p:cNvPr id="6" name="TextBox 5">
                <a:extLst>
                  <a:ext uri="{FF2B5EF4-FFF2-40B4-BE49-F238E27FC236}">
                    <a16:creationId xmlns:a16="http://schemas.microsoft.com/office/drawing/2014/main" id="{AAEDA4E3-8CC5-147F-D2B4-57E3F1FD6DFB}"/>
                  </a:ext>
                </a:extLst>
              </p:cNvPr>
              <p:cNvSpPr txBox="1">
                <a:spLocks noRot="1" noChangeAspect="1" noMove="1" noResize="1" noEditPoints="1" noAdjustHandles="1" noChangeArrowheads="1" noChangeShapeType="1" noTextEdit="1"/>
              </p:cNvSpPr>
              <p:nvPr/>
            </p:nvSpPr>
            <p:spPr>
              <a:xfrm>
                <a:off x="2119710" y="1936515"/>
                <a:ext cx="6094378" cy="64633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4964FFB-F405-772B-00E4-8DAEF69DE310}"/>
                  </a:ext>
                </a:extLst>
              </p:cNvPr>
              <p:cNvSpPr txBox="1"/>
              <p:nvPr/>
            </p:nvSpPr>
            <p:spPr>
              <a:xfrm>
                <a:off x="313568" y="2649318"/>
                <a:ext cx="10989925" cy="1569660"/>
              </a:xfrm>
              <a:prstGeom prst="rect">
                <a:avLst/>
              </a:prstGeom>
              <a:noFill/>
            </p:spPr>
            <p:txBody>
              <a:bodyPr wrap="square" rtlCol="0">
                <a:spAutoFit/>
              </a:bodyPr>
              <a:lstStyle/>
              <a:p>
                <a:r>
                  <a:rPr lang="en-US" sz="2400" b="1" dirty="0"/>
                  <a:t>Where </a:t>
                </a:r>
                <a14:m>
                  <m:oMath xmlns:m="http://schemas.openxmlformats.org/officeDocument/2006/math">
                    <m:r>
                      <a:rPr lang="en-US" sz="2400" b="1" i="1">
                        <a:latin typeface="Cambria Math" panose="02040503050406030204" pitchFamily="18" charset="0"/>
                      </a:rPr>
                      <m:t>𝒇</m:t>
                    </m:r>
                  </m:oMath>
                </a14:m>
                <a:r>
                  <a:rPr lang="en-US" sz="2400" b="1" dirty="0"/>
                  <a:t> is the frequency (pitch) of the sine waveform,</a:t>
                </a:r>
                <a14:m>
                  <m:oMath xmlns:m="http://schemas.openxmlformats.org/officeDocument/2006/math">
                    <m:r>
                      <a:rPr lang="en-US" sz="2400" b="1" i="0" smtClean="0">
                        <a:latin typeface="Cambria Math" panose="02040503050406030204" pitchFamily="18" charset="0"/>
                      </a:rPr>
                      <m:t>   </m:t>
                    </m:r>
                    <m:r>
                      <a:rPr lang="en-US" sz="2400" b="1" i="1">
                        <a:latin typeface="Cambria Math" panose="02040503050406030204" pitchFamily="18" charset="0"/>
                      </a:rPr>
                      <m:t>𝒂</m:t>
                    </m:r>
                  </m:oMath>
                </a14:m>
                <a:r>
                  <a:rPr lang="en-US" sz="2400" b="1" dirty="0"/>
                  <a:t> is the amplitude and </a:t>
                </a:r>
                <a14:m>
                  <m:oMath xmlns:m="http://schemas.openxmlformats.org/officeDocument/2006/math">
                    <m:sSub>
                      <m:sSubPr>
                        <m:ctrlPr>
                          <a:rPr lang="en-US" sz="2400" b="1" i="1">
                            <a:latin typeface="Cambria Math" panose="02040503050406030204" pitchFamily="18" charset="0"/>
                          </a:rPr>
                        </m:ctrlPr>
                      </m:sSubPr>
                      <m:e>
                        <m:r>
                          <a:rPr lang="en-US" sz="2400" b="1" i="1">
                            <a:latin typeface="Cambria Math" panose="02040503050406030204" pitchFamily="18" charset="0"/>
                          </a:rPr>
                          <m:t>𝒇</m:t>
                        </m:r>
                      </m:e>
                      <m:sub>
                        <m:r>
                          <a:rPr lang="en-US" sz="2400" b="1" i="1" smtClean="0">
                            <a:latin typeface="Cambria Math" panose="02040503050406030204" pitchFamily="18" charset="0"/>
                          </a:rPr>
                          <m:t>𝒎</m:t>
                        </m:r>
                      </m:sub>
                    </m:sSub>
                  </m:oMath>
                </a14:m>
                <a:r>
                  <a:rPr lang="en-US" sz="2400" b="1" dirty="0"/>
                  <a:t> is the frequency of the modulation. In music, this effect is called “</a:t>
                </a:r>
                <a:r>
                  <a:rPr lang="en-US" sz="2400" b="1" i="1" dirty="0"/>
                  <a:t>tremolo”</a:t>
                </a:r>
                <a:r>
                  <a:rPr lang="en-US" sz="2400" b="1" dirty="0"/>
                  <a:t>. </a:t>
                </a:r>
              </a:p>
              <a:p>
                <a:br>
                  <a:rPr lang="en-US" sz="2400" b="1" dirty="0"/>
                </a:br>
                <a:endParaRPr lang="en-US" sz="2400" b="1" dirty="0"/>
              </a:p>
            </p:txBody>
          </p:sp>
        </mc:Choice>
        <mc:Fallback xmlns="">
          <p:sp>
            <p:nvSpPr>
              <p:cNvPr id="7" name="TextBox 6">
                <a:extLst>
                  <a:ext uri="{FF2B5EF4-FFF2-40B4-BE49-F238E27FC236}">
                    <a16:creationId xmlns:a16="http://schemas.microsoft.com/office/drawing/2014/main" id="{E4964FFB-F405-772B-00E4-8DAEF69DE310}"/>
                  </a:ext>
                </a:extLst>
              </p:cNvPr>
              <p:cNvSpPr txBox="1">
                <a:spLocks noRot="1" noChangeAspect="1" noMove="1" noResize="1" noEditPoints="1" noAdjustHandles="1" noChangeArrowheads="1" noChangeShapeType="1" noTextEdit="1"/>
              </p:cNvSpPr>
              <p:nvPr/>
            </p:nvSpPr>
            <p:spPr>
              <a:xfrm>
                <a:off x="313568" y="2649318"/>
                <a:ext cx="10989925" cy="1569660"/>
              </a:xfrm>
              <a:prstGeom prst="rect">
                <a:avLst/>
              </a:prstGeom>
              <a:blipFill>
                <a:blip r:embed="rId6"/>
                <a:stretch>
                  <a:fillRect l="-832" t="-3113"/>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60DADF71-809C-CA6A-0FFE-E4DC6875EBAC}"/>
              </a:ext>
            </a:extLst>
          </p:cNvPr>
          <p:cNvSpPr txBox="1"/>
          <p:nvPr/>
        </p:nvSpPr>
        <p:spPr>
          <a:xfrm>
            <a:off x="774969" y="6235175"/>
            <a:ext cx="8446852" cy="461665"/>
          </a:xfrm>
          <a:prstGeom prst="rect">
            <a:avLst/>
          </a:prstGeom>
          <a:noFill/>
        </p:spPr>
        <p:txBody>
          <a:bodyPr wrap="square" rtlCol="0">
            <a:spAutoFit/>
          </a:bodyPr>
          <a:lstStyle/>
          <a:p>
            <a:r>
              <a:rPr lang="en-US" sz="2400" b="1" dirty="0"/>
              <a:t>As before, the modulation frequency is 5 Hz.</a:t>
            </a:r>
            <a:endParaRPr lang="en-US" sz="2400" dirty="0"/>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F7F96C5-F1B7-30D2-A573-A2EDAA4B205E}"/>
                  </a:ext>
                </a:extLst>
              </p:cNvPr>
              <p:cNvSpPr txBox="1"/>
              <p:nvPr/>
            </p:nvSpPr>
            <p:spPr>
              <a:xfrm>
                <a:off x="547012" y="689800"/>
                <a:ext cx="11475706" cy="523220"/>
              </a:xfrm>
              <a:prstGeom prst="rect">
                <a:avLst/>
              </a:prstGeom>
              <a:noFill/>
            </p:spPr>
            <p:txBody>
              <a:bodyPr wrap="none" rtlCol="0">
                <a:spAutoFit/>
              </a:bodyPr>
              <a:lstStyle/>
              <a:p>
                <a:r>
                  <a:rPr lang="en-US" sz="2400" b="1" dirty="0"/>
                  <a:t>is obtained by </a:t>
                </a:r>
                <a:r>
                  <a:rPr lang="en-US" sz="2400" b="1" i="1" dirty="0"/>
                  <a:t>multiplying</a:t>
                </a:r>
                <a:r>
                  <a:rPr lang="en-US" sz="2400" b="1" dirty="0"/>
                  <a:t> the sine waveform by a sine wave </a:t>
                </a:r>
                <a:r>
                  <a:rPr lang="en-US" sz="2800" b="1" i="1" dirty="0">
                    <a:latin typeface="Cambria Math" panose="02040503050406030204" pitchFamily="18" charset="0"/>
                    <a:ea typeface="Cambria Math" panose="02040503050406030204" pitchFamily="18" charset="0"/>
                  </a:rPr>
                  <a:t>m</a:t>
                </a:r>
                <a:r>
                  <a:rPr lang="en-US" sz="2400" b="1" dirty="0"/>
                  <a:t> of a lower frequency </a:t>
                </a:r>
                <a14:m>
                  <m:oMath xmlns:m="http://schemas.openxmlformats.org/officeDocument/2006/math">
                    <m:sSub>
                      <m:sSubPr>
                        <m:ctrlPr>
                          <a:rPr lang="en-US" sz="2400" b="1" i="1" smtClean="0">
                            <a:latin typeface="Cambria Math" panose="02040503050406030204" pitchFamily="18" charset="0"/>
                          </a:rPr>
                        </m:ctrlPr>
                      </m:sSubPr>
                      <m:e>
                        <m:r>
                          <a:rPr lang="en-US" sz="2400" b="1" i="1">
                            <a:latin typeface="Cambria Math" panose="02040503050406030204" pitchFamily="18" charset="0"/>
                          </a:rPr>
                          <m:t>𝒇</m:t>
                        </m:r>
                      </m:e>
                      <m:sub>
                        <m:r>
                          <a:rPr lang="en-US" sz="2400" b="1" i="1" smtClean="0">
                            <a:latin typeface="Cambria Math" panose="02040503050406030204" pitchFamily="18" charset="0"/>
                          </a:rPr>
                          <m:t>𝒎</m:t>
                        </m:r>
                      </m:sub>
                    </m:sSub>
                  </m:oMath>
                </a14:m>
                <a:r>
                  <a:rPr lang="en-US" sz="2400" b="1" dirty="0"/>
                  <a:t>.</a:t>
                </a:r>
              </a:p>
            </p:txBody>
          </p:sp>
        </mc:Choice>
        <mc:Fallback xmlns="">
          <p:sp>
            <p:nvSpPr>
              <p:cNvPr id="10" name="TextBox 9">
                <a:extLst>
                  <a:ext uri="{FF2B5EF4-FFF2-40B4-BE49-F238E27FC236}">
                    <a16:creationId xmlns:a16="http://schemas.microsoft.com/office/drawing/2014/main" id="{1F7F96C5-F1B7-30D2-A573-A2EDAA4B205E}"/>
                  </a:ext>
                </a:extLst>
              </p:cNvPr>
              <p:cNvSpPr txBox="1">
                <a:spLocks noRot="1" noChangeAspect="1" noMove="1" noResize="1" noEditPoints="1" noAdjustHandles="1" noChangeArrowheads="1" noChangeShapeType="1" noTextEdit="1"/>
              </p:cNvSpPr>
              <p:nvPr/>
            </p:nvSpPr>
            <p:spPr>
              <a:xfrm>
                <a:off x="547012" y="689800"/>
                <a:ext cx="11475706" cy="523220"/>
              </a:xfrm>
              <a:prstGeom prst="rect">
                <a:avLst/>
              </a:prstGeom>
              <a:blipFill>
                <a:blip r:embed="rId7"/>
                <a:stretch>
                  <a:fillRect l="-850" t="-11628" b="-31395"/>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C566435C-9A9A-652B-EA8B-A77FA582B9BF}"/>
              </a:ext>
            </a:extLst>
          </p:cNvPr>
          <p:cNvPicPr>
            <a:picLocks noChangeAspect="1"/>
          </p:cNvPicPr>
          <p:nvPr/>
        </p:nvPicPr>
        <p:blipFill>
          <a:blip r:embed="rId8"/>
          <a:stretch>
            <a:fillRect/>
          </a:stretch>
        </p:blipFill>
        <p:spPr>
          <a:xfrm>
            <a:off x="966063" y="3772441"/>
            <a:ext cx="8401673" cy="2462734"/>
          </a:xfrm>
          <a:prstGeom prst="rect">
            <a:avLst/>
          </a:prstGeom>
        </p:spPr>
      </p:pic>
      <p:pic>
        <p:nvPicPr>
          <p:cNvPr id="14" name=" Tremolo">
            <a:hlinkClick r:id="" action="ppaction://media"/>
            <a:extLst>
              <a:ext uri="{FF2B5EF4-FFF2-40B4-BE49-F238E27FC236}">
                <a16:creationId xmlns:a16="http://schemas.microsoft.com/office/drawing/2014/main" id="{D91B4740-6532-48B0-15E9-B1982739D2E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701338" y="4369003"/>
            <a:ext cx="609600" cy="609600"/>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6707F329-DB07-9488-35A3-1E1791300D8B}"/>
                  </a:ext>
                </a:extLst>
              </p:cNvPr>
              <p:cNvSpPr txBox="1"/>
              <p:nvPr/>
            </p:nvSpPr>
            <p:spPr>
              <a:xfrm>
                <a:off x="3123925" y="1213020"/>
                <a:ext cx="3748939" cy="64633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en-US" sz="3600" b="1" i="1" smtClean="0">
                              <a:latin typeface="Cambria Math" panose="02040503050406030204" pitchFamily="18" charset="0"/>
                            </a:rPr>
                          </m:ctrlPr>
                        </m:funcPr>
                        <m:fName>
                          <m:r>
                            <a:rPr lang="en-US" sz="3600" b="1" i="1" smtClean="0">
                              <a:latin typeface="Cambria Math" panose="02040503050406030204" pitchFamily="18" charset="0"/>
                            </a:rPr>
                            <m:t>𝒎</m:t>
                          </m:r>
                          <m:r>
                            <a:rPr lang="en-US" sz="3600" b="1" i="1" smtClean="0">
                              <a:latin typeface="Cambria Math" panose="02040503050406030204" pitchFamily="18" charset="0"/>
                            </a:rPr>
                            <m:t>=</m:t>
                          </m:r>
                          <m:r>
                            <a:rPr lang="en-US" sz="3600" b="1" i="0" smtClean="0">
                              <a:latin typeface="Cambria Math" panose="02040503050406030204" pitchFamily="18" charset="0"/>
                            </a:rPr>
                            <m:t>𝟏</m:t>
                          </m:r>
                          <m:r>
                            <a:rPr lang="en-US" sz="3600" b="1" i="0" smtClean="0">
                              <a:latin typeface="Cambria Math" panose="02040503050406030204" pitchFamily="18" charset="0"/>
                            </a:rPr>
                            <m:t>+</m:t>
                          </m:r>
                          <m:r>
                            <a:rPr lang="en-US" sz="3600" b="1" i="1" smtClean="0">
                              <a:latin typeface="Cambria Math" panose="02040503050406030204" pitchFamily="18" charset="0"/>
                            </a:rPr>
                            <m:t>𝒂</m:t>
                          </m:r>
                          <m:r>
                            <a:rPr lang="en-US" sz="3600" b="1" i="0" smtClean="0">
                              <a:latin typeface="Cambria Math" panose="02040503050406030204" pitchFamily="18" charset="0"/>
                            </a:rPr>
                            <m:t> </m:t>
                          </m:r>
                          <m:r>
                            <a:rPr lang="en-US" sz="3600" b="1">
                              <a:latin typeface="Cambria Math" panose="02040503050406030204" pitchFamily="18" charset="0"/>
                            </a:rPr>
                            <m:t>𝐬𝐢𝐧</m:t>
                          </m:r>
                        </m:fName>
                        <m:e>
                          <m:d>
                            <m:dPr>
                              <m:ctrlPr>
                                <a:rPr lang="en-US" sz="3600" b="1" i="1">
                                  <a:latin typeface="Cambria Math" panose="02040503050406030204" pitchFamily="18" charset="0"/>
                                </a:rPr>
                              </m:ctrlPr>
                            </m:dPr>
                            <m:e>
                              <m:r>
                                <a:rPr lang="en-US" sz="3600" b="1" i="1">
                                  <a:latin typeface="Cambria Math" panose="02040503050406030204" pitchFamily="18" charset="0"/>
                                </a:rPr>
                                <m:t>𝟐</m:t>
                              </m:r>
                              <m:r>
                                <a:rPr lang="en-US" sz="3600" b="1" i="1">
                                  <a:latin typeface="Cambria Math" panose="02040503050406030204" pitchFamily="18" charset="0"/>
                                </a:rPr>
                                <m:t>𝝅</m:t>
                              </m:r>
                              <m:sSub>
                                <m:sSubPr>
                                  <m:ctrlPr>
                                    <a:rPr lang="en-US" sz="3600" b="1" i="1">
                                      <a:latin typeface="Cambria Math" panose="02040503050406030204" pitchFamily="18" charset="0"/>
                                    </a:rPr>
                                  </m:ctrlPr>
                                </m:sSubPr>
                                <m:e>
                                  <m:r>
                                    <a:rPr lang="en-US" sz="3600" b="1" i="1">
                                      <a:latin typeface="Cambria Math" panose="02040503050406030204" pitchFamily="18" charset="0"/>
                                    </a:rPr>
                                    <m:t>𝒇</m:t>
                                  </m:r>
                                </m:e>
                                <m:sub>
                                  <m:r>
                                    <a:rPr lang="en-US" sz="3600" b="1" i="1" smtClean="0">
                                      <a:latin typeface="Cambria Math" panose="02040503050406030204" pitchFamily="18" charset="0"/>
                                    </a:rPr>
                                    <m:t>𝒎</m:t>
                                  </m:r>
                                </m:sub>
                              </m:sSub>
                              <m:r>
                                <a:rPr lang="en-US" sz="3600" b="1" i="1">
                                  <a:latin typeface="Cambria Math" panose="02040503050406030204" pitchFamily="18" charset="0"/>
                                </a:rPr>
                                <m:t>𝒕</m:t>
                              </m:r>
                            </m:e>
                          </m:d>
                        </m:e>
                      </m:func>
                    </m:oMath>
                  </m:oMathPara>
                </a14:m>
                <a:endParaRPr lang="en-US" sz="3600" dirty="0"/>
              </a:p>
            </p:txBody>
          </p:sp>
        </mc:Choice>
        <mc:Fallback xmlns="">
          <p:sp>
            <p:nvSpPr>
              <p:cNvPr id="3" name="TextBox 2">
                <a:extLst>
                  <a:ext uri="{FF2B5EF4-FFF2-40B4-BE49-F238E27FC236}">
                    <a16:creationId xmlns:a16="http://schemas.microsoft.com/office/drawing/2014/main" id="{6707F329-DB07-9488-35A3-1E1791300D8B}"/>
                  </a:ext>
                </a:extLst>
              </p:cNvPr>
              <p:cNvSpPr txBox="1">
                <a:spLocks noRot="1" noChangeAspect="1" noMove="1" noResize="1" noEditPoints="1" noAdjustHandles="1" noChangeArrowheads="1" noChangeShapeType="1" noTextEdit="1"/>
              </p:cNvSpPr>
              <p:nvPr/>
            </p:nvSpPr>
            <p:spPr>
              <a:xfrm>
                <a:off x="3123925" y="1213020"/>
                <a:ext cx="3748939" cy="646331"/>
              </a:xfrm>
              <a:prstGeom prst="rect">
                <a:avLst/>
              </a:prstGeom>
              <a:blipFill>
                <a:blip r:embed="rId10"/>
                <a:stretch>
                  <a:fillRect r="-24390"/>
                </a:stretch>
              </a:blipFill>
            </p:spPr>
            <p:txBody>
              <a:bodyPr/>
              <a:lstStyle/>
              <a:p>
                <a:r>
                  <a:rPr lang="en-US">
                    <a:noFill/>
                  </a:rPr>
                  <a:t> </a:t>
                </a:r>
              </a:p>
            </p:txBody>
          </p:sp>
        </mc:Fallback>
      </mc:AlternateContent>
    </p:spTree>
    <p:extLst>
      <p:ext uri="{BB962C8B-B14F-4D97-AF65-F5344CB8AC3E}">
        <p14:creationId xmlns:p14="http://schemas.microsoft.com/office/powerpoint/2010/main" val="87968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and green bar code&#10;&#10;Description automatically generated">
            <a:extLst>
              <a:ext uri="{FF2B5EF4-FFF2-40B4-BE49-F238E27FC236}">
                <a16:creationId xmlns:a16="http://schemas.microsoft.com/office/drawing/2014/main" id="{9C35E1D2-0454-27EA-39FC-48207D065E68}"/>
              </a:ext>
            </a:extLst>
          </p:cNvPr>
          <p:cNvPicPr>
            <a:picLocks noChangeAspect="1"/>
          </p:cNvPicPr>
          <p:nvPr/>
        </p:nvPicPr>
        <p:blipFill>
          <a:blip r:embed="rId5"/>
          <a:stretch>
            <a:fillRect/>
          </a:stretch>
        </p:blipFill>
        <p:spPr>
          <a:xfrm>
            <a:off x="191695" y="4736381"/>
            <a:ext cx="11808610" cy="971311"/>
          </a:xfrm>
          <a:prstGeom prst="rect">
            <a:avLst/>
          </a:prstGeom>
        </p:spPr>
      </p:pic>
      <p:sp>
        <p:nvSpPr>
          <p:cNvPr id="7" name="TextBox 6">
            <a:extLst>
              <a:ext uri="{FF2B5EF4-FFF2-40B4-BE49-F238E27FC236}">
                <a16:creationId xmlns:a16="http://schemas.microsoft.com/office/drawing/2014/main" id="{E7987713-D4A8-1A58-898E-98A8A7518139}"/>
              </a:ext>
            </a:extLst>
          </p:cNvPr>
          <p:cNvSpPr txBox="1"/>
          <p:nvPr/>
        </p:nvSpPr>
        <p:spPr>
          <a:xfrm>
            <a:off x="1507050" y="114370"/>
            <a:ext cx="8538646" cy="646331"/>
          </a:xfrm>
          <a:prstGeom prst="rect">
            <a:avLst/>
          </a:prstGeom>
          <a:noFill/>
        </p:spPr>
        <p:txBody>
          <a:bodyPr wrap="square">
            <a:spAutoFit/>
          </a:bodyPr>
          <a:lstStyle/>
          <a:p>
            <a:pPr algn="ctr"/>
            <a:r>
              <a:rPr lang="en-US" sz="3600" b="1" dirty="0"/>
              <a:t>A Frequency-modulated (FM) Sine Wave</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E2A9A28-BA36-DC0E-2A71-020ED14299EC}"/>
                  </a:ext>
                </a:extLst>
              </p:cNvPr>
              <p:cNvSpPr txBox="1"/>
              <p:nvPr/>
            </p:nvSpPr>
            <p:spPr>
              <a:xfrm>
                <a:off x="2149659" y="2073347"/>
                <a:ext cx="6094378" cy="64633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en-US" sz="3600" b="1" i="1" smtClean="0">
                              <a:latin typeface="Cambria Math" panose="02040503050406030204" pitchFamily="18" charset="0"/>
                            </a:rPr>
                          </m:ctrlPr>
                        </m:funcPr>
                        <m:fName>
                          <m:r>
                            <a:rPr lang="en-US" sz="3600" b="1" i="1">
                              <a:latin typeface="Cambria Math" panose="02040503050406030204" pitchFamily="18" charset="0"/>
                            </a:rPr>
                            <m:t>𝒔𝒊𝒏</m:t>
                          </m:r>
                        </m:fName>
                        <m:e>
                          <m:d>
                            <m:dPr>
                              <m:ctrlPr>
                                <a:rPr lang="en-US" sz="3600" b="1" i="1" smtClean="0">
                                  <a:solidFill>
                                    <a:srgbClr val="836967"/>
                                  </a:solidFill>
                                  <a:latin typeface="Cambria Math" panose="02040503050406030204" pitchFamily="18" charset="0"/>
                                </a:rPr>
                              </m:ctrlPr>
                            </m:dPr>
                            <m:e>
                              <m:r>
                                <a:rPr lang="en-US" sz="3600" b="1" i="1">
                                  <a:latin typeface="Cambria Math" panose="02040503050406030204" pitchFamily="18" charset="0"/>
                                </a:rPr>
                                <m:t>𝟐</m:t>
                              </m:r>
                              <m:r>
                                <a:rPr lang="en-US" sz="3600" b="1" i="1">
                                  <a:latin typeface="Cambria Math" panose="02040503050406030204" pitchFamily="18" charset="0"/>
                                </a:rPr>
                                <m:t>𝝅</m:t>
                              </m:r>
                              <m:r>
                                <a:rPr lang="en-US" sz="3600" b="1" i="1" smtClean="0">
                                  <a:latin typeface="Cambria Math" panose="02040503050406030204" pitchFamily="18" charset="0"/>
                                </a:rPr>
                                <m:t>(</m:t>
                              </m:r>
                              <m:r>
                                <a:rPr lang="en-US" sz="3600" b="1" i="1">
                                  <a:latin typeface="Cambria Math" panose="02040503050406030204" pitchFamily="18" charset="0"/>
                                </a:rPr>
                                <m:t>𝒇</m:t>
                              </m:r>
                              <m:r>
                                <a:rPr lang="en-US" sz="3600" b="1" i="1" smtClean="0">
                                  <a:latin typeface="Cambria Math" panose="02040503050406030204" pitchFamily="18" charset="0"/>
                                </a:rPr>
                                <m:t>+</m:t>
                              </m:r>
                              <m:r>
                                <a:rPr lang="en-US" sz="3600" b="1" i="1" smtClean="0">
                                  <a:latin typeface="Cambria Math" panose="02040503050406030204" pitchFamily="18" charset="0"/>
                                </a:rPr>
                                <m:t>𝒗</m:t>
                              </m:r>
                              <m:r>
                                <a:rPr lang="en-US" sz="3600" b="1" i="1" smtClean="0">
                                  <a:latin typeface="Cambria Math" panose="02040503050406030204" pitchFamily="18" charset="0"/>
                                </a:rPr>
                                <m:t>)</m:t>
                              </m:r>
                              <m:r>
                                <a:rPr lang="en-US" sz="3600" b="1" i="1">
                                  <a:latin typeface="Cambria Math" panose="02040503050406030204" pitchFamily="18" charset="0"/>
                                </a:rPr>
                                <m:t>𝒕</m:t>
                              </m:r>
                            </m:e>
                          </m:d>
                        </m:e>
                      </m:func>
                    </m:oMath>
                  </m:oMathPara>
                </a14:m>
                <a:endParaRPr lang="en-US" b="1" dirty="0"/>
              </a:p>
            </p:txBody>
          </p:sp>
        </mc:Choice>
        <mc:Fallback xmlns="">
          <p:sp>
            <p:nvSpPr>
              <p:cNvPr id="9" name="TextBox 8">
                <a:extLst>
                  <a:ext uri="{FF2B5EF4-FFF2-40B4-BE49-F238E27FC236}">
                    <a16:creationId xmlns:a16="http://schemas.microsoft.com/office/drawing/2014/main" id="{6E2A9A28-BA36-DC0E-2A71-020ED14299EC}"/>
                  </a:ext>
                </a:extLst>
              </p:cNvPr>
              <p:cNvSpPr txBox="1">
                <a:spLocks noRot="1" noChangeAspect="1" noMove="1" noResize="1" noEditPoints="1" noAdjustHandles="1" noChangeArrowheads="1" noChangeShapeType="1" noTextEdit="1"/>
              </p:cNvSpPr>
              <p:nvPr/>
            </p:nvSpPr>
            <p:spPr>
              <a:xfrm>
                <a:off x="2149659" y="2073347"/>
                <a:ext cx="6094378" cy="64633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1B5A7AB-B70F-8D90-1C7D-4C3E4189E965}"/>
                  </a:ext>
                </a:extLst>
              </p:cNvPr>
              <p:cNvSpPr txBox="1"/>
              <p:nvPr/>
            </p:nvSpPr>
            <p:spPr>
              <a:xfrm>
                <a:off x="344823" y="2790653"/>
                <a:ext cx="10981443" cy="1692771"/>
              </a:xfrm>
              <a:prstGeom prst="rect">
                <a:avLst/>
              </a:prstGeom>
              <a:noFill/>
            </p:spPr>
            <p:txBody>
              <a:bodyPr wrap="square" rtlCol="0">
                <a:spAutoFit/>
              </a:bodyPr>
              <a:lstStyle/>
              <a:p>
                <a:r>
                  <a:rPr lang="en-US" sz="2400" b="1" dirty="0"/>
                  <a:t>Where </a:t>
                </a:r>
                <a14:m>
                  <m:oMath xmlns:m="http://schemas.openxmlformats.org/officeDocument/2006/math">
                    <m:r>
                      <a:rPr lang="en-US" sz="2400" b="1" i="1">
                        <a:latin typeface="Cambria Math" panose="02040503050406030204" pitchFamily="18" charset="0"/>
                      </a:rPr>
                      <m:t>𝒇</m:t>
                    </m:r>
                  </m:oMath>
                </a14:m>
                <a:r>
                  <a:rPr lang="en-US" sz="2400" b="1" dirty="0"/>
                  <a:t> is the mean frequency of the sine waveform, </a:t>
                </a:r>
                <a14:m>
                  <m:oMath xmlns:m="http://schemas.openxmlformats.org/officeDocument/2006/math">
                    <m:r>
                      <a:rPr lang="en-US" sz="2400" b="1" i="1">
                        <a:latin typeface="Cambria Math" panose="02040503050406030204" pitchFamily="18" charset="0"/>
                      </a:rPr>
                      <m:t>𝒂</m:t>
                    </m:r>
                  </m:oMath>
                </a14:m>
                <a:r>
                  <a:rPr lang="en-US" sz="2400" b="1" dirty="0"/>
                  <a:t> is the amplitude and </a:t>
                </a:r>
                <a14:m>
                  <m:oMath xmlns:m="http://schemas.openxmlformats.org/officeDocument/2006/math">
                    <m:sSub>
                      <m:sSubPr>
                        <m:ctrlPr>
                          <a:rPr lang="en-US" sz="2400" b="1" i="1">
                            <a:latin typeface="Cambria Math" panose="02040503050406030204" pitchFamily="18" charset="0"/>
                          </a:rPr>
                        </m:ctrlPr>
                      </m:sSubPr>
                      <m:e>
                        <m:r>
                          <a:rPr lang="en-US" sz="2400" b="1" i="1">
                            <a:latin typeface="Cambria Math" panose="02040503050406030204" pitchFamily="18" charset="0"/>
                          </a:rPr>
                          <m:t>𝒇</m:t>
                        </m:r>
                      </m:e>
                      <m:sub>
                        <m:r>
                          <a:rPr lang="en-US" sz="2400" b="1" i="1" smtClean="0">
                            <a:latin typeface="Cambria Math" panose="02040503050406030204" pitchFamily="18" charset="0"/>
                          </a:rPr>
                          <m:t>𝒗</m:t>
                        </m:r>
                      </m:sub>
                    </m:sSub>
                  </m:oMath>
                </a14:m>
                <a:r>
                  <a:rPr lang="en-US" sz="2400" b="1" dirty="0"/>
                  <a:t> is the frequency of the frequency modulation.</a:t>
                </a:r>
              </a:p>
              <a:p>
                <a:r>
                  <a:rPr lang="en-US" sz="2800" b="1" dirty="0"/>
                  <a:t> </a:t>
                </a:r>
              </a:p>
              <a:p>
                <a:r>
                  <a:rPr lang="en-US" sz="2800" b="1" dirty="0"/>
                  <a:t>In music, this effect is called “</a:t>
                </a:r>
                <a:r>
                  <a:rPr lang="en-US" sz="2800" b="1" i="1" dirty="0"/>
                  <a:t>vibrato”</a:t>
                </a:r>
                <a:r>
                  <a:rPr lang="en-US" sz="2800" b="1" dirty="0"/>
                  <a:t>. </a:t>
                </a:r>
              </a:p>
            </p:txBody>
          </p:sp>
        </mc:Choice>
        <mc:Fallback xmlns="">
          <p:sp>
            <p:nvSpPr>
              <p:cNvPr id="10" name="TextBox 9">
                <a:extLst>
                  <a:ext uri="{FF2B5EF4-FFF2-40B4-BE49-F238E27FC236}">
                    <a16:creationId xmlns:a16="http://schemas.microsoft.com/office/drawing/2014/main" id="{F1B5A7AB-B70F-8D90-1C7D-4C3E4189E965}"/>
                  </a:ext>
                </a:extLst>
              </p:cNvPr>
              <p:cNvSpPr txBox="1">
                <a:spLocks noRot="1" noChangeAspect="1" noMove="1" noResize="1" noEditPoints="1" noAdjustHandles="1" noChangeArrowheads="1" noChangeShapeType="1" noTextEdit="1"/>
              </p:cNvSpPr>
              <p:nvPr/>
            </p:nvSpPr>
            <p:spPr>
              <a:xfrm>
                <a:off x="344823" y="2790653"/>
                <a:ext cx="10981443" cy="1692771"/>
              </a:xfrm>
              <a:prstGeom prst="rect">
                <a:avLst/>
              </a:prstGeom>
              <a:blipFill>
                <a:blip r:embed="rId7"/>
                <a:stretch>
                  <a:fillRect l="-1166" t="-2888" b="-9747"/>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EFDF1213-7B8A-A8EA-5FB0-5A858B5E47FE}"/>
              </a:ext>
            </a:extLst>
          </p:cNvPr>
          <p:cNvSpPr txBox="1"/>
          <p:nvPr/>
        </p:nvSpPr>
        <p:spPr>
          <a:xfrm>
            <a:off x="191695" y="5849951"/>
            <a:ext cx="9176040" cy="830997"/>
          </a:xfrm>
          <a:prstGeom prst="rect">
            <a:avLst/>
          </a:prstGeom>
          <a:noFill/>
        </p:spPr>
        <p:txBody>
          <a:bodyPr wrap="square" rtlCol="0">
            <a:spAutoFit/>
          </a:bodyPr>
          <a:lstStyle/>
          <a:p>
            <a:r>
              <a:rPr lang="en-US" sz="2400" b="1" dirty="0"/>
              <a:t>This is easier to see in the waveform plot if viewed </a:t>
            </a:r>
            <a:r>
              <a:rPr lang="en-US" sz="2400" b="1" i="1" dirty="0"/>
              <a:t>from a distance</a:t>
            </a:r>
            <a:r>
              <a:rPr lang="en-US" sz="2400" b="1" dirty="0"/>
              <a:t>, as a periodic darkening and lightening. The modulation frequency is 5 Hz.</a:t>
            </a:r>
            <a:endParaRPr lang="en-US" sz="2400" dirty="0"/>
          </a:p>
        </p:txBody>
      </p:sp>
      <p:pic>
        <p:nvPicPr>
          <p:cNvPr id="13" name=" SineFM">
            <a:hlinkClick r:id="" action="ppaction://media"/>
            <a:extLst>
              <a:ext uri="{FF2B5EF4-FFF2-40B4-BE49-F238E27FC236}">
                <a16:creationId xmlns:a16="http://schemas.microsoft.com/office/drawing/2014/main" id="{4A38FE65-9446-E71A-C9B5-AB0637AA253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045696" y="5960649"/>
            <a:ext cx="609600" cy="609600"/>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8FD7483A-A18D-E6DB-4E5B-CE84093B8842}"/>
                  </a:ext>
                </a:extLst>
              </p:cNvPr>
              <p:cNvSpPr txBox="1"/>
              <p:nvPr/>
            </p:nvSpPr>
            <p:spPr>
              <a:xfrm>
                <a:off x="191695" y="779412"/>
                <a:ext cx="12136207" cy="461665"/>
              </a:xfrm>
              <a:prstGeom prst="rect">
                <a:avLst/>
              </a:prstGeom>
              <a:noFill/>
            </p:spPr>
            <p:txBody>
              <a:bodyPr wrap="none" rtlCol="0">
                <a:spAutoFit/>
              </a:bodyPr>
              <a:lstStyle/>
              <a:p>
                <a:r>
                  <a:rPr lang="en-US" sz="2400" b="1" dirty="0"/>
                  <a:t>is obtained by </a:t>
                </a:r>
                <a:r>
                  <a:rPr lang="en-US" sz="2400" b="1" i="1" dirty="0"/>
                  <a:t>adding</a:t>
                </a:r>
                <a:r>
                  <a:rPr lang="en-US" sz="2400" b="1" dirty="0"/>
                  <a:t> a sine wave </a:t>
                </a:r>
                <a14:m>
                  <m:oMath xmlns:m="http://schemas.openxmlformats.org/officeDocument/2006/math">
                    <m:r>
                      <a:rPr lang="en-US" sz="2400" b="1" i="1" smtClean="0">
                        <a:latin typeface="Cambria Math" panose="02040503050406030204" pitchFamily="18" charset="0"/>
                      </a:rPr>
                      <m:t>𝒗</m:t>
                    </m:r>
                  </m:oMath>
                </a14:m>
                <a:r>
                  <a:rPr lang="en-US" sz="2400" b="1" dirty="0"/>
                  <a:t> of a lower frequency to the frequency </a:t>
                </a:r>
                <a14:m>
                  <m:oMath xmlns:m="http://schemas.openxmlformats.org/officeDocument/2006/math">
                    <m:r>
                      <a:rPr lang="en-US" sz="2400" b="1" i="1">
                        <a:latin typeface="Cambria Math" panose="02040503050406030204" pitchFamily="18" charset="0"/>
                      </a:rPr>
                      <m:t>𝒇</m:t>
                    </m:r>
                    <m:r>
                      <a:rPr lang="en-US" sz="2400" b="1" i="1">
                        <a:latin typeface="Cambria Math" panose="02040503050406030204" pitchFamily="18" charset="0"/>
                      </a:rPr>
                      <m:t> </m:t>
                    </m:r>
                  </m:oMath>
                </a14:m>
                <a:r>
                  <a:rPr lang="en-US" sz="2400" b="1" dirty="0"/>
                  <a:t>of the waveform.</a:t>
                </a:r>
              </a:p>
            </p:txBody>
          </p:sp>
        </mc:Choice>
        <mc:Fallback xmlns="">
          <p:sp>
            <p:nvSpPr>
              <p:cNvPr id="14" name="TextBox 13">
                <a:extLst>
                  <a:ext uri="{FF2B5EF4-FFF2-40B4-BE49-F238E27FC236}">
                    <a16:creationId xmlns:a16="http://schemas.microsoft.com/office/drawing/2014/main" id="{8FD7483A-A18D-E6DB-4E5B-CE84093B8842}"/>
                  </a:ext>
                </a:extLst>
              </p:cNvPr>
              <p:cNvSpPr txBox="1">
                <a:spLocks noRot="1" noChangeAspect="1" noMove="1" noResize="1" noEditPoints="1" noAdjustHandles="1" noChangeArrowheads="1" noChangeShapeType="1" noTextEdit="1"/>
              </p:cNvSpPr>
              <p:nvPr/>
            </p:nvSpPr>
            <p:spPr>
              <a:xfrm>
                <a:off x="191695" y="779412"/>
                <a:ext cx="12136207" cy="461665"/>
              </a:xfrm>
              <a:prstGeom prst="rect">
                <a:avLst/>
              </a:prstGeom>
              <a:blipFill>
                <a:blip r:embed="rId9"/>
                <a:stretch>
                  <a:fillRect l="-753"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3FF30C1-737B-39E9-2CE5-9B622904C266}"/>
                  </a:ext>
                </a:extLst>
              </p:cNvPr>
              <p:cNvSpPr txBox="1"/>
              <p:nvPr/>
            </p:nvSpPr>
            <p:spPr>
              <a:xfrm>
                <a:off x="3579266" y="1397998"/>
                <a:ext cx="6145966" cy="646331"/>
              </a:xfrm>
              <a:prstGeom prst="rect">
                <a:avLst/>
              </a:prstGeom>
              <a:noFill/>
            </p:spPr>
            <p:txBody>
              <a:bodyPr wrap="square">
                <a:spAutoFit/>
              </a:bodyPr>
              <a:lstStyle/>
              <a:p>
                <a14:m>
                  <m:oMath xmlns:m="http://schemas.openxmlformats.org/officeDocument/2006/math">
                    <m:r>
                      <a:rPr lang="en-US" sz="3200" b="1" i="1" smtClean="0">
                        <a:latin typeface="Cambria Math" panose="02040503050406030204" pitchFamily="18" charset="0"/>
                      </a:rPr>
                      <m:t>𝒗</m:t>
                    </m:r>
                  </m:oMath>
                </a14:m>
                <a:r>
                  <a:rPr lang="en-US" sz="3200" b="1" dirty="0"/>
                  <a:t> = </a:t>
                </a:r>
                <a14:m>
                  <m:oMath xmlns:m="http://schemas.openxmlformats.org/officeDocument/2006/math">
                    <m:r>
                      <a:rPr lang="en-US" sz="3600" b="1" i="1" smtClean="0">
                        <a:latin typeface="Cambria Math" panose="02040503050406030204" pitchFamily="18" charset="0"/>
                      </a:rPr>
                      <m:t>𝒂</m:t>
                    </m:r>
                    <m:func>
                      <m:funcPr>
                        <m:ctrlPr>
                          <a:rPr lang="en-US" sz="3600" b="1" i="1" smtClean="0">
                            <a:latin typeface="Cambria Math" panose="02040503050406030204" pitchFamily="18" charset="0"/>
                          </a:rPr>
                        </m:ctrlPr>
                      </m:funcPr>
                      <m:fName>
                        <m:r>
                          <a:rPr lang="en-US" sz="3600" b="1" i="0" smtClean="0">
                            <a:latin typeface="Cambria Math" panose="02040503050406030204" pitchFamily="18" charset="0"/>
                          </a:rPr>
                          <m:t>𝐬𝐢𝐧</m:t>
                        </m:r>
                      </m:fName>
                      <m:e>
                        <m:d>
                          <m:dPr>
                            <m:ctrlPr>
                              <a:rPr lang="en-US" sz="3600" b="1" i="1" smtClean="0">
                                <a:latin typeface="Cambria Math" panose="02040503050406030204" pitchFamily="18" charset="0"/>
                              </a:rPr>
                            </m:ctrlPr>
                          </m:dPr>
                          <m:e>
                            <m:r>
                              <a:rPr lang="en-US" sz="3600" b="1" i="1" smtClean="0">
                                <a:latin typeface="Cambria Math" panose="02040503050406030204" pitchFamily="18" charset="0"/>
                              </a:rPr>
                              <m:t>𝟐</m:t>
                            </m:r>
                            <m:r>
                              <a:rPr lang="en-US" sz="3600" b="1" i="1">
                                <a:latin typeface="Cambria Math" panose="02040503050406030204" pitchFamily="18" charset="0"/>
                              </a:rPr>
                              <m:t>𝝅</m:t>
                            </m:r>
                            <m:sSub>
                              <m:sSubPr>
                                <m:ctrlPr>
                                  <a:rPr lang="en-US" sz="3600" b="1" i="1" smtClean="0">
                                    <a:latin typeface="Cambria Math" panose="02040503050406030204" pitchFamily="18" charset="0"/>
                                  </a:rPr>
                                </m:ctrlPr>
                              </m:sSubPr>
                              <m:e>
                                <m:r>
                                  <a:rPr lang="en-US" sz="3600" b="1" i="1">
                                    <a:latin typeface="Cambria Math" panose="02040503050406030204" pitchFamily="18" charset="0"/>
                                  </a:rPr>
                                  <m:t>𝒇</m:t>
                                </m:r>
                              </m:e>
                              <m:sub>
                                <m:r>
                                  <a:rPr lang="en-US" sz="3600" b="1" i="1" smtClean="0">
                                    <a:latin typeface="Cambria Math" panose="02040503050406030204" pitchFamily="18" charset="0"/>
                                  </a:rPr>
                                  <m:t>𝒗</m:t>
                                </m:r>
                              </m:sub>
                            </m:sSub>
                            <m:r>
                              <a:rPr lang="en-US" sz="3600" b="1" i="1" smtClean="0">
                                <a:latin typeface="Cambria Math" panose="02040503050406030204" pitchFamily="18" charset="0"/>
                              </a:rPr>
                              <m:t>𝒕</m:t>
                            </m:r>
                          </m:e>
                        </m:d>
                      </m:e>
                    </m:func>
                  </m:oMath>
                </a14:m>
                <a:endParaRPr lang="en-US" sz="3200" dirty="0"/>
              </a:p>
            </p:txBody>
          </p:sp>
        </mc:Choice>
        <mc:Fallback xmlns="">
          <p:sp>
            <p:nvSpPr>
              <p:cNvPr id="5" name="TextBox 4">
                <a:extLst>
                  <a:ext uri="{FF2B5EF4-FFF2-40B4-BE49-F238E27FC236}">
                    <a16:creationId xmlns:a16="http://schemas.microsoft.com/office/drawing/2014/main" id="{F3FF30C1-737B-39E9-2CE5-9B622904C266}"/>
                  </a:ext>
                </a:extLst>
              </p:cNvPr>
              <p:cNvSpPr txBox="1">
                <a:spLocks noRot="1" noChangeAspect="1" noMove="1" noResize="1" noEditPoints="1" noAdjustHandles="1" noChangeArrowheads="1" noChangeShapeType="1" noTextEdit="1"/>
              </p:cNvSpPr>
              <p:nvPr/>
            </p:nvSpPr>
            <p:spPr>
              <a:xfrm>
                <a:off x="3579266" y="1397998"/>
                <a:ext cx="6145966" cy="646331"/>
              </a:xfrm>
              <a:prstGeom prst="rect">
                <a:avLst/>
              </a:prstGeom>
              <a:blipFill>
                <a:blip r:embed="rId10"/>
                <a:stretch>
                  <a:fillRect t="-4717" b="-28302"/>
                </a:stretch>
              </a:blipFill>
            </p:spPr>
            <p:txBody>
              <a:bodyPr/>
              <a:lstStyle/>
              <a:p>
                <a:r>
                  <a:rPr lang="en-US">
                    <a:noFill/>
                  </a:rPr>
                  <a:t> </a:t>
                </a:r>
              </a:p>
            </p:txBody>
          </p:sp>
        </mc:Fallback>
      </mc:AlternateContent>
    </p:spTree>
    <p:extLst>
      <p:ext uri="{BB962C8B-B14F-4D97-AF65-F5344CB8AC3E}">
        <p14:creationId xmlns:p14="http://schemas.microsoft.com/office/powerpoint/2010/main" val="2711857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36175-2DAA-1AEF-4D1E-932B4634D121}"/>
              </a:ext>
            </a:extLst>
          </p:cNvPr>
          <p:cNvSpPr>
            <a:spLocks noGrp="1"/>
          </p:cNvSpPr>
          <p:nvPr>
            <p:ph type="title"/>
          </p:nvPr>
        </p:nvSpPr>
        <p:spPr>
          <a:xfrm>
            <a:off x="838200" y="165370"/>
            <a:ext cx="6807740" cy="857388"/>
          </a:xfrm>
        </p:spPr>
        <p:txBody>
          <a:bodyPr>
            <a:normAutofit/>
          </a:bodyPr>
          <a:lstStyle/>
          <a:p>
            <a:pPr algn="ctr"/>
            <a:r>
              <a:rPr lang="en-US" b="1" dirty="0"/>
              <a:t>Musical scales</a:t>
            </a:r>
          </a:p>
        </p:txBody>
      </p:sp>
      <p:sp>
        <p:nvSpPr>
          <p:cNvPr id="3" name="Content Placeholder 2">
            <a:extLst>
              <a:ext uri="{FF2B5EF4-FFF2-40B4-BE49-F238E27FC236}">
                <a16:creationId xmlns:a16="http://schemas.microsoft.com/office/drawing/2014/main" id="{FBF93660-EFFF-C706-C5BA-CC40CB14B8D8}"/>
              </a:ext>
            </a:extLst>
          </p:cNvPr>
          <p:cNvSpPr>
            <a:spLocks noGrp="1"/>
          </p:cNvSpPr>
          <p:nvPr>
            <p:ph idx="1"/>
          </p:nvPr>
        </p:nvSpPr>
        <p:spPr>
          <a:xfrm>
            <a:off x="606442" y="1022758"/>
            <a:ext cx="10747358" cy="5669872"/>
          </a:xfrm>
        </p:spPr>
        <p:txBody>
          <a:bodyPr>
            <a:normAutofit fontScale="92500" lnSpcReduction="20000"/>
          </a:bodyPr>
          <a:lstStyle/>
          <a:p>
            <a:pPr>
              <a:lnSpc>
                <a:spcPct val="120000"/>
              </a:lnSpc>
            </a:pPr>
            <a:r>
              <a:rPr lang="en-US" dirty="0"/>
              <a:t>In western music, the frequency of the notes in music are derived </a:t>
            </a:r>
            <a:br>
              <a:rPr lang="en-US" dirty="0"/>
            </a:br>
            <a:r>
              <a:rPr lang="en-US" dirty="0"/>
              <a:t>algorithmically. </a:t>
            </a:r>
          </a:p>
          <a:p>
            <a:pPr>
              <a:lnSpc>
                <a:spcPct val="120000"/>
              </a:lnSpc>
            </a:pPr>
            <a:endParaRPr lang="en-US" dirty="0"/>
          </a:p>
          <a:p>
            <a:pPr>
              <a:lnSpc>
                <a:spcPct val="120000"/>
              </a:lnSpc>
            </a:pPr>
            <a:r>
              <a:rPr lang="en-US" dirty="0"/>
              <a:t>An “Octave” is defined by a factor of 2 in frequency. Octaves are </a:t>
            </a:r>
            <a:br>
              <a:rPr lang="en-US" dirty="0"/>
            </a:br>
            <a:r>
              <a:rPr lang="en-US" dirty="0"/>
              <a:t>equally spaced when measured on a logarithmic scale.</a:t>
            </a:r>
            <a:br>
              <a:rPr lang="en-US" dirty="0"/>
            </a:br>
            <a:br>
              <a:rPr lang="en-US" dirty="0"/>
            </a:br>
            <a:endParaRPr lang="en-US" dirty="0"/>
          </a:p>
          <a:p>
            <a:pPr marL="0" indent="0">
              <a:lnSpc>
                <a:spcPct val="120000"/>
              </a:lnSpc>
              <a:buNone/>
            </a:pPr>
            <a:endParaRPr lang="en-US" dirty="0"/>
          </a:p>
          <a:p>
            <a:pPr>
              <a:lnSpc>
                <a:spcPct val="120000"/>
              </a:lnSpc>
            </a:pPr>
            <a:endParaRPr lang="en-US" dirty="0"/>
          </a:p>
          <a:p>
            <a:pPr marL="0" indent="0">
              <a:lnSpc>
                <a:spcPct val="120000"/>
              </a:lnSpc>
              <a:buNone/>
            </a:pPr>
            <a:br>
              <a:rPr lang="en-US" dirty="0"/>
            </a:br>
            <a:br>
              <a:rPr lang="en-US" dirty="0"/>
            </a:br>
            <a:endParaRPr lang="en-US" dirty="0"/>
          </a:p>
          <a:p>
            <a:pPr marL="0" indent="0">
              <a:buNone/>
            </a:pPr>
            <a:endParaRPr lang="en-US" dirty="0"/>
          </a:p>
          <a:p>
            <a:endParaRPr lang="en-US" dirty="0"/>
          </a:p>
          <a:p>
            <a:pPr marL="0" indent="0">
              <a:buNone/>
            </a:pPr>
            <a:endParaRPr lang="en-US" dirty="0"/>
          </a:p>
        </p:txBody>
      </p:sp>
      <p:sp>
        <p:nvSpPr>
          <p:cNvPr id="4" name="AutoShape 2" descr="{\sqrt[{12}]{2}}">
            <a:extLst>
              <a:ext uri="{FF2B5EF4-FFF2-40B4-BE49-F238E27FC236}">
                <a16:creationId xmlns:a16="http://schemas.microsoft.com/office/drawing/2014/main" id="{10692022-41CA-97FA-E80B-FAE6C6AC369A}"/>
              </a:ext>
            </a:extLst>
          </p:cNvPr>
          <p:cNvSpPr>
            <a:spLocks noChangeAspect="1" noChangeArrowheads="1"/>
          </p:cNvSpPr>
          <p:nvPr/>
        </p:nvSpPr>
        <p:spPr bwMode="auto">
          <a:xfrm>
            <a:off x="6498077" y="2752927"/>
            <a:ext cx="303179" cy="30317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sqrt[{12}]{2}}">
            <a:extLst>
              <a:ext uri="{FF2B5EF4-FFF2-40B4-BE49-F238E27FC236}">
                <a16:creationId xmlns:a16="http://schemas.microsoft.com/office/drawing/2014/main" id="{58E6D633-12F7-C1C3-3638-93873490663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sqrt[{12}]{2}}">
            <a:extLst>
              <a:ext uri="{FF2B5EF4-FFF2-40B4-BE49-F238E27FC236}">
                <a16:creationId xmlns:a16="http://schemas.microsoft.com/office/drawing/2014/main" id="{C517358F-347A-B360-398F-D912A528D7FA}"/>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8" name="Picture 10">
            <a:extLst>
              <a:ext uri="{FF2B5EF4-FFF2-40B4-BE49-F238E27FC236}">
                <a16:creationId xmlns:a16="http://schemas.microsoft.com/office/drawing/2014/main" id="{3ED9F052-7081-6912-6598-13DE5D6AD6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1201" y="3733800"/>
            <a:ext cx="7917094" cy="101437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 descr="Synthesizer">
            <a:extLst>
              <a:ext uri="{FF2B5EF4-FFF2-40B4-BE49-F238E27FC236}">
                <a16:creationId xmlns:a16="http://schemas.microsoft.com/office/drawing/2014/main" id="{836EB846-6A24-7E24-6B01-0FCAB62BC6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37045" y="247708"/>
            <a:ext cx="3405174" cy="201190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8012077-BE48-E96B-3889-ECC1B141F611}"/>
              </a:ext>
            </a:extLst>
          </p:cNvPr>
          <p:cNvSpPr txBox="1"/>
          <p:nvPr/>
        </p:nvSpPr>
        <p:spPr>
          <a:xfrm flipH="1">
            <a:off x="9633054" y="4425012"/>
            <a:ext cx="1840638" cy="646331"/>
          </a:xfrm>
          <a:prstGeom prst="rect">
            <a:avLst/>
          </a:prstGeom>
          <a:noFill/>
        </p:spPr>
        <p:txBody>
          <a:bodyPr wrap="square" rtlCol="0">
            <a:spAutoFit/>
          </a:bodyPr>
          <a:lstStyle/>
          <a:p>
            <a:r>
              <a:rPr lang="en-US" dirty="0"/>
              <a:t>8 octaves of “A”: </a:t>
            </a:r>
          </a:p>
          <a:p>
            <a:r>
              <a:rPr lang="en-US" dirty="0"/>
              <a:t>3500 to 27 Hz</a:t>
            </a:r>
          </a:p>
        </p:txBody>
      </p:sp>
      <p:pic>
        <p:nvPicPr>
          <p:cNvPr id="5" name="playOctaves8">
            <a:hlinkClick r:id="" action="ppaction://media"/>
            <a:extLst>
              <a:ext uri="{FF2B5EF4-FFF2-40B4-BE49-F238E27FC236}">
                <a16:creationId xmlns:a16="http://schemas.microsoft.com/office/drawing/2014/main" id="{F7E150CA-2B24-2AD6-9B9A-454623AD471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rot="168577">
            <a:off x="9943772" y="3733800"/>
            <a:ext cx="609600" cy="609600"/>
          </a:xfrm>
          <a:prstGeom prst="rect">
            <a:avLst/>
          </a:prstGeom>
        </p:spPr>
      </p:pic>
    </p:spTree>
    <p:extLst>
      <p:ext uri="{BB962C8B-B14F-4D97-AF65-F5344CB8AC3E}">
        <p14:creationId xmlns:p14="http://schemas.microsoft.com/office/powerpoint/2010/main" val="3484916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36175-2DAA-1AEF-4D1E-932B4634D121}"/>
              </a:ext>
            </a:extLst>
          </p:cNvPr>
          <p:cNvSpPr>
            <a:spLocks noGrp="1"/>
          </p:cNvSpPr>
          <p:nvPr>
            <p:ph type="title"/>
          </p:nvPr>
        </p:nvSpPr>
        <p:spPr>
          <a:xfrm>
            <a:off x="838200" y="165370"/>
            <a:ext cx="6807740" cy="857388"/>
          </a:xfrm>
        </p:spPr>
        <p:txBody>
          <a:bodyPr>
            <a:normAutofit/>
          </a:bodyPr>
          <a:lstStyle/>
          <a:p>
            <a:pPr algn="ctr"/>
            <a:r>
              <a:rPr lang="en-US" b="1" dirty="0"/>
              <a:t>Musical scales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BF93660-EFFF-C706-C5BA-CC40CB14B8D8}"/>
                  </a:ext>
                </a:extLst>
              </p:cNvPr>
              <p:cNvSpPr>
                <a:spLocks noGrp="1"/>
              </p:cNvSpPr>
              <p:nvPr>
                <p:ph idx="1"/>
              </p:nvPr>
            </p:nvSpPr>
            <p:spPr>
              <a:xfrm>
                <a:off x="606442" y="1022758"/>
                <a:ext cx="10747358" cy="5669872"/>
              </a:xfrm>
            </p:spPr>
            <p:txBody>
              <a:bodyPr>
                <a:normAutofit fontScale="92500" lnSpcReduction="20000"/>
              </a:bodyPr>
              <a:lstStyle/>
              <a:p>
                <a:pPr marL="0" indent="0">
                  <a:lnSpc>
                    <a:spcPct val="120000"/>
                  </a:lnSpc>
                  <a:buNone/>
                </a:pPr>
                <a:br>
                  <a:rPr lang="en-US" dirty="0"/>
                </a:br>
                <a:br>
                  <a:rPr lang="en-US" dirty="0"/>
                </a:br>
                <a:endParaRPr lang="en-US" dirty="0"/>
              </a:p>
              <a:p>
                <a:pPr>
                  <a:lnSpc>
                    <a:spcPct val="120000"/>
                  </a:lnSpc>
                </a:pPr>
                <a:r>
                  <a:rPr lang="en-US" dirty="0"/>
                  <a:t>In western music, there are 12 notes between within each octave, and if their frequencies are equally spaced, the ratio of the frequencies of adjacent notes is exactly the </a:t>
                </a:r>
                <a:r>
                  <a:rPr lang="en-US" b="1" i="1" dirty="0"/>
                  <a:t>12</a:t>
                </a:r>
                <a:r>
                  <a:rPr lang="en-US" b="1" i="1" baseline="30000" dirty="0"/>
                  <a:t>th</a:t>
                </a:r>
                <a:r>
                  <a:rPr lang="en-US" b="1" i="1" dirty="0"/>
                  <a:t> root of 2 </a:t>
                </a:r>
                <a:r>
                  <a:rPr lang="en-US" dirty="0"/>
                  <a:t>(</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2</m:t>
                        </m:r>
                      </m:e>
                      <m:sup>
                        <m:r>
                          <a:rPr lang="en-US" b="0" i="1" smtClean="0">
                            <a:latin typeface="Cambria Math" panose="02040503050406030204" pitchFamily="18" charset="0"/>
                          </a:rPr>
                          <m:t>1/12</m:t>
                        </m:r>
                      </m:sup>
                    </m:sSup>
                    <m:r>
                      <a:rPr lang="en-US" b="0" i="1" smtClean="0">
                        <a:latin typeface="Cambria Math" panose="02040503050406030204" pitchFamily="18" charset="0"/>
                      </a:rPr>
                      <m:t>), </m:t>
                    </m:r>
                  </m:oMath>
                </a14:m>
                <a:r>
                  <a:rPr lang="en-US" dirty="0"/>
                  <a:t>approximately equal to 1.0594631. This is called the chromatic scale of “</a:t>
                </a:r>
                <a:r>
                  <a:rPr lang="en-US" i="1" dirty="0"/>
                  <a:t>just intonation</a:t>
                </a:r>
                <a:r>
                  <a:rPr lang="en-US" dirty="0"/>
                  <a:t>” or the “</a:t>
                </a:r>
                <a:r>
                  <a:rPr lang="en-US" i="1" dirty="0"/>
                  <a:t>Equally Tempered</a:t>
                </a:r>
                <a:r>
                  <a:rPr lang="en-US" dirty="0"/>
                  <a:t>” scale, famously popularized in the keyboard music of J. S. Bach.</a:t>
                </a:r>
                <a:br>
                  <a:rPr lang="en-US" dirty="0"/>
                </a:br>
                <a:br>
                  <a:rPr lang="en-US" dirty="0"/>
                </a:br>
                <a:endParaRPr lang="en-US" dirty="0"/>
              </a:p>
              <a:p>
                <a:pPr>
                  <a:lnSpc>
                    <a:spcPct val="120000"/>
                  </a:lnSpc>
                </a:pPr>
                <a:r>
                  <a:rPr lang="en-US" dirty="0"/>
                  <a:t>The algorithmic definition makes it easy for </a:t>
                </a:r>
                <a:r>
                  <a:rPr lang="en-US" i="1" dirty="0"/>
                  <a:t>digital</a:t>
                </a:r>
                <a:r>
                  <a:rPr lang="en-US" dirty="0"/>
                  <a:t> electronic keyboards to remain </a:t>
                </a:r>
                <a:r>
                  <a:rPr lang="en-US" i="1" dirty="0"/>
                  <a:t>exactly in tune</a:t>
                </a:r>
                <a:r>
                  <a:rPr lang="en-US" dirty="0"/>
                  <a:t>, even after moving from place to place, whereas other instruments must be re-tuned periodically.</a:t>
                </a:r>
              </a:p>
              <a:p>
                <a:pPr marL="0" indent="0">
                  <a:buNone/>
                </a:pPr>
                <a:endParaRPr lang="en-US" dirty="0"/>
              </a:p>
              <a:p>
                <a:endParaRPr lang="en-US" dirty="0"/>
              </a:p>
              <a:p>
                <a:pPr marL="0" indent="0">
                  <a:buNone/>
                </a:pPr>
                <a:endParaRPr lang="en-US" dirty="0"/>
              </a:p>
            </p:txBody>
          </p:sp>
        </mc:Choice>
        <mc:Fallback xmlns="">
          <p:sp>
            <p:nvSpPr>
              <p:cNvPr id="3" name="Content Placeholder 2">
                <a:extLst>
                  <a:ext uri="{FF2B5EF4-FFF2-40B4-BE49-F238E27FC236}">
                    <a16:creationId xmlns:a16="http://schemas.microsoft.com/office/drawing/2014/main" id="{FBF93660-EFFF-C706-C5BA-CC40CB14B8D8}"/>
                  </a:ext>
                </a:extLst>
              </p:cNvPr>
              <p:cNvSpPr>
                <a:spLocks noGrp="1" noRot="1" noChangeAspect="1" noMove="1" noResize="1" noEditPoints="1" noAdjustHandles="1" noChangeArrowheads="1" noChangeShapeType="1" noTextEdit="1"/>
              </p:cNvSpPr>
              <p:nvPr>
                <p:ph idx="1"/>
              </p:nvPr>
            </p:nvSpPr>
            <p:spPr>
              <a:xfrm>
                <a:off x="606442" y="1022758"/>
                <a:ext cx="10747358" cy="5669872"/>
              </a:xfrm>
              <a:blipFill>
                <a:blip r:embed="rId5"/>
                <a:stretch>
                  <a:fillRect l="-850" r="-1304"/>
                </a:stretch>
              </a:blipFill>
            </p:spPr>
            <p:txBody>
              <a:bodyPr/>
              <a:lstStyle/>
              <a:p>
                <a:r>
                  <a:rPr lang="en-US">
                    <a:noFill/>
                  </a:rPr>
                  <a:t> </a:t>
                </a:r>
              </a:p>
            </p:txBody>
          </p:sp>
        </mc:Fallback>
      </mc:AlternateContent>
      <p:sp>
        <p:nvSpPr>
          <p:cNvPr id="4" name="AutoShape 2" descr="{\sqrt[{12}]{2}}">
            <a:extLst>
              <a:ext uri="{FF2B5EF4-FFF2-40B4-BE49-F238E27FC236}">
                <a16:creationId xmlns:a16="http://schemas.microsoft.com/office/drawing/2014/main" id="{10692022-41CA-97FA-E80B-FAE6C6AC369A}"/>
              </a:ext>
            </a:extLst>
          </p:cNvPr>
          <p:cNvSpPr>
            <a:spLocks noChangeAspect="1" noChangeArrowheads="1"/>
          </p:cNvSpPr>
          <p:nvPr/>
        </p:nvSpPr>
        <p:spPr bwMode="auto">
          <a:xfrm>
            <a:off x="6498077" y="2752927"/>
            <a:ext cx="303179" cy="30317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sqrt[{12}]{2}}">
            <a:extLst>
              <a:ext uri="{FF2B5EF4-FFF2-40B4-BE49-F238E27FC236}">
                <a16:creationId xmlns:a16="http://schemas.microsoft.com/office/drawing/2014/main" id="{58E6D633-12F7-C1C3-3638-93873490663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sqrt[{12}]{2}}">
            <a:extLst>
              <a:ext uri="{FF2B5EF4-FFF2-40B4-BE49-F238E27FC236}">
                <a16:creationId xmlns:a16="http://schemas.microsoft.com/office/drawing/2014/main" id="{C517358F-347A-B360-398F-D912A528D7FA}"/>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1" descr="Synthesizer">
            <a:extLst>
              <a:ext uri="{FF2B5EF4-FFF2-40B4-BE49-F238E27FC236}">
                <a16:creationId xmlns:a16="http://schemas.microsoft.com/office/drawing/2014/main" id="{836EB846-6A24-7E24-6B01-0FCAB62BC6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37045" y="247708"/>
            <a:ext cx="3405174" cy="2011907"/>
          </a:xfrm>
          <a:prstGeom prst="rect">
            <a:avLst/>
          </a:prstGeom>
          <a:noFill/>
          <a:extLst>
            <a:ext uri="{909E8E84-426E-40DD-AFC4-6F175D3DCCD1}">
              <a14:hiddenFill xmlns:a14="http://schemas.microsoft.com/office/drawing/2010/main">
                <a:solidFill>
                  <a:srgbClr val="FFFFFF"/>
                </a:solidFill>
              </a14:hiddenFill>
            </a:ext>
          </a:extLst>
        </p:spPr>
      </p:pic>
      <p:pic>
        <p:nvPicPr>
          <p:cNvPr id="12" name="ChromaticScale">
            <a:hlinkClick r:id="" action="ppaction://media"/>
            <a:extLst>
              <a:ext uri="{FF2B5EF4-FFF2-40B4-BE49-F238E27FC236}">
                <a16:creationId xmlns:a16="http://schemas.microsoft.com/office/drawing/2014/main" id="{3E985308-AD97-3E61-367A-54BEA108F77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74819" y="4598386"/>
            <a:ext cx="609600" cy="609600"/>
          </a:xfrm>
          <a:prstGeom prst="rect">
            <a:avLst/>
          </a:prstGeom>
        </p:spPr>
      </p:pic>
    </p:spTree>
    <p:extLst>
      <p:ext uri="{BB962C8B-B14F-4D97-AF65-F5344CB8AC3E}">
        <p14:creationId xmlns:p14="http://schemas.microsoft.com/office/powerpoint/2010/main" val="3838507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3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3E493-0509-33C3-40F3-90C36E33BA96}"/>
              </a:ext>
            </a:extLst>
          </p:cNvPr>
          <p:cNvSpPr>
            <a:spLocks noGrp="1"/>
          </p:cNvSpPr>
          <p:nvPr>
            <p:ph type="title"/>
          </p:nvPr>
        </p:nvSpPr>
        <p:spPr>
          <a:xfrm>
            <a:off x="3698404" y="175098"/>
            <a:ext cx="4539806" cy="1050588"/>
          </a:xfrm>
        </p:spPr>
        <p:txBody>
          <a:bodyPr/>
          <a:lstStyle/>
          <a:p>
            <a:pPr algn="ctr"/>
            <a:r>
              <a:rPr lang="en-US" b="1" dirty="0"/>
              <a:t>Harmony</a:t>
            </a:r>
          </a:p>
        </p:txBody>
      </p:sp>
      <p:sp>
        <p:nvSpPr>
          <p:cNvPr id="3" name="Content Placeholder 2">
            <a:extLst>
              <a:ext uri="{FF2B5EF4-FFF2-40B4-BE49-F238E27FC236}">
                <a16:creationId xmlns:a16="http://schemas.microsoft.com/office/drawing/2014/main" id="{998C0179-A7A8-07A0-7419-C978DDF68582}"/>
              </a:ext>
            </a:extLst>
          </p:cNvPr>
          <p:cNvSpPr>
            <a:spLocks noGrp="1"/>
          </p:cNvSpPr>
          <p:nvPr>
            <p:ph idx="1"/>
          </p:nvPr>
        </p:nvSpPr>
        <p:spPr>
          <a:xfrm>
            <a:off x="838200" y="1246679"/>
            <a:ext cx="10515600" cy="1431835"/>
          </a:xfrm>
        </p:spPr>
        <p:txBody>
          <a:bodyPr/>
          <a:lstStyle/>
          <a:p>
            <a:r>
              <a:rPr lang="en-US" dirty="0"/>
              <a:t>In Western music notes played together sound harmonious when their frequencies are in the </a:t>
            </a:r>
            <a:r>
              <a:rPr lang="en-US" b="1" dirty="0"/>
              <a:t>ratios of </a:t>
            </a:r>
            <a:r>
              <a:rPr lang="en-US" b="1" i="1" dirty="0"/>
              <a:t>small whole numbers</a:t>
            </a:r>
            <a:r>
              <a:rPr lang="en-US" dirty="0"/>
              <a:t>.</a:t>
            </a:r>
          </a:p>
          <a:p>
            <a:r>
              <a:rPr lang="en-US" dirty="0"/>
              <a:t>If the ratios are </a:t>
            </a:r>
            <a:r>
              <a:rPr lang="en-US" b="1" i="1" dirty="0"/>
              <a:t>not</a:t>
            </a:r>
            <a:r>
              <a:rPr lang="en-US" dirty="0"/>
              <a:t> small whole numbers, we hear </a:t>
            </a:r>
            <a:r>
              <a:rPr lang="en-US" i="1" dirty="0"/>
              <a:t>dissonance</a:t>
            </a:r>
            <a:r>
              <a:rPr lang="en-US" dirty="0"/>
              <a:t>.</a:t>
            </a:r>
          </a:p>
        </p:txBody>
      </p:sp>
      <p:pic>
        <p:nvPicPr>
          <p:cNvPr id="4" name="Perfect5th2to3">
            <a:hlinkClick r:id="" action="ppaction://media"/>
            <a:extLst>
              <a:ext uri="{FF2B5EF4-FFF2-40B4-BE49-F238E27FC236}">
                <a16:creationId xmlns:a16="http://schemas.microsoft.com/office/drawing/2014/main" id="{026A1DD0-0D8C-7F4D-517D-1B7B144C5FB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713860" y="3292475"/>
            <a:ext cx="609600" cy="609600"/>
          </a:xfrm>
          <a:prstGeom prst="rect">
            <a:avLst/>
          </a:prstGeom>
        </p:spPr>
      </p:pic>
      <p:sp>
        <p:nvSpPr>
          <p:cNvPr id="5" name="TextBox 4">
            <a:extLst>
              <a:ext uri="{FF2B5EF4-FFF2-40B4-BE49-F238E27FC236}">
                <a16:creationId xmlns:a16="http://schemas.microsoft.com/office/drawing/2014/main" id="{A09C7EB6-0BC1-290C-1D74-FC6722A1B1CB}"/>
              </a:ext>
            </a:extLst>
          </p:cNvPr>
          <p:cNvSpPr txBox="1"/>
          <p:nvPr/>
        </p:nvSpPr>
        <p:spPr>
          <a:xfrm>
            <a:off x="1089498" y="2858630"/>
            <a:ext cx="2227634" cy="461665"/>
          </a:xfrm>
          <a:prstGeom prst="rect">
            <a:avLst/>
          </a:prstGeom>
          <a:noFill/>
        </p:spPr>
        <p:txBody>
          <a:bodyPr wrap="square" rtlCol="0">
            <a:spAutoFit/>
          </a:bodyPr>
          <a:lstStyle/>
          <a:p>
            <a:r>
              <a:rPr lang="en-US" sz="2400" b="1" dirty="0"/>
              <a:t>Perfect fifth</a:t>
            </a:r>
            <a:r>
              <a:rPr lang="en-US" sz="2400" dirty="0"/>
              <a:t> </a:t>
            </a:r>
            <a:r>
              <a:rPr lang="en-US" sz="2400" b="1" dirty="0"/>
              <a:t>2:3</a:t>
            </a:r>
            <a:endParaRPr lang="en-US" sz="2400" dirty="0"/>
          </a:p>
        </p:txBody>
      </p:sp>
      <p:sp>
        <p:nvSpPr>
          <p:cNvPr id="6" name="TextBox 5">
            <a:extLst>
              <a:ext uri="{FF2B5EF4-FFF2-40B4-BE49-F238E27FC236}">
                <a16:creationId xmlns:a16="http://schemas.microsoft.com/office/drawing/2014/main" id="{B1D86465-1ACC-4EE5-828F-27B1E5894271}"/>
              </a:ext>
            </a:extLst>
          </p:cNvPr>
          <p:cNvSpPr txBox="1"/>
          <p:nvPr/>
        </p:nvSpPr>
        <p:spPr>
          <a:xfrm>
            <a:off x="4418319" y="2847357"/>
            <a:ext cx="2227634" cy="461665"/>
          </a:xfrm>
          <a:prstGeom prst="rect">
            <a:avLst/>
          </a:prstGeom>
          <a:noFill/>
        </p:spPr>
        <p:txBody>
          <a:bodyPr wrap="square" rtlCol="0">
            <a:spAutoFit/>
          </a:bodyPr>
          <a:lstStyle/>
          <a:p>
            <a:r>
              <a:rPr lang="en-US" sz="2400" dirty="0"/>
              <a:t>Major Third  </a:t>
            </a:r>
            <a:r>
              <a:rPr lang="en-US" sz="2400" b="1" i="0" dirty="0">
                <a:effectLst/>
                <a:latin typeface="Söhne"/>
              </a:rPr>
              <a:t>5:4</a:t>
            </a:r>
            <a:endParaRPr lang="en-US" sz="2400" dirty="0"/>
          </a:p>
        </p:txBody>
      </p:sp>
      <p:sp>
        <p:nvSpPr>
          <p:cNvPr id="8" name="TextBox 7">
            <a:extLst>
              <a:ext uri="{FF2B5EF4-FFF2-40B4-BE49-F238E27FC236}">
                <a16:creationId xmlns:a16="http://schemas.microsoft.com/office/drawing/2014/main" id="{F19D6CC3-7ECE-0A11-6B3B-A06FB4986E62}"/>
              </a:ext>
            </a:extLst>
          </p:cNvPr>
          <p:cNvSpPr txBox="1"/>
          <p:nvPr/>
        </p:nvSpPr>
        <p:spPr>
          <a:xfrm>
            <a:off x="7708868" y="2886511"/>
            <a:ext cx="2227634" cy="461665"/>
          </a:xfrm>
          <a:prstGeom prst="rect">
            <a:avLst/>
          </a:prstGeom>
          <a:noFill/>
        </p:spPr>
        <p:txBody>
          <a:bodyPr wrap="square" rtlCol="0">
            <a:spAutoFit/>
          </a:bodyPr>
          <a:lstStyle/>
          <a:p>
            <a:r>
              <a:rPr lang="en-US" sz="2400" dirty="0"/>
              <a:t>Minor Third </a:t>
            </a:r>
            <a:r>
              <a:rPr lang="en-US" sz="2400" b="1" i="0" dirty="0">
                <a:effectLst/>
                <a:latin typeface="Söhne"/>
              </a:rPr>
              <a:t>6:5</a:t>
            </a:r>
            <a:endParaRPr lang="en-US" sz="2400" dirty="0"/>
          </a:p>
        </p:txBody>
      </p:sp>
      <p:sp>
        <p:nvSpPr>
          <p:cNvPr id="11" name="TextBox 10">
            <a:extLst>
              <a:ext uri="{FF2B5EF4-FFF2-40B4-BE49-F238E27FC236}">
                <a16:creationId xmlns:a16="http://schemas.microsoft.com/office/drawing/2014/main" id="{8468C023-EF1D-BA01-24A2-415E3AAB84FD}"/>
              </a:ext>
            </a:extLst>
          </p:cNvPr>
          <p:cNvSpPr txBox="1"/>
          <p:nvPr/>
        </p:nvSpPr>
        <p:spPr>
          <a:xfrm>
            <a:off x="4275003" y="4427369"/>
            <a:ext cx="1639413" cy="461665"/>
          </a:xfrm>
          <a:prstGeom prst="rect">
            <a:avLst/>
          </a:prstGeom>
          <a:noFill/>
        </p:spPr>
        <p:txBody>
          <a:bodyPr wrap="square" rtlCol="0">
            <a:spAutoFit/>
          </a:bodyPr>
          <a:lstStyle/>
          <a:p>
            <a:r>
              <a:rPr lang="en-US" sz="2400" dirty="0"/>
              <a:t>Dissonance</a:t>
            </a:r>
            <a:endParaRPr lang="en-US" dirty="0"/>
          </a:p>
        </p:txBody>
      </p:sp>
    </p:spTree>
    <p:extLst>
      <p:ext uri="{BB962C8B-B14F-4D97-AF65-F5344CB8AC3E}">
        <p14:creationId xmlns:p14="http://schemas.microsoft.com/office/powerpoint/2010/main" val="267078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3E493-0509-33C3-40F3-90C36E33BA96}"/>
              </a:ext>
            </a:extLst>
          </p:cNvPr>
          <p:cNvSpPr>
            <a:spLocks noGrp="1"/>
          </p:cNvSpPr>
          <p:nvPr>
            <p:ph type="title"/>
          </p:nvPr>
        </p:nvSpPr>
        <p:spPr>
          <a:xfrm>
            <a:off x="3698404" y="175098"/>
            <a:ext cx="4539806" cy="1050588"/>
          </a:xfrm>
        </p:spPr>
        <p:txBody>
          <a:bodyPr/>
          <a:lstStyle/>
          <a:p>
            <a:pPr algn="ctr"/>
            <a:r>
              <a:rPr lang="en-US" b="1" dirty="0"/>
              <a:t>Harmony</a:t>
            </a:r>
          </a:p>
        </p:txBody>
      </p:sp>
      <p:sp>
        <p:nvSpPr>
          <p:cNvPr id="3" name="Content Placeholder 2">
            <a:extLst>
              <a:ext uri="{FF2B5EF4-FFF2-40B4-BE49-F238E27FC236}">
                <a16:creationId xmlns:a16="http://schemas.microsoft.com/office/drawing/2014/main" id="{998C0179-A7A8-07A0-7419-C978DDF68582}"/>
              </a:ext>
            </a:extLst>
          </p:cNvPr>
          <p:cNvSpPr>
            <a:spLocks noGrp="1"/>
          </p:cNvSpPr>
          <p:nvPr>
            <p:ph idx="1"/>
          </p:nvPr>
        </p:nvSpPr>
        <p:spPr>
          <a:xfrm>
            <a:off x="838200" y="1246679"/>
            <a:ext cx="10515600" cy="1431835"/>
          </a:xfrm>
        </p:spPr>
        <p:txBody>
          <a:bodyPr/>
          <a:lstStyle/>
          <a:p>
            <a:r>
              <a:rPr lang="en-US" dirty="0"/>
              <a:t>In Western music notes played together sound harmonious when their frequencies are in the </a:t>
            </a:r>
            <a:r>
              <a:rPr lang="en-US" b="1" dirty="0"/>
              <a:t>ratios of </a:t>
            </a:r>
            <a:r>
              <a:rPr lang="en-US" b="1" i="1" dirty="0"/>
              <a:t>small whole numbers</a:t>
            </a:r>
            <a:r>
              <a:rPr lang="en-US" dirty="0"/>
              <a:t>.</a:t>
            </a:r>
          </a:p>
          <a:p>
            <a:r>
              <a:rPr lang="en-US" dirty="0"/>
              <a:t>If the ratios are </a:t>
            </a:r>
            <a:r>
              <a:rPr lang="en-US" b="1" i="1" dirty="0"/>
              <a:t>not</a:t>
            </a:r>
            <a:r>
              <a:rPr lang="en-US" dirty="0"/>
              <a:t> small whole numbers, we hear </a:t>
            </a:r>
            <a:r>
              <a:rPr lang="en-US" i="1" dirty="0"/>
              <a:t>dissonance</a:t>
            </a:r>
            <a:r>
              <a:rPr lang="en-US" dirty="0"/>
              <a:t>.</a:t>
            </a:r>
          </a:p>
        </p:txBody>
      </p:sp>
      <p:sp>
        <p:nvSpPr>
          <p:cNvPr id="5" name="TextBox 4">
            <a:extLst>
              <a:ext uri="{FF2B5EF4-FFF2-40B4-BE49-F238E27FC236}">
                <a16:creationId xmlns:a16="http://schemas.microsoft.com/office/drawing/2014/main" id="{A09C7EB6-0BC1-290C-1D74-FC6722A1B1CB}"/>
              </a:ext>
            </a:extLst>
          </p:cNvPr>
          <p:cNvSpPr txBox="1"/>
          <p:nvPr/>
        </p:nvSpPr>
        <p:spPr>
          <a:xfrm>
            <a:off x="1089498" y="2858630"/>
            <a:ext cx="2227634" cy="461665"/>
          </a:xfrm>
          <a:prstGeom prst="rect">
            <a:avLst/>
          </a:prstGeom>
          <a:noFill/>
        </p:spPr>
        <p:txBody>
          <a:bodyPr wrap="square" rtlCol="0">
            <a:spAutoFit/>
          </a:bodyPr>
          <a:lstStyle/>
          <a:p>
            <a:r>
              <a:rPr lang="en-US" sz="2400" dirty="0"/>
              <a:t>Perfect fifth </a:t>
            </a:r>
            <a:r>
              <a:rPr lang="en-US" sz="2400" b="1" dirty="0"/>
              <a:t>2:3</a:t>
            </a:r>
            <a:endParaRPr lang="en-US" sz="2400" dirty="0"/>
          </a:p>
        </p:txBody>
      </p:sp>
      <p:sp>
        <p:nvSpPr>
          <p:cNvPr id="6" name="TextBox 5">
            <a:extLst>
              <a:ext uri="{FF2B5EF4-FFF2-40B4-BE49-F238E27FC236}">
                <a16:creationId xmlns:a16="http://schemas.microsoft.com/office/drawing/2014/main" id="{B1D86465-1ACC-4EE5-828F-27B1E5894271}"/>
              </a:ext>
            </a:extLst>
          </p:cNvPr>
          <p:cNvSpPr txBox="1"/>
          <p:nvPr/>
        </p:nvSpPr>
        <p:spPr>
          <a:xfrm>
            <a:off x="4418319" y="2847357"/>
            <a:ext cx="2227634" cy="461665"/>
          </a:xfrm>
          <a:prstGeom prst="rect">
            <a:avLst/>
          </a:prstGeom>
          <a:noFill/>
        </p:spPr>
        <p:txBody>
          <a:bodyPr wrap="square" rtlCol="0">
            <a:spAutoFit/>
          </a:bodyPr>
          <a:lstStyle/>
          <a:p>
            <a:r>
              <a:rPr lang="en-US" sz="2400" b="1" dirty="0"/>
              <a:t>Major Third  </a:t>
            </a:r>
            <a:r>
              <a:rPr lang="en-US" sz="2400" b="1" i="0" dirty="0">
                <a:effectLst/>
                <a:latin typeface="Söhne"/>
              </a:rPr>
              <a:t>5:4</a:t>
            </a:r>
            <a:endParaRPr lang="en-US" sz="2400" dirty="0"/>
          </a:p>
        </p:txBody>
      </p:sp>
      <p:sp>
        <p:nvSpPr>
          <p:cNvPr id="8" name="TextBox 7">
            <a:extLst>
              <a:ext uri="{FF2B5EF4-FFF2-40B4-BE49-F238E27FC236}">
                <a16:creationId xmlns:a16="http://schemas.microsoft.com/office/drawing/2014/main" id="{F19D6CC3-7ECE-0A11-6B3B-A06FB4986E62}"/>
              </a:ext>
            </a:extLst>
          </p:cNvPr>
          <p:cNvSpPr txBox="1"/>
          <p:nvPr/>
        </p:nvSpPr>
        <p:spPr>
          <a:xfrm>
            <a:off x="7708868" y="2886511"/>
            <a:ext cx="2227634" cy="461665"/>
          </a:xfrm>
          <a:prstGeom prst="rect">
            <a:avLst/>
          </a:prstGeom>
          <a:noFill/>
        </p:spPr>
        <p:txBody>
          <a:bodyPr wrap="square" rtlCol="0">
            <a:spAutoFit/>
          </a:bodyPr>
          <a:lstStyle/>
          <a:p>
            <a:r>
              <a:rPr lang="en-US" sz="2400" dirty="0"/>
              <a:t>Minor Third </a:t>
            </a:r>
            <a:r>
              <a:rPr lang="en-US" sz="2400" b="1" i="0" dirty="0">
                <a:effectLst/>
                <a:latin typeface="Söhne"/>
              </a:rPr>
              <a:t>6:5</a:t>
            </a:r>
            <a:endParaRPr lang="en-US" sz="2400" dirty="0"/>
          </a:p>
        </p:txBody>
      </p:sp>
      <p:pic>
        <p:nvPicPr>
          <p:cNvPr id="9" name="Major3rd5to4">
            <a:hlinkClick r:id="" action="ppaction://media"/>
            <a:extLst>
              <a:ext uri="{FF2B5EF4-FFF2-40B4-BE49-F238E27FC236}">
                <a16:creationId xmlns:a16="http://schemas.microsoft.com/office/drawing/2014/main" id="{A344D39F-3CC0-E077-14CA-74822C74057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008311" y="3292475"/>
            <a:ext cx="609600" cy="609600"/>
          </a:xfrm>
          <a:prstGeom prst="rect">
            <a:avLst/>
          </a:prstGeom>
        </p:spPr>
      </p:pic>
      <p:sp>
        <p:nvSpPr>
          <p:cNvPr id="11" name="TextBox 10">
            <a:extLst>
              <a:ext uri="{FF2B5EF4-FFF2-40B4-BE49-F238E27FC236}">
                <a16:creationId xmlns:a16="http://schemas.microsoft.com/office/drawing/2014/main" id="{8468C023-EF1D-BA01-24A2-415E3AAB84FD}"/>
              </a:ext>
            </a:extLst>
          </p:cNvPr>
          <p:cNvSpPr txBox="1"/>
          <p:nvPr/>
        </p:nvSpPr>
        <p:spPr>
          <a:xfrm>
            <a:off x="4275003" y="4427369"/>
            <a:ext cx="1639413" cy="461665"/>
          </a:xfrm>
          <a:prstGeom prst="rect">
            <a:avLst/>
          </a:prstGeom>
          <a:noFill/>
        </p:spPr>
        <p:txBody>
          <a:bodyPr wrap="square" rtlCol="0">
            <a:spAutoFit/>
          </a:bodyPr>
          <a:lstStyle/>
          <a:p>
            <a:r>
              <a:rPr lang="en-US" sz="2400" dirty="0"/>
              <a:t>Dissonance</a:t>
            </a:r>
            <a:endParaRPr lang="en-US" dirty="0"/>
          </a:p>
        </p:txBody>
      </p:sp>
    </p:spTree>
    <p:extLst>
      <p:ext uri="{BB962C8B-B14F-4D97-AF65-F5344CB8AC3E}">
        <p14:creationId xmlns:p14="http://schemas.microsoft.com/office/powerpoint/2010/main" val="45916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3E493-0509-33C3-40F3-90C36E33BA96}"/>
              </a:ext>
            </a:extLst>
          </p:cNvPr>
          <p:cNvSpPr>
            <a:spLocks noGrp="1"/>
          </p:cNvSpPr>
          <p:nvPr>
            <p:ph type="title"/>
          </p:nvPr>
        </p:nvSpPr>
        <p:spPr>
          <a:xfrm>
            <a:off x="3698404" y="175098"/>
            <a:ext cx="4539806" cy="1050588"/>
          </a:xfrm>
        </p:spPr>
        <p:txBody>
          <a:bodyPr/>
          <a:lstStyle/>
          <a:p>
            <a:pPr algn="ctr"/>
            <a:r>
              <a:rPr lang="en-US" b="1" dirty="0"/>
              <a:t>Harmony</a:t>
            </a:r>
          </a:p>
        </p:txBody>
      </p:sp>
      <p:sp>
        <p:nvSpPr>
          <p:cNvPr id="3" name="Content Placeholder 2">
            <a:extLst>
              <a:ext uri="{FF2B5EF4-FFF2-40B4-BE49-F238E27FC236}">
                <a16:creationId xmlns:a16="http://schemas.microsoft.com/office/drawing/2014/main" id="{998C0179-A7A8-07A0-7419-C978DDF68582}"/>
              </a:ext>
            </a:extLst>
          </p:cNvPr>
          <p:cNvSpPr>
            <a:spLocks noGrp="1"/>
          </p:cNvSpPr>
          <p:nvPr>
            <p:ph idx="1"/>
          </p:nvPr>
        </p:nvSpPr>
        <p:spPr>
          <a:xfrm>
            <a:off x="838200" y="1246679"/>
            <a:ext cx="10515600" cy="1431835"/>
          </a:xfrm>
        </p:spPr>
        <p:txBody>
          <a:bodyPr/>
          <a:lstStyle/>
          <a:p>
            <a:r>
              <a:rPr lang="en-US" dirty="0"/>
              <a:t>In Western music notes played together sound harmonious when their frequencies are in the </a:t>
            </a:r>
            <a:r>
              <a:rPr lang="en-US" b="1" dirty="0"/>
              <a:t>ratios of </a:t>
            </a:r>
            <a:r>
              <a:rPr lang="en-US" b="1" i="1" dirty="0"/>
              <a:t>small whole numbers</a:t>
            </a:r>
            <a:r>
              <a:rPr lang="en-US" dirty="0"/>
              <a:t>.</a:t>
            </a:r>
          </a:p>
          <a:p>
            <a:r>
              <a:rPr lang="en-US" dirty="0"/>
              <a:t>If the ratios are </a:t>
            </a:r>
            <a:r>
              <a:rPr lang="en-US" b="1" i="1" dirty="0"/>
              <a:t>not</a:t>
            </a:r>
            <a:r>
              <a:rPr lang="en-US" dirty="0"/>
              <a:t> small whole numbers, we hear </a:t>
            </a:r>
            <a:r>
              <a:rPr lang="en-US" i="1" dirty="0"/>
              <a:t>dissonance</a:t>
            </a:r>
            <a:r>
              <a:rPr lang="en-US" dirty="0"/>
              <a:t>.</a:t>
            </a:r>
          </a:p>
        </p:txBody>
      </p:sp>
      <p:sp>
        <p:nvSpPr>
          <p:cNvPr id="5" name="TextBox 4">
            <a:extLst>
              <a:ext uri="{FF2B5EF4-FFF2-40B4-BE49-F238E27FC236}">
                <a16:creationId xmlns:a16="http://schemas.microsoft.com/office/drawing/2014/main" id="{A09C7EB6-0BC1-290C-1D74-FC6722A1B1CB}"/>
              </a:ext>
            </a:extLst>
          </p:cNvPr>
          <p:cNvSpPr txBox="1"/>
          <p:nvPr/>
        </p:nvSpPr>
        <p:spPr>
          <a:xfrm>
            <a:off x="1089498" y="2858630"/>
            <a:ext cx="2227634" cy="461665"/>
          </a:xfrm>
          <a:prstGeom prst="rect">
            <a:avLst/>
          </a:prstGeom>
          <a:noFill/>
        </p:spPr>
        <p:txBody>
          <a:bodyPr wrap="square" rtlCol="0">
            <a:spAutoFit/>
          </a:bodyPr>
          <a:lstStyle/>
          <a:p>
            <a:r>
              <a:rPr lang="en-US" sz="2400" dirty="0"/>
              <a:t>Perfect fifth </a:t>
            </a:r>
            <a:r>
              <a:rPr lang="en-US" sz="2400" b="1" dirty="0"/>
              <a:t>2:3</a:t>
            </a:r>
            <a:endParaRPr lang="en-US" sz="2400" dirty="0"/>
          </a:p>
        </p:txBody>
      </p:sp>
      <p:sp>
        <p:nvSpPr>
          <p:cNvPr id="6" name="TextBox 5">
            <a:extLst>
              <a:ext uri="{FF2B5EF4-FFF2-40B4-BE49-F238E27FC236}">
                <a16:creationId xmlns:a16="http://schemas.microsoft.com/office/drawing/2014/main" id="{B1D86465-1ACC-4EE5-828F-27B1E5894271}"/>
              </a:ext>
            </a:extLst>
          </p:cNvPr>
          <p:cNvSpPr txBox="1"/>
          <p:nvPr/>
        </p:nvSpPr>
        <p:spPr>
          <a:xfrm>
            <a:off x="4418319" y="2847357"/>
            <a:ext cx="2227634" cy="461665"/>
          </a:xfrm>
          <a:prstGeom prst="rect">
            <a:avLst/>
          </a:prstGeom>
          <a:noFill/>
        </p:spPr>
        <p:txBody>
          <a:bodyPr wrap="square" rtlCol="0">
            <a:spAutoFit/>
          </a:bodyPr>
          <a:lstStyle/>
          <a:p>
            <a:r>
              <a:rPr lang="en-US" sz="2400" dirty="0"/>
              <a:t>Major Third  </a:t>
            </a:r>
            <a:r>
              <a:rPr lang="en-US" sz="2400" b="1" i="0" dirty="0">
                <a:effectLst/>
                <a:latin typeface="Söhne"/>
              </a:rPr>
              <a:t>5:4</a:t>
            </a:r>
            <a:endParaRPr lang="en-US" sz="2400" dirty="0"/>
          </a:p>
        </p:txBody>
      </p:sp>
      <p:sp>
        <p:nvSpPr>
          <p:cNvPr id="8" name="TextBox 7">
            <a:extLst>
              <a:ext uri="{FF2B5EF4-FFF2-40B4-BE49-F238E27FC236}">
                <a16:creationId xmlns:a16="http://schemas.microsoft.com/office/drawing/2014/main" id="{F19D6CC3-7ECE-0A11-6B3B-A06FB4986E62}"/>
              </a:ext>
            </a:extLst>
          </p:cNvPr>
          <p:cNvSpPr txBox="1"/>
          <p:nvPr/>
        </p:nvSpPr>
        <p:spPr>
          <a:xfrm>
            <a:off x="7708868" y="2886511"/>
            <a:ext cx="2227634" cy="461665"/>
          </a:xfrm>
          <a:prstGeom prst="rect">
            <a:avLst/>
          </a:prstGeom>
          <a:noFill/>
        </p:spPr>
        <p:txBody>
          <a:bodyPr wrap="square" rtlCol="0">
            <a:spAutoFit/>
          </a:bodyPr>
          <a:lstStyle/>
          <a:p>
            <a:r>
              <a:rPr lang="en-US" sz="2400" b="1" dirty="0"/>
              <a:t>Minor Third </a:t>
            </a:r>
            <a:r>
              <a:rPr lang="en-US" sz="2400" b="1" i="0" dirty="0">
                <a:effectLst/>
                <a:latin typeface="Söhne"/>
              </a:rPr>
              <a:t>6:5</a:t>
            </a:r>
            <a:endParaRPr lang="en-US" sz="2400" dirty="0"/>
          </a:p>
        </p:txBody>
      </p:sp>
      <p:pic>
        <p:nvPicPr>
          <p:cNvPr id="10" name="Minor3rd5to4">
            <a:hlinkClick r:id="" action="ppaction://media"/>
            <a:extLst>
              <a:ext uri="{FF2B5EF4-FFF2-40B4-BE49-F238E27FC236}">
                <a16:creationId xmlns:a16="http://schemas.microsoft.com/office/drawing/2014/main" id="{E3E987E5-71F9-087C-E449-642A2D43F9A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38210" y="3401355"/>
            <a:ext cx="609600" cy="609600"/>
          </a:xfrm>
          <a:prstGeom prst="rect">
            <a:avLst/>
          </a:prstGeom>
        </p:spPr>
      </p:pic>
      <p:sp>
        <p:nvSpPr>
          <p:cNvPr id="11" name="TextBox 10">
            <a:extLst>
              <a:ext uri="{FF2B5EF4-FFF2-40B4-BE49-F238E27FC236}">
                <a16:creationId xmlns:a16="http://schemas.microsoft.com/office/drawing/2014/main" id="{8468C023-EF1D-BA01-24A2-415E3AAB84FD}"/>
              </a:ext>
            </a:extLst>
          </p:cNvPr>
          <p:cNvSpPr txBox="1"/>
          <p:nvPr/>
        </p:nvSpPr>
        <p:spPr>
          <a:xfrm>
            <a:off x="4275003" y="4427369"/>
            <a:ext cx="1639413" cy="461665"/>
          </a:xfrm>
          <a:prstGeom prst="rect">
            <a:avLst/>
          </a:prstGeom>
          <a:noFill/>
        </p:spPr>
        <p:txBody>
          <a:bodyPr wrap="square" rtlCol="0">
            <a:spAutoFit/>
          </a:bodyPr>
          <a:lstStyle/>
          <a:p>
            <a:r>
              <a:rPr lang="en-US" sz="2400" dirty="0"/>
              <a:t>Dissonance</a:t>
            </a:r>
            <a:endParaRPr lang="en-US" dirty="0"/>
          </a:p>
        </p:txBody>
      </p:sp>
    </p:spTree>
    <p:extLst>
      <p:ext uri="{BB962C8B-B14F-4D97-AF65-F5344CB8AC3E}">
        <p14:creationId xmlns:p14="http://schemas.microsoft.com/office/powerpoint/2010/main" val="498608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3E493-0509-33C3-40F3-90C36E33BA96}"/>
              </a:ext>
            </a:extLst>
          </p:cNvPr>
          <p:cNvSpPr>
            <a:spLocks noGrp="1"/>
          </p:cNvSpPr>
          <p:nvPr>
            <p:ph type="title"/>
          </p:nvPr>
        </p:nvSpPr>
        <p:spPr>
          <a:xfrm>
            <a:off x="3698404" y="175098"/>
            <a:ext cx="4539806" cy="1050588"/>
          </a:xfrm>
        </p:spPr>
        <p:txBody>
          <a:bodyPr/>
          <a:lstStyle/>
          <a:p>
            <a:pPr algn="ctr"/>
            <a:r>
              <a:rPr lang="en-US" b="1" dirty="0"/>
              <a:t>Harmony</a:t>
            </a:r>
          </a:p>
        </p:txBody>
      </p:sp>
      <p:sp>
        <p:nvSpPr>
          <p:cNvPr id="3" name="Content Placeholder 2">
            <a:extLst>
              <a:ext uri="{FF2B5EF4-FFF2-40B4-BE49-F238E27FC236}">
                <a16:creationId xmlns:a16="http://schemas.microsoft.com/office/drawing/2014/main" id="{998C0179-A7A8-07A0-7419-C978DDF68582}"/>
              </a:ext>
            </a:extLst>
          </p:cNvPr>
          <p:cNvSpPr>
            <a:spLocks noGrp="1"/>
          </p:cNvSpPr>
          <p:nvPr>
            <p:ph idx="1"/>
          </p:nvPr>
        </p:nvSpPr>
        <p:spPr>
          <a:xfrm>
            <a:off x="838200" y="1246679"/>
            <a:ext cx="10515600" cy="1431835"/>
          </a:xfrm>
        </p:spPr>
        <p:txBody>
          <a:bodyPr/>
          <a:lstStyle/>
          <a:p>
            <a:r>
              <a:rPr lang="en-US" dirty="0"/>
              <a:t>In Western music notes played together sound harmonious when their frequencies are in the </a:t>
            </a:r>
            <a:r>
              <a:rPr lang="en-US" b="1" dirty="0"/>
              <a:t>ratios of </a:t>
            </a:r>
            <a:r>
              <a:rPr lang="en-US" b="1" i="1" dirty="0"/>
              <a:t>small whole numbers</a:t>
            </a:r>
            <a:r>
              <a:rPr lang="en-US" dirty="0"/>
              <a:t>.</a:t>
            </a:r>
          </a:p>
          <a:p>
            <a:r>
              <a:rPr lang="en-US" dirty="0"/>
              <a:t>If the ratios are </a:t>
            </a:r>
            <a:r>
              <a:rPr lang="en-US" b="1" i="1" dirty="0"/>
              <a:t>not</a:t>
            </a:r>
            <a:r>
              <a:rPr lang="en-US" dirty="0"/>
              <a:t> small whole numbers, we hear </a:t>
            </a:r>
            <a:r>
              <a:rPr lang="en-US" i="1" dirty="0"/>
              <a:t>dissonance</a:t>
            </a:r>
            <a:r>
              <a:rPr lang="en-US" dirty="0"/>
              <a:t>.</a:t>
            </a:r>
          </a:p>
        </p:txBody>
      </p:sp>
      <p:sp>
        <p:nvSpPr>
          <p:cNvPr id="5" name="TextBox 4">
            <a:extLst>
              <a:ext uri="{FF2B5EF4-FFF2-40B4-BE49-F238E27FC236}">
                <a16:creationId xmlns:a16="http://schemas.microsoft.com/office/drawing/2014/main" id="{A09C7EB6-0BC1-290C-1D74-FC6722A1B1CB}"/>
              </a:ext>
            </a:extLst>
          </p:cNvPr>
          <p:cNvSpPr txBox="1"/>
          <p:nvPr/>
        </p:nvSpPr>
        <p:spPr>
          <a:xfrm>
            <a:off x="1089498" y="2858630"/>
            <a:ext cx="2227634" cy="461665"/>
          </a:xfrm>
          <a:prstGeom prst="rect">
            <a:avLst/>
          </a:prstGeom>
          <a:noFill/>
        </p:spPr>
        <p:txBody>
          <a:bodyPr wrap="square" rtlCol="0">
            <a:spAutoFit/>
          </a:bodyPr>
          <a:lstStyle/>
          <a:p>
            <a:r>
              <a:rPr lang="en-US" sz="2400" dirty="0"/>
              <a:t>Perfect fifth </a:t>
            </a:r>
            <a:r>
              <a:rPr lang="en-US" sz="2400" b="1" dirty="0"/>
              <a:t>2:3</a:t>
            </a:r>
            <a:endParaRPr lang="en-US" sz="2400" dirty="0"/>
          </a:p>
        </p:txBody>
      </p:sp>
      <p:sp>
        <p:nvSpPr>
          <p:cNvPr id="6" name="TextBox 5">
            <a:extLst>
              <a:ext uri="{FF2B5EF4-FFF2-40B4-BE49-F238E27FC236}">
                <a16:creationId xmlns:a16="http://schemas.microsoft.com/office/drawing/2014/main" id="{B1D86465-1ACC-4EE5-828F-27B1E5894271}"/>
              </a:ext>
            </a:extLst>
          </p:cNvPr>
          <p:cNvSpPr txBox="1"/>
          <p:nvPr/>
        </p:nvSpPr>
        <p:spPr>
          <a:xfrm>
            <a:off x="4418319" y="2847357"/>
            <a:ext cx="2227634" cy="461665"/>
          </a:xfrm>
          <a:prstGeom prst="rect">
            <a:avLst/>
          </a:prstGeom>
          <a:noFill/>
        </p:spPr>
        <p:txBody>
          <a:bodyPr wrap="square" rtlCol="0">
            <a:spAutoFit/>
          </a:bodyPr>
          <a:lstStyle/>
          <a:p>
            <a:r>
              <a:rPr lang="en-US" sz="2400" dirty="0"/>
              <a:t>Major Third  </a:t>
            </a:r>
            <a:r>
              <a:rPr lang="en-US" sz="2400" b="1" i="0" dirty="0">
                <a:effectLst/>
                <a:latin typeface="Söhne"/>
              </a:rPr>
              <a:t>5:4</a:t>
            </a:r>
            <a:endParaRPr lang="en-US" sz="2400" dirty="0"/>
          </a:p>
        </p:txBody>
      </p:sp>
      <p:sp>
        <p:nvSpPr>
          <p:cNvPr id="8" name="TextBox 7">
            <a:extLst>
              <a:ext uri="{FF2B5EF4-FFF2-40B4-BE49-F238E27FC236}">
                <a16:creationId xmlns:a16="http://schemas.microsoft.com/office/drawing/2014/main" id="{F19D6CC3-7ECE-0A11-6B3B-A06FB4986E62}"/>
              </a:ext>
            </a:extLst>
          </p:cNvPr>
          <p:cNvSpPr txBox="1"/>
          <p:nvPr/>
        </p:nvSpPr>
        <p:spPr>
          <a:xfrm>
            <a:off x="7708868" y="2886511"/>
            <a:ext cx="2227634" cy="461665"/>
          </a:xfrm>
          <a:prstGeom prst="rect">
            <a:avLst/>
          </a:prstGeom>
          <a:noFill/>
        </p:spPr>
        <p:txBody>
          <a:bodyPr wrap="square" rtlCol="0">
            <a:spAutoFit/>
          </a:bodyPr>
          <a:lstStyle/>
          <a:p>
            <a:r>
              <a:rPr lang="en-US" sz="2400" dirty="0"/>
              <a:t>Minor Third </a:t>
            </a:r>
            <a:r>
              <a:rPr lang="en-US" sz="2400" b="1" i="0" dirty="0">
                <a:effectLst/>
                <a:latin typeface="Söhne"/>
              </a:rPr>
              <a:t>6:5</a:t>
            </a:r>
            <a:endParaRPr lang="en-US" sz="2400" dirty="0"/>
          </a:p>
        </p:txBody>
      </p:sp>
      <p:sp>
        <p:nvSpPr>
          <p:cNvPr id="11" name="TextBox 10">
            <a:extLst>
              <a:ext uri="{FF2B5EF4-FFF2-40B4-BE49-F238E27FC236}">
                <a16:creationId xmlns:a16="http://schemas.microsoft.com/office/drawing/2014/main" id="{8468C023-EF1D-BA01-24A2-415E3AAB84FD}"/>
              </a:ext>
            </a:extLst>
          </p:cNvPr>
          <p:cNvSpPr txBox="1"/>
          <p:nvPr/>
        </p:nvSpPr>
        <p:spPr>
          <a:xfrm>
            <a:off x="4275003" y="4427369"/>
            <a:ext cx="1639413" cy="461665"/>
          </a:xfrm>
          <a:prstGeom prst="rect">
            <a:avLst/>
          </a:prstGeom>
          <a:noFill/>
        </p:spPr>
        <p:txBody>
          <a:bodyPr wrap="square" rtlCol="0">
            <a:spAutoFit/>
          </a:bodyPr>
          <a:lstStyle/>
          <a:p>
            <a:r>
              <a:rPr lang="en-US" sz="2400" b="1" dirty="0"/>
              <a:t>Dissonance</a:t>
            </a:r>
            <a:endParaRPr lang="en-US" b="1" dirty="0"/>
          </a:p>
        </p:txBody>
      </p:sp>
      <p:pic>
        <p:nvPicPr>
          <p:cNvPr id="12" name="Dissonance1">
            <a:hlinkClick r:id="" action="ppaction://media"/>
            <a:extLst>
              <a:ext uri="{FF2B5EF4-FFF2-40B4-BE49-F238E27FC236}">
                <a16:creationId xmlns:a16="http://schemas.microsoft.com/office/drawing/2014/main" id="{137F4410-C57E-F960-09BF-D820995B4AB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13519" y="5069150"/>
            <a:ext cx="609600" cy="609600"/>
          </a:xfrm>
          <a:prstGeom prst="rect">
            <a:avLst/>
          </a:prstGeom>
        </p:spPr>
      </p:pic>
    </p:spTree>
    <p:extLst>
      <p:ext uri="{BB962C8B-B14F-4D97-AF65-F5344CB8AC3E}">
        <p14:creationId xmlns:p14="http://schemas.microsoft.com/office/powerpoint/2010/main" val="316618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D4030-1AAD-105D-3012-F158DCCAD0AD}"/>
              </a:ext>
            </a:extLst>
          </p:cNvPr>
          <p:cNvSpPr>
            <a:spLocks noGrp="1"/>
          </p:cNvSpPr>
          <p:nvPr>
            <p:ph type="ctrTitle"/>
          </p:nvPr>
        </p:nvSpPr>
        <p:spPr>
          <a:xfrm>
            <a:off x="1408942" y="465461"/>
            <a:ext cx="9144000" cy="1045528"/>
          </a:xfrm>
        </p:spPr>
        <p:txBody>
          <a:bodyPr>
            <a:normAutofit fontScale="90000"/>
          </a:bodyPr>
          <a:lstStyle/>
          <a:p>
            <a:r>
              <a:rPr lang="en-US" b="1" dirty="0"/>
              <a:t>A simple sine wave</a:t>
            </a:r>
            <a:br>
              <a:rPr lang="en-US" b="1" dirty="0"/>
            </a:br>
            <a:r>
              <a:rPr lang="en-US" sz="4400" b="1" dirty="0"/>
              <a:t>using the “sine” function, written as “sin”:</a:t>
            </a:r>
          </a:p>
        </p:txBody>
      </p:sp>
      <p:sp>
        <p:nvSpPr>
          <p:cNvPr id="3" name="Subtitle 2">
            <a:extLst>
              <a:ext uri="{FF2B5EF4-FFF2-40B4-BE49-F238E27FC236}">
                <a16:creationId xmlns:a16="http://schemas.microsoft.com/office/drawing/2014/main" id="{35382DC7-8C0E-1EE8-582E-CB5A60B6B258}"/>
              </a:ext>
            </a:extLst>
          </p:cNvPr>
          <p:cNvSpPr>
            <a:spLocks noGrp="1"/>
          </p:cNvSpPr>
          <p:nvPr>
            <p:ph type="subTitle" idx="1"/>
          </p:nvPr>
        </p:nvSpPr>
        <p:spPr>
          <a:xfrm>
            <a:off x="5980942" y="1748971"/>
            <a:ext cx="5654444" cy="672418"/>
          </a:xfrm>
        </p:spPr>
        <p:txBody>
          <a:bodyPr>
            <a:normAutofit/>
          </a:bodyPr>
          <a:lstStyle/>
          <a:p>
            <a:r>
              <a:rPr lang="en-US" sz="2800" dirty="0"/>
              <a:t>where </a:t>
            </a:r>
            <a:r>
              <a:rPr lang="en-US" sz="2800" b="1" i="1" dirty="0"/>
              <a:t>f</a:t>
            </a:r>
            <a:r>
              <a:rPr lang="en-US" sz="2800" dirty="0"/>
              <a:t> is frequency and </a:t>
            </a:r>
            <a:r>
              <a:rPr lang="en-US" sz="2800" b="1" i="1" dirty="0"/>
              <a:t>t</a:t>
            </a:r>
            <a:r>
              <a:rPr lang="en-US" sz="2800" dirty="0"/>
              <a:t> is time.</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EBE64CF-2D0D-CC45-29CB-BAF913FCBC8E}"/>
                  </a:ext>
                </a:extLst>
              </p:cNvPr>
              <p:cNvSpPr txBox="1"/>
              <p:nvPr/>
            </p:nvSpPr>
            <p:spPr>
              <a:xfrm>
                <a:off x="1316455" y="1510989"/>
                <a:ext cx="2531253" cy="92333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sz="6000" i="1" smtClean="0">
                              <a:latin typeface="Cambria Math" panose="02040503050406030204" pitchFamily="18" charset="0"/>
                            </a:rPr>
                          </m:ctrlPr>
                        </m:funcPr>
                        <m:fName>
                          <m:r>
                            <a:rPr lang="en-US" sz="6000" b="0" i="1" smtClean="0">
                              <a:latin typeface="Cambria Math" panose="02040503050406030204" pitchFamily="18" charset="0"/>
                            </a:rPr>
                            <m:t>𝑤</m:t>
                          </m:r>
                          <m:r>
                            <a:rPr lang="en-US" sz="6000" b="0" i="0" smtClean="0">
                              <a:latin typeface="Cambria Math" panose="02040503050406030204" pitchFamily="18" charset="0"/>
                            </a:rPr>
                            <m:t>=</m:t>
                          </m:r>
                          <m:r>
                            <m:rPr>
                              <m:sty m:val="p"/>
                            </m:rPr>
                            <a:rPr lang="en-US" sz="6000">
                              <a:latin typeface="Cambria Math" panose="02040503050406030204" pitchFamily="18" charset="0"/>
                            </a:rPr>
                            <m:t>sin</m:t>
                          </m:r>
                        </m:fName>
                        <m:e>
                          <m:d>
                            <m:dPr>
                              <m:ctrlPr>
                                <a:rPr lang="en-US" sz="6000" i="1">
                                  <a:solidFill>
                                    <a:srgbClr val="836967"/>
                                  </a:solidFill>
                                  <a:latin typeface="Cambria Math" panose="02040503050406030204" pitchFamily="18" charset="0"/>
                                </a:rPr>
                              </m:ctrlPr>
                            </m:dPr>
                            <m:e>
                              <m:r>
                                <a:rPr lang="en-US" sz="6000" i="0">
                                  <a:latin typeface="Cambria Math" panose="02040503050406030204" pitchFamily="18" charset="0"/>
                                </a:rPr>
                                <m:t>2</m:t>
                              </m:r>
                              <m:r>
                                <a:rPr lang="en-US" sz="6000" i="1">
                                  <a:latin typeface="Cambria Math" panose="02040503050406030204" pitchFamily="18" charset="0"/>
                                </a:rPr>
                                <m:t>𝜋</m:t>
                              </m:r>
                              <m:r>
                                <a:rPr lang="en-US" sz="6000" i="1">
                                  <a:latin typeface="Cambria Math" panose="02040503050406030204" pitchFamily="18" charset="0"/>
                                </a:rPr>
                                <m:t>𝑓𝑡</m:t>
                              </m:r>
                            </m:e>
                          </m:d>
                        </m:e>
                      </m:func>
                    </m:oMath>
                  </m:oMathPara>
                </a14:m>
                <a:endParaRPr lang="en-US" sz="4000" dirty="0"/>
              </a:p>
            </p:txBody>
          </p:sp>
        </mc:Choice>
        <mc:Fallback xmlns="">
          <p:sp>
            <p:nvSpPr>
              <p:cNvPr id="4" name="TextBox 3">
                <a:extLst>
                  <a:ext uri="{FF2B5EF4-FFF2-40B4-BE49-F238E27FC236}">
                    <a16:creationId xmlns:a16="http://schemas.microsoft.com/office/drawing/2014/main" id="{8EBE64CF-2D0D-CC45-29CB-BAF913FCBC8E}"/>
                  </a:ext>
                </a:extLst>
              </p:cNvPr>
              <p:cNvSpPr txBox="1">
                <a:spLocks noRot="1" noChangeAspect="1" noMove="1" noResize="1" noEditPoints="1" noAdjustHandles="1" noChangeArrowheads="1" noChangeShapeType="1" noTextEdit="1"/>
              </p:cNvSpPr>
              <p:nvPr/>
            </p:nvSpPr>
            <p:spPr>
              <a:xfrm>
                <a:off x="1316455" y="1510989"/>
                <a:ext cx="2531253" cy="923330"/>
              </a:xfrm>
              <a:prstGeom prst="rect">
                <a:avLst/>
              </a:prstGeom>
              <a:blipFill>
                <a:blip r:embed="rId5"/>
                <a:stretch>
                  <a:fillRect r="-86506"/>
                </a:stretch>
              </a:blipFill>
            </p:spPr>
            <p:txBody>
              <a:bodyPr/>
              <a:lstStyle/>
              <a:p>
                <a:r>
                  <a:rPr lang="en-US">
                    <a:noFill/>
                  </a:rPr>
                  <a:t> </a:t>
                </a:r>
              </a:p>
            </p:txBody>
          </p:sp>
        </mc:Fallback>
      </mc:AlternateContent>
      <p:pic>
        <p:nvPicPr>
          <p:cNvPr id="6" name="Picture 2" descr="Introduction to Motion Graphics in p5.js - Learn by Digital Harbor ...">
            <a:extLst>
              <a:ext uri="{FF2B5EF4-FFF2-40B4-BE49-F238E27FC236}">
                <a16:creationId xmlns:a16="http://schemas.microsoft.com/office/drawing/2014/main" id="{47BD524C-D588-6231-142D-57191B52D1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180" y="2714565"/>
            <a:ext cx="7143254" cy="389307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3629562-6B49-115E-BED3-28129F8B2CC6}"/>
              </a:ext>
            </a:extLst>
          </p:cNvPr>
          <p:cNvSpPr txBox="1"/>
          <p:nvPr/>
        </p:nvSpPr>
        <p:spPr>
          <a:xfrm>
            <a:off x="8188731" y="2421389"/>
            <a:ext cx="3738588" cy="3046988"/>
          </a:xfrm>
          <a:prstGeom prst="rect">
            <a:avLst/>
          </a:prstGeom>
          <a:noFill/>
        </p:spPr>
        <p:txBody>
          <a:bodyPr wrap="square">
            <a:spAutoFit/>
          </a:bodyPr>
          <a:lstStyle/>
          <a:p>
            <a:r>
              <a:rPr lang="en-US" sz="2400" b="1" dirty="0"/>
              <a:t>Sine waves arise naturally in vibrations and circular motion. (A cosine wave is similar except that it starts at 1 rather than zero)</a:t>
            </a:r>
          </a:p>
          <a:p>
            <a:endParaRPr lang="en-US" sz="2400" b="1" dirty="0"/>
          </a:p>
          <a:p>
            <a:r>
              <a:rPr lang="en-US" sz="2400" b="1" dirty="0"/>
              <a:t>To create the waveform, </a:t>
            </a:r>
            <a:r>
              <a:rPr lang="en-US" sz="2400" b="1" i="1" dirty="0"/>
              <a:t>w</a:t>
            </a:r>
            <a:r>
              <a:rPr lang="en-US" sz="2400" b="1" dirty="0"/>
              <a:t>, we code </a:t>
            </a:r>
            <a:r>
              <a:rPr lang="en-US" sz="2400" b="1" i="1" dirty="0"/>
              <a:t>t</a:t>
            </a:r>
            <a:r>
              <a:rPr lang="en-US" sz="2400" b="1" dirty="0"/>
              <a:t> as a vector.</a:t>
            </a:r>
            <a:endParaRPr lang="en-US" sz="2400" dirty="0"/>
          </a:p>
        </p:txBody>
      </p:sp>
      <p:pic>
        <p:nvPicPr>
          <p:cNvPr id="10" name=" playSine10">
            <a:hlinkClick r:id="" action="ppaction://media"/>
            <a:extLst>
              <a:ext uri="{FF2B5EF4-FFF2-40B4-BE49-F238E27FC236}">
                <a16:creationId xmlns:a16="http://schemas.microsoft.com/office/drawing/2014/main" id="{19C987CB-3BD5-56F6-A40F-FB862F7167A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785060" y="6087739"/>
            <a:ext cx="609600" cy="609600"/>
          </a:xfrm>
          <a:prstGeom prst="rect">
            <a:avLst/>
          </a:prstGeom>
        </p:spPr>
      </p:pic>
      <p:sp>
        <p:nvSpPr>
          <p:cNvPr id="11" name="TextBox 10">
            <a:extLst>
              <a:ext uri="{FF2B5EF4-FFF2-40B4-BE49-F238E27FC236}">
                <a16:creationId xmlns:a16="http://schemas.microsoft.com/office/drawing/2014/main" id="{B9BE324C-5529-9EFC-4FA2-EC258529BC02}"/>
              </a:ext>
            </a:extLst>
          </p:cNvPr>
          <p:cNvSpPr txBox="1"/>
          <p:nvPr/>
        </p:nvSpPr>
        <p:spPr>
          <a:xfrm>
            <a:off x="8188731" y="5468377"/>
            <a:ext cx="3802259" cy="369332"/>
          </a:xfrm>
          <a:prstGeom prst="rect">
            <a:avLst/>
          </a:prstGeom>
          <a:noFill/>
        </p:spPr>
        <p:txBody>
          <a:bodyPr wrap="none" rtlCol="0">
            <a:spAutoFit/>
          </a:bodyPr>
          <a:lstStyle/>
          <a:p>
            <a:r>
              <a:rPr lang="en-US" b="1" dirty="0"/>
              <a:t>Here’s what it sounds like at f=880 Hz</a:t>
            </a:r>
          </a:p>
        </p:txBody>
      </p:sp>
    </p:spTree>
    <p:extLst>
      <p:ext uri="{BB962C8B-B14F-4D97-AF65-F5344CB8AC3E}">
        <p14:creationId xmlns:p14="http://schemas.microsoft.com/office/powerpoint/2010/main" val="1005360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3E493-0509-33C3-40F3-90C36E33BA96}"/>
              </a:ext>
            </a:extLst>
          </p:cNvPr>
          <p:cNvSpPr>
            <a:spLocks noGrp="1"/>
          </p:cNvSpPr>
          <p:nvPr>
            <p:ph type="title"/>
          </p:nvPr>
        </p:nvSpPr>
        <p:spPr>
          <a:xfrm>
            <a:off x="3698404" y="175098"/>
            <a:ext cx="4539806" cy="1050588"/>
          </a:xfrm>
        </p:spPr>
        <p:txBody>
          <a:bodyPr/>
          <a:lstStyle/>
          <a:p>
            <a:pPr algn="ctr"/>
            <a:r>
              <a:rPr lang="en-US" b="1" dirty="0"/>
              <a:t>Harmony</a:t>
            </a:r>
          </a:p>
        </p:txBody>
      </p:sp>
      <p:sp>
        <p:nvSpPr>
          <p:cNvPr id="3" name="Content Placeholder 2">
            <a:extLst>
              <a:ext uri="{FF2B5EF4-FFF2-40B4-BE49-F238E27FC236}">
                <a16:creationId xmlns:a16="http://schemas.microsoft.com/office/drawing/2014/main" id="{998C0179-A7A8-07A0-7419-C978DDF68582}"/>
              </a:ext>
            </a:extLst>
          </p:cNvPr>
          <p:cNvSpPr>
            <a:spLocks noGrp="1"/>
          </p:cNvSpPr>
          <p:nvPr>
            <p:ph idx="1"/>
          </p:nvPr>
        </p:nvSpPr>
        <p:spPr>
          <a:xfrm>
            <a:off x="838200" y="1246679"/>
            <a:ext cx="10515600" cy="1431835"/>
          </a:xfrm>
        </p:spPr>
        <p:txBody>
          <a:bodyPr/>
          <a:lstStyle/>
          <a:p>
            <a:r>
              <a:rPr lang="en-US" dirty="0"/>
              <a:t>In Western music notes played together sound harmonious when their frequencies are in the </a:t>
            </a:r>
            <a:r>
              <a:rPr lang="en-US" b="1" dirty="0"/>
              <a:t>ratios of </a:t>
            </a:r>
            <a:r>
              <a:rPr lang="en-US" b="1" i="1" dirty="0"/>
              <a:t>small whole numbers</a:t>
            </a:r>
            <a:r>
              <a:rPr lang="en-US" dirty="0"/>
              <a:t>.</a:t>
            </a:r>
          </a:p>
          <a:p>
            <a:r>
              <a:rPr lang="en-US" dirty="0"/>
              <a:t>If the ratios are </a:t>
            </a:r>
            <a:r>
              <a:rPr lang="en-US" b="1" i="1" dirty="0"/>
              <a:t>not</a:t>
            </a:r>
            <a:r>
              <a:rPr lang="en-US" dirty="0"/>
              <a:t> small whole numbers, we hear </a:t>
            </a:r>
            <a:r>
              <a:rPr lang="en-US" i="1" dirty="0"/>
              <a:t>dissonance</a:t>
            </a:r>
            <a:r>
              <a:rPr lang="en-US" dirty="0"/>
              <a:t>.</a:t>
            </a:r>
          </a:p>
        </p:txBody>
      </p:sp>
      <p:sp>
        <p:nvSpPr>
          <p:cNvPr id="5" name="TextBox 4">
            <a:extLst>
              <a:ext uri="{FF2B5EF4-FFF2-40B4-BE49-F238E27FC236}">
                <a16:creationId xmlns:a16="http://schemas.microsoft.com/office/drawing/2014/main" id="{A09C7EB6-0BC1-290C-1D74-FC6722A1B1CB}"/>
              </a:ext>
            </a:extLst>
          </p:cNvPr>
          <p:cNvSpPr txBox="1"/>
          <p:nvPr/>
        </p:nvSpPr>
        <p:spPr>
          <a:xfrm>
            <a:off x="1089498" y="2858630"/>
            <a:ext cx="2227634" cy="461665"/>
          </a:xfrm>
          <a:prstGeom prst="rect">
            <a:avLst/>
          </a:prstGeom>
          <a:noFill/>
        </p:spPr>
        <p:txBody>
          <a:bodyPr wrap="square" rtlCol="0">
            <a:spAutoFit/>
          </a:bodyPr>
          <a:lstStyle/>
          <a:p>
            <a:r>
              <a:rPr lang="en-US" sz="2400" dirty="0"/>
              <a:t>Perfect fifth </a:t>
            </a:r>
            <a:r>
              <a:rPr lang="en-US" sz="2400" b="1" dirty="0"/>
              <a:t>2:3</a:t>
            </a:r>
            <a:endParaRPr lang="en-US" sz="2400" dirty="0"/>
          </a:p>
        </p:txBody>
      </p:sp>
      <p:sp>
        <p:nvSpPr>
          <p:cNvPr id="6" name="TextBox 5">
            <a:extLst>
              <a:ext uri="{FF2B5EF4-FFF2-40B4-BE49-F238E27FC236}">
                <a16:creationId xmlns:a16="http://schemas.microsoft.com/office/drawing/2014/main" id="{B1D86465-1ACC-4EE5-828F-27B1E5894271}"/>
              </a:ext>
            </a:extLst>
          </p:cNvPr>
          <p:cNvSpPr txBox="1"/>
          <p:nvPr/>
        </p:nvSpPr>
        <p:spPr>
          <a:xfrm>
            <a:off x="4418319" y="2847357"/>
            <a:ext cx="2227634" cy="461665"/>
          </a:xfrm>
          <a:prstGeom prst="rect">
            <a:avLst/>
          </a:prstGeom>
          <a:noFill/>
        </p:spPr>
        <p:txBody>
          <a:bodyPr wrap="square" rtlCol="0">
            <a:spAutoFit/>
          </a:bodyPr>
          <a:lstStyle/>
          <a:p>
            <a:r>
              <a:rPr lang="en-US" sz="2400" dirty="0"/>
              <a:t>Major Third  </a:t>
            </a:r>
            <a:r>
              <a:rPr lang="en-US" sz="2400" b="1" i="0" dirty="0">
                <a:effectLst/>
                <a:latin typeface="Söhne"/>
              </a:rPr>
              <a:t>5:4</a:t>
            </a:r>
            <a:endParaRPr lang="en-US" sz="2400" dirty="0"/>
          </a:p>
        </p:txBody>
      </p:sp>
      <p:sp>
        <p:nvSpPr>
          <p:cNvPr id="8" name="TextBox 7">
            <a:extLst>
              <a:ext uri="{FF2B5EF4-FFF2-40B4-BE49-F238E27FC236}">
                <a16:creationId xmlns:a16="http://schemas.microsoft.com/office/drawing/2014/main" id="{F19D6CC3-7ECE-0A11-6B3B-A06FB4986E62}"/>
              </a:ext>
            </a:extLst>
          </p:cNvPr>
          <p:cNvSpPr txBox="1"/>
          <p:nvPr/>
        </p:nvSpPr>
        <p:spPr>
          <a:xfrm>
            <a:off x="7708868" y="2886511"/>
            <a:ext cx="2227634" cy="461665"/>
          </a:xfrm>
          <a:prstGeom prst="rect">
            <a:avLst/>
          </a:prstGeom>
          <a:noFill/>
        </p:spPr>
        <p:txBody>
          <a:bodyPr wrap="square" rtlCol="0">
            <a:spAutoFit/>
          </a:bodyPr>
          <a:lstStyle/>
          <a:p>
            <a:r>
              <a:rPr lang="en-US" sz="2400" dirty="0"/>
              <a:t>Minor Third </a:t>
            </a:r>
            <a:r>
              <a:rPr lang="en-US" sz="2400" b="1" i="0" dirty="0">
                <a:effectLst/>
                <a:latin typeface="Söhne"/>
              </a:rPr>
              <a:t>6:5</a:t>
            </a:r>
            <a:endParaRPr lang="en-US" sz="2400" dirty="0"/>
          </a:p>
        </p:txBody>
      </p:sp>
      <p:sp>
        <p:nvSpPr>
          <p:cNvPr id="11" name="TextBox 10">
            <a:extLst>
              <a:ext uri="{FF2B5EF4-FFF2-40B4-BE49-F238E27FC236}">
                <a16:creationId xmlns:a16="http://schemas.microsoft.com/office/drawing/2014/main" id="{8468C023-EF1D-BA01-24A2-415E3AAB84FD}"/>
              </a:ext>
            </a:extLst>
          </p:cNvPr>
          <p:cNvSpPr txBox="1"/>
          <p:nvPr/>
        </p:nvSpPr>
        <p:spPr>
          <a:xfrm>
            <a:off x="4275003" y="4427369"/>
            <a:ext cx="1639413" cy="461665"/>
          </a:xfrm>
          <a:prstGeom prst="rect">
            <a:avLst/>
          </a:prstGeom>
          <a:noFill/>
        </p:spPr>
        <p:txBody>
          <a:bodyPr wrap="square" rtlCol="0">
            <a:spAutoFit/>
          </a:bodyPr>
          <a:lstStyle/>
          <a:p>
            <a:r>
              <a:rPr lang="en-US" sz="2400" b="1" dirty="0"/>
              <a:t>Dissonance</a:t>
            </a:r>
            <a:endParaRPr lang="en-US" b="1" dirty="0"/>
          </a:p>
        </p:txBody>
      </p:sp>
      <p:pic>
        <p:nvPicPr>
          <p:cNvPr id="13" name="Dissonance2">
            <a:hlinkClick r:id="" action="ppaction://media"/>
            <a:extLst>
              <a:ext uri="{FF2B5EF4-FFF2-40B4-BE49-F238E27FC236}">
                <a16:creationId xmlns:a16="http://schemas.microsoft.com/office/drawing/2014/main" id="{3F3E5891-FA14-0F3B-6086-426AD28489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486400" y="5109528"/>
            <a:ext cx="609600" cy="609600"/>
          </a:xfrm>
          <a:prstGeom prst="rect">
            <a:avLst/>
          </a:prstGeom>
        </p:spPr>
      </p:pic>
    </p:spTree>
    <p:extLst>
      <p:ext uri="{BB962C8B-B14F-4D97-AF65-F5344CB8AC3E}">
        <p14:creationId xmlns:p14="http://schemas.microsoft.com/office/powerpoint/2010/main" val="114378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A1981-4FC1-17F8-72C9-4A5D7C302C9B}"/>
              </a:ext>
            </a:extLst>
          </p:cNvPr>
          <p:cNvSpPr>
            <a:spLocks noGrp="1"/>
          </p:cNvSpPr>
          <p:nvPr>
            <p:ph type="title"/>
          </p:nvPr>
        </p:nvSpPr>
        <p:spPr>
          <a:xfrm>
            <a:off x="711740" y="511040"/>
            <a:ext cx="10515600" cy="1325563"/>
          </a:xfrm>
        </p:spPr>
        <p:txBody>
          <a:bodyPr>
            <a:normAutofit fontScale="90000"/>
          </a:bodyPr>
          <a:lstStyle/>
          <a:p>
            <a:r>
              <a:rPr lang="en-US" b="1" dirty="0"/>
              <a:t>                               Note values </a:t>
            </a:r>
            <a:br>
              <a:rPr lang="en-US" b="1" dirty="0"/>
            </a:br>
            <a:br>
              <a:rPr lang="en-US" b="1" dirty="0"/>
            </a:br>
            <a:r>
              <a:rPr lang="en-US" sz="2700" dirty="0">
                <a:solidFill>
                  <a:srgbClr val="374151"/>
                </a:solidFill>
                <a:latin typeface="Söhne"/>
              </a:rPr>
              <a:t>The d</a:t>
            </a:r>
            <a:r>
              <a:rPr lang="en-US" sz="2700" b="0" i="0" dirty="0">
                <a:solidFill>
                  <a:srgbClr val="374151"/>
                </a:solidFill>
                <a:effectLst/>
                <a:latin typeface="Söhne"/>
              </a:rPr>
              <a:t>uration or length of time a musical note or rest symbol should be held or observed. These are indicated by different symbols in sheet music and most commonly differ by factors or 2.</a:t>
            </a:r>
            <a:endParaRPr lang="en-US" b="1" dirty="0"/>
          </a:p>
        </p:txBody>
      </p:sp>
      <p:pic>
        <p:nvPicPr>
          <p:cNvPr id="3084" name="Picture 12" descr="Note-values | Read Music Method">
            <a:extLst>
              <a:ext uri="{FF2B5EF4-FFF2-40B4-BE49-F238E27FC236}">
                <a16:creationId xmlns:a16="http://schemas.microsoft.com/office/drawing/2014/main" id="{1793AB52-98AF-EA23-2A7D-73B29DB994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1630" y="2595579"/>
            <a:ext cx="5295900"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73462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CFBB4-ACF2-3B61-F7BC-56D9F6215B49}"/>
              </a:ext>
            </a:extLst>
          </p:cNvPr>
          <p:cNvSpPr>
            <a:spLocks noGrp="1"/>
          </p:cNvSpPr>
          <p:nvPr>
            <p:ph type="title"/>
          </p:nvPr>
        </p:nvSpPr>
        <p:spPr>
          <a:xfrm>
            <a:off x="5593404" y="365125"/>
            <a:ext cx="5760396" cy="717717"/>
          </a:xfrm>
        </p:spPr>
        <p:txBody>
          <a:bodyPr>
            <a:normAutofit fontScale="90000"/>
          </a:bodyPr>
          <a:lstStyle/>
          <a:p>
            <a:r>
              <a:rPr kumimoji="0" lang="en-US" altLang="en-US" sz="2800" b="1" i="0" u="none" strike="noStrike" cap="none" normalizeH="0" baseline="0" dirty="0">
                <a:ln>
                  <a:noFill/>
                </a:ln>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Early examples of electronic music</a:t>
            </a:r>
            <a:endParaRPr lang="en-US" sz="2800" dirty="0"/>
          </a:p>
        </p:txBody>
      </p:sp>
      <p:pic>
        <p:nvPicPr>
          <p:cNvPr id="3" name="Picture 2" descr="A movie cover with two people&#10;&#10;Description automatically generated">
            <a:extLst>
              <a:ext uri="{FF2B5EF4-FFF2-40B4-BE49-F238E27FC236}">
                <a16:creationId xmlns:a16="http://schemas.microsoft.com/office/drawing/2014/main" id="{4A676A8F-436B-D58F-B9A6-EA9E849441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393" y="100431"/>
            <a:ext cx="4839408" cy="6212334"/>
          </a:xfrm>
          <a:prstGeom prst="rect">
            <a:avLst/>
          </a:prstGeom>
        </p:spPr>
      </p:pic>
      <p:pic>
        <p:nvPicPr>
          <p:cNvPr id="4" name="Content Placeholder 7" descr="A person standing in front of a piano&#10;&#10;Description automatically generated">
            <a:extLst>
              <a:ext uri="{FF2B5EF4-FFF2-40B4-BE49-F238E27FC236}">
                <a16:creationId xmlns:a16="http://schemas.microsoft.com/office/drawing/2014/main" id="{1D92F3E9-6C2C-46C6-0042-90E62CF94B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0522" y="1217104"/>
            <a:ext cx="5188689" cy="5178311"/>
          </a:xfrm>
          <a:prstGeom prst="rect">
            <a:avLst/>
          </a:prstGeom>
        </p:spPr>
      </p:pic>
      <p:sp>
        <p:nvSpPr>
          <p:cNvPr id="5" name="TextBox 4">
            <a:extLst>
              <a:ext uri="{FF2B5EF4-FFF2-40B4-BE49-F238E27FC236}">
                <a16:creationId xmlns:a16="http://schemas.microsoft.com/office/drawing/2014/main" id="{075496FB-86F8-8FB8-7146-6B805031BB11}"/>
              </a:ext>
            </a:extLst>
          </p:cNvPr>
          <p:cNvSpPr txBox="1"/>
          <p:nvPr/>
        </p:nvSpPr>
        <p:spPr>
          <a:xfrm>
            <a:off x="2021306" y="6312765"/>
            <a:ext cx="962526" cy="461665"/>
          </a:xfrm>
          <a:prstGeom prst="rect">
            <a:avLst/>
          </a:prstGeom>
          <a:noFill/>
        </p:spPr>
        <p:txBody>
          <a:bodyPr wrap="square" rtlCol="0">
            <a:spAutoFit/>
          </a:bodyPr>
          <a:lstStyle/>
          <a:p>
            <a:r>
              <a:rPr lang="en-US" sz="2400" b="1" dirty="0"/>
              <a:t>1956</a:t>
            </a:r>
            <a:endParaRPr lang="en-US" b="1" dirty="0"/>
          </a:p>
        </p:txBody>
      </p:sp>
      <p:sp>
        <p:nvSpPr>
          <p:cNvPr id="6" name="TextBox 5">
            <a:extLst>
              <a:ext uri="{FF2B5EF4-FFF2-40B4-BE49-F238E27FC236}">
                <a16:creationId xmlns:a16="http://schemas.microsoft.com/office/drawing/2014/main" id="{5EB062E1-C952-F0BD-6625-B55E6BBC5246}"/>
              </a:ext>
            </a:extLst>
          </p:cNvPr>
          <p:cNvSpPr txBox="1"/>
          <p:nvPr/>
        </p:nvSpPr>
        <p:spPr>
          <a:xfrm>
            <a:off x="7935292" y="6436364"/>
            <a:ext cx="823697" cy="461665"/>
          </a:xfrm>
          <a:prstGeom prst="rect">
            <a:avLst/>
          </a:prstGeom>
          <a:noFill/>
        </p:spPr>
        <p:txBody>
          <a:bodyPr wrap="square" rtlCol="0">
            <a:spAutoFit/>
          </a:bodyPr>
          <a:lstStyle/>
          <a:p>
            <a:r>
              <a:rPr lang="en-US" sz="2400" b="1" dirty="0"/>
              <a:t>1968</a:t>
            </a:r>
            <a:endParaRPr lang="en-US" b="1" dirty="0"/>
          </a:p>
        </p:txBody>
      </p:sp>
    </p:spTree>
    <p:extLst>
      <p:ext uri="{BB962C8B-B14F-4D97-AF65-F5344CB8AC3E}">
        <p14:creationId xmlns:p14="http://schemas.microsoft.com/office/powerpoint/2010/main" val="12940674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7018FD0B-9FAC-3CB2-1BF8-06703A1D88B8}"/>
              </a:ext>
            </a:extLst>
          </p:cNvPr>
          <p:cNvSpPr>
            <a:spLocks noChangeArrowheads="1"/>
          </p:cNvSpPr>
          <p:nvPr/>
        </p:nvSpPr>
        <p:spPr bwMode="auto">
          <a:xfrm>
            <a:off x="658368" y="209397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TextBox 5">
            <a:extLst>
              <a:ext uri="{FF2B5EF4-FFF2-40B4-BE49-F238E27FC236}">
                <a16:creationId xmlns:a16="http://schemas.microsoft.com/office/drawing/2014/main" id="{9D8D7437-2241-3075-DA75-831571BDC678}"/>
              </a:ext>
            </a:extLst>
          </p:cNvPr>
          <p:cNvSpPr txBox="1"/>
          <p:nvPr/>
        </p:nvSpPr>
        <p:spPr>
          <a:xfrm>
            <a:off x="658368" y="280137"/>
            <a:ext cx="10734157" cy="609397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3200" b="1" dirty="0">
                <a:solidFill>
                  <a:srgbClr val="000000"/>
                </a:solidFill>
                <a:latin typeface="Segoe UI" panose="020B0502040204020203" pitchFamily="34" charset="0"/>
                <a:ea typeface="Times New Roman" panose="02020603050405020304" pitchFamily="18" charset="0"/>
                <a:cs typeface="Segoe UI" panose="020B0502040204020203" pitchFamily="34" charset="0"/>
              </a:rPr>
              <a:t>P</a:t>
            </a:r>
            <a:r>
              <a:rPr kumimoji="0" lang="en-US" altLang="en-US" sz="3200" b="1" i="0" u="none" strike="noStrike" cap="none" normalizeH="0" baseline="0" dirty="0">
                <a:ln>
                  <a:noFill/>
                </a:ln>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opular music has relied on synthesizers since the late 1960s and throughout the 1970s.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 </a:t>
            </a:r>
            <a:endParaRPr kumimoji="0" lang="en-US"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The Beach Boys - "Good Vibrations" (1966): </a:t>
            </a:r>
            <a:r>
              <a:rPr kumimoji="0" lang="en-US" altLang="en-US" sz="2400" b="0" i="0" u="none" strike="noStrike" cap="none" normalizeH="0" baseline="0" dirty="0">
                <a:ln>
                  <a:noFill/>
                </a:ln>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This iconic song is one of the earliest examples of an electronic sound being used prominently in a pop song.</a:t>
            </a: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The Beatles - "Strawberry Fields Forever" (1967):</a:t>
            </a:r>
            <a:r>
              <a:rPr kumimoji="0" lang="en-US" altLang="en-US" sz="2400" b="0" i="0" u="none" strike="noStrike" cap="none" normalizeH="0" baseline="0" dirty="0">
                <a:ln>
                  <a:noFill/>
                </a:ln>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 This song features the </a:t>
            </a:r>
            <a:r>
              <a:rPr kumimoji="0" lang="en-US" altLang="en-US" sz="2400" b="0" i="1" u="none" strike="noStrike" cap="none" normalizeH="0" baseline="0" dirty="0">
                <a:ln>
                  <a:noFill/>
                </a:ln>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Mellotron</a:t>
            </a:r>
            <a:r>
              <a:rPr kumimoji="0" lang="en-US" altLang="en-US" sz="2400" b="0" i="0" u="none" strike="noStrike" cap="none" normalizeH="0" baseline="0" dirty="0">
                <a:ln>
                  <a:noFill/>
                </a:ln>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 an early tape-based keyboard instrument that laid the groundwork for modern synthesizers. The Mellotron's flute-like sound is prominently used in the song's intro.</a:t>
            </a: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Pink Floyd - "On the Run" (1973):</a:t>
            </a:r>
            <a:r>
              <a:rPr kumimoji="0" lang="en-US" altLang="en-US" sz="2400" b="0" i="0" u="none" strike="noStrike" cap="none" normalizeH="0" baseline="0" dirty="0">
                <a:ln>
                  <a:noFill/>
                </a:ln>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 From the album "The Dark Side of the Moon," this instrumental track heavily relies on synthesizers and sequencers to create futuristic and spacey sounds.</a:t>
            </a: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Captain &amp; Tennille </a:t>
            </a:r>
            <a:r>
              <a:rPr kumimoji="0" lang="en-US" altLang="en-US" sz="24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Segoe UI" panose="020B0502040204020203" pitchFamily="34" charset="0"/>
              </a:rPr>
              <a:t>–</a:t>
            </a:r>
            <a:r>
              <a:rPr kumimoji="0" lang="en-US" altLang="en-US" sz="2400" b="1" i="0" u="none" strike="noStrike" cap="none" normalizeH="0" baseline="0" dirty="0">
                <a:ln>
                  <a:noFill/>
                </a:ln>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 </a:t>
            </a:r>
            <a:r>
              <a:rPr kumimoji="0" lang="en-US" altLang="en-US" sz="24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Segoe UI" panose="020B0502040204020203" pitchFamily="34" charset="0"/>
              </a:rPr>
              <a:t>“</a:t>
            </a:r>
            <a:r>
              <a:rPr kumimoji="0" lang="en-US" altLang="en-US" sz="2400" b="1" i="0" u="none" strike="noStrike" cap="none" normalizeH="0" baseline="0" dirty="0">
                <a:ln>
                  <a:noFill/>
                </a:ln>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Love Will Keep Us Together</a:t>
            </a:r>
            <a:r>
              <a:rPr kumimoji="0" lang="en-US" altLang="en-US" sz="24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Segoe UI" panose="020B0502040204020203" pitchFamily="34" charset="0"/>
              </a:rPr>
              <a:t>”</a:t>
            </a:r>
            <a:r>
              <a:rPr kumimoji="0" lang="en-US" altLang="en-US" sz="2400" b="1" i="0" u="none" strike="noStrike" cap="none" normalizeH="0" baseline="0" dirty="0">
                <a:ln>
                  <a:noFill/>
                </a:ln>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 (1975)</a:t>
            </a:r>
            <a:r>
              <a:rPr kumimoji="0" lang="en-US" altLang="en-US"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Eurythmics/Annie Lennox - </a:t>
            </a:r>
            <a:r>
              <a:rPr kumimoji="0" lang="en-US" altLang="en-US" sz="24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Segoe UI" panose="020B0502040204020203" pitchFamily="34" charset="0"/>
              </a:rPr>
              <a:t>“</a:t>
            </a:r>
            <a:r>
              <a:rPr kumimoji="0" lang="en-US" altLang="en-US" sz="2400" b="1" i="0" u="none" strike="noStrike" cap="none" normalizeH="0" baseline="0" dirty="0">
                <a:ln>
                  <a:noFill/>
                </a:ln>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Sweet Dreams (Are Made of This)</a:t>
            </a:r>
            <a:r>
              <a:rPr kumimoji="0" lang="en-US" altLang="en-US" sz="24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Segoe UI" panose="020B0502040204020203" pitchFamily="34" charset="0"/>
              </a:rPr>
              <a:t>”</a:t>
            </a:r>
            <a:r>
              <a:rPr kumimoji="0" lang="en-US" altLang="en-US" sz="2400" b="1" i="0" u="none" strike="noStrike" cap="none" normalizeH="0" baseline="0" dirty="0">
                <a:ln>
                  <a:noFill/>
                </a:ln>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 (1983)</a:t>
            </a:r>
            <a:endParaRPr kumimoji="0" lang="en-US" altLang="en-US" sz="1000" b="0" i="0" u="none" strike="noStrike" cap="none" normalizeH="0" baseline="0" dirty="0">
              <a:ln>
                <a:noFill/>
              </a:ln>
              <a:solidFill>
                <a:schemeClr val="tx1"/>
              </a:solidFill>
              <a:effectLst/>
            </a:endParaRPr>
          </a:p>
          <a:p>
            <a:endParaRPr lang="en-US" sz="2000" dirty="0"/>
          </a:p>
        </p:txBody>
      </p:sp>
    </p:spTree>
    <p:extLst>
      <p:ext uri="{BB962C8B-B14F-4D97-AF65-F5344CB8AC3E}">
        <p14:creationId xmlns:p14="http://schemas.microsoft.com/office/powerpoint/2010/main" val="4151063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n Introduction to the Discrete Fourier Transform - Technical Articles">
            <a:extLst>
              <a:ext uri="{FF2B5EF4-FFF2-40B4-BE49-F238E27FC236}">
                <a16:creationId xmlns:a16="http://schemas.microsoft.com/office/drawing/2014/main" id="{75AB319F-BB50-8DDA-78C8-445FF40FE9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2335" y="862782"/>
            <a:ext cx="6241486" cy="43690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AC1438E-AC95-46DB-A4B7-88B257F4C8D8}"/>
              </a:ext>
            </a:extLst>
          </p:cNvPr>
          <p:cNvSpPr txBox="1"/>
          <p:nvPr/>
        </p:nvSpPr>
        <p:spPr>
          <a:xfrm>
            <a:off x="2711445" y="85908"/>
            <a:ext cx="5585055" cy="646331"/>
          </a:xfrm>
          <a:prstGeom prst="rect">
            <a:avLst/>
          </a:prstGeom>
          <a:noFill/>
        </p:spPr>
        <p:txBody>
          <a:bodyPr wrap="none" rtlCol="0">
            <a:spAutoFit/>
          </a:bodyPr>
          <a:lstStyle/>
          <a:p>
            <a:r>
              <a:rPr lang="en-US" sz="3600" b="1" dirty="0"/>
              <a:t>Discrete Fourier Transform </a:t>
            </a:r>
            <a:r>
              <a:rPr lang="en-US" sz="3600" b="1" dirty="0">
                <a:latin typeface="Baguet Script" panose="020F0502020204030204" pitchFamily="2" charset="0"/>
              </a:rPr>
              <a:t>F</a:t>
            </a:r>
          </a:p>
        </p:txBody>
      </p:sp>
      <p:sp>
        <p:nvSpPr>
          <p:cNvPr id="3" name="TextBox 2">
            <a:extLst>
              <a:ext uri="{FF2B5EF4-FFF2-40B4-BE49-F238E27FC236}">
                <a16:creationId xmlns:a16="http://schemas.microsoft.com/office/drawing/2014/main" id="{AA54719D-18D2-A86F-ECF4-D0C755B45B95}"/>
              </a:ext>
            </a:extLst>
          </p:cNvPr>
          <p:cNvSpPr txBox="1"/>
          <p:nvPr/>
        </p:nvSpPr>
        <p:spPr>
          <a:xfrm>
            <a:off x="206506" y="732239"/>
            <a:ext cx="5726475" cy="5262979"/>
          </a:xfrm>
          <a:prstGeom prst="rect">
            <a:avLst/>
          </a:prstGeom>
          <a:noFill/>
        </p:spPr>
        <p:txBody>
          <a:bodyPr wrap="square" rtlCol="0">
            <a:spAutoFit/>
          </a:bodyPr>
          <a:lstStyle/>
          <a:p>
            <a:r>
              <a:rPr lang="en-US" sz="2800" b="0" i="0" dirty="0">
                <a:solidFill>
                  <a:srgbClr val="000000"/>
                </a:solidFill>
                <a:effectLst/>
                <a:latin typeface="Times New Roman" panose="02020603050405020304" pitchFamily="18" charset="0"/>
              </a:rPr>
              <a:t> A </a:t>
            </a:r>
            <a:r>
              <a:rPr lang="en-US" sz="2800" b="0" i="1" u="sng" dirty="0">
                <a:solidFill>
                  <a:srgbClr val="0563C1"/>
                </a:solidFill>
                <a:effectLst/>
                <a:latin typeface="Times New Roman" panose="02020603050405020304" pitchFamily="18" charset="0"/>
                <a:hlinkClick r:id="rId4"/>
              </a:rPr>
              <a:t>Fourier transform</a:t>
            </a:r>
            <a:r>
              <a:rPr lang="en-US" sz="2800" u="sng" dirty="0">
                <a:solidFill>
                  <a:srgbClr val="000000"/>
                </a:solidFill>
                <a:latin typeface="Times New Roman" panose="02020603050405020304" pitchFamily="18" charset="0"/>
              </a:rPr>
              <a:t> </a:t>
            </a:r>
            <a:r>
              <a:rPr lang="en-US" sz="2800" b="0" i="0" dirty="0">
                <a:solidFill>
                  <a:srgbClr val="000000"/>
                </a:solidFill>
                <a:effectLst/>
                <a:latin typeface="Times New Roman" panose="02020603050405020304" pitchFamily="18" charset="0"/>
              </a:rPr>
              <a:t>is like a mathematical prism that breaks down light onto its component colors, expressing a waveform as a weighted sum of </a:t>
            </a:r>
            <a:r>
              <a:rPr lang="en-US" sz="2800" b="0" i="0" u="sng" dirty="0">
                <a:solidFill>
                  <a:srgbClr val="0563C1"/>
                </a:solidFill>
                <a:effectLst/>
                <a:latin typeface="Times New Roman" panose="02020603050405020304" pitchFamily="18" charset="0"/>
                <a:hlinkClick r:id="rId5"/>
              </a:rPr>
              <a:t>sine and cosine waves</a:t>
            </a:r>
            <a:r>
              <a:rPr lang="en-US" sz="2800" b="0" i="0" dirty="0">
                <a:solidFill>
                  <a:srgbClr val="000000"/>
                </a:solidFill>
                <a:effectLst/>
                <a:latin typeface="Times New Roman" panose="02020603050405020304" pitchFamily="18" charset="0"/>
              </a:rPr>
              <a:t>. Any discretely sampled signal can be expressed as the </a:t>
            </a:r>
            <a:r>
              <a:rPr lang="en-US" sz="2800" b="0" dirty="0">
                <a:solidFill>
                  <a:srgbClr val="000000"/>
                </a:solidFill>
                <a:effectLst/>
                <a:latin typeface="Times New Roman" panose="02020603050405020304" pitchFamily="18" charset="0"/>
              </a:rPr>
              <a:t>weighted sum of a </a:t>
            </a:r>
            <a:r>
              <a:rPr lang="en-US" sz="2800" b="0" i="1" dirty="0">
                <a:solidFill>
                  <a:srgbClr val="000000"/>
                </a:solidFill>
                <a:effectLst/>
                <a:latin typeface="Times New Roman" panose="02020603050405020304" pitchFamily="18" charset="0"/>
              </a:rPr>
              <a:t>finite number </a:t>
            </a:r>
            <a:r>
              <a:rPr lang="en-US" sz="2800" b="0" dirty="0">
                <a:solidFill>
                  <a:srgbClr val="000000"/>
                </a:solidFill>
                <a:effectLst/>
                <a:latin typeface="Times New Roman" panose="02020603050405020304" pitchFamily="18" charset="0"/>
              </a:rPr>
              <a:t>of sine</a:t>
            </a:r>
            <a:r>
              <a:rPr lang="en-US" sz="2800" b="1" dirty="0"/>
              <a:t> </a:t>
            </a:r>
            <a:r>
              <a:rPr lang="en-US" sz="2800" b="0" dirty="0">
                <a:solidFill>
                  <a:srgbClr val="000000"/>
                </a:solidFill>
                <a:effectLst/>
                <a:latin typeface="Times New Roman" panose="02020603050405020304" pitchFamily="18" charset="0"/>
              </a:rPr>
              <a:t>and cosine </a:t>
            </a:r>
            <a:r>
              <a:rPr lang="en-US" sz="2800" b="0" i="0" dirty="0">
                <a:solidFill>
                  <a:srgbClr val="000000"/>
                </a:solidFill>
                <a:effectLst/>
                <a:latin typeface="Times New Roman" panose="02020603050405020304" pitchFamily="18" charset="0"/>
              </a:rPr>
              <a:t>components whose frequencies are 0, 1 ,2 ,3 ... n/2 times the frequency </a:t>
            </a:r>
            <a:r>
              <a:rPr lang="en-US" sz="2800" b="0" i="1" dirty="0">
                <a:solidFill>
                  <a:srgbClr val="000000"/>
                </a:solidFill>
                <a:effectLst/>
                <a:latin typeface="Times New Roman" panose="02020603050405020304" pitchFamily="18" charset="0"/>
              </a:rPr>
              <a:t>f</a:t>
            </a:r>
            <a:r>
              <a:rPr lang="en-US" sz="2800" b="0" dirty="0">
                <a:solidFill>
                  <a:srgbClr val="000000"/>
                </a:solidFill>
                <a:effectLst/>
                <a:latin typeface="Times New Roman" panose="02020603050405020304" pitchFamily="18" charset="0"/>
              </a:rPr>
              <a:t>=1/</a:t>
            </a:r>
            <a:r>
              <a:rPr lang="en-US" sz="2800" b="0" i="1" dirty="0">
                <a:solidFill>
                  <a:srgbClr val="000000"/>
                </a:solidFill>
                <a:effectLst/>
                <a:latin typeface="Times New Roman" panose="02020603050405020304" pitchFamily="18" charset="0"/>
              </a:rPr>
              <a:t>d</a:t>
            </a:r>
            <a:r>
              <a:rPr lang="en-US" sz="2800" b="0" i="0" dirty="0">
                <a:solidFill>
                  <a:srgbClr val="000000"/>
                </a:solidFill>
                <a:effectLst/>
                <a:latin typeface="Times New Roman" panose="02020603050405020304" pitchFamily="18" charset="0"/>
              </a:rPr>
              <a:t>, where </a:t>
            </a:r>
            <a:r>
              <a:rPr lang="en-US" sz="2800" b="0" i="1" dirty="0">
                <a:solidFill>
                  <a:srgbClr val="000000"/>
                </a:solidFill>
                <a:effectLst/>
                <a:latin typeface="Times New Roman" panose="02020603050405020304" pitchFamily="18" charset="0"/>
              </a:rPr>
              <a:t>d</a:t>
            </a:r>
            <a:r>
              <a:rPr lang="en-US" sz="2800" b="0" i="0" dirty="0">
                <a:solidFill>
                  <a:srgbClr val="000000"/>
                </a:solidFill>
                <a:effectLst/>
                <a:latin typeface="Times New Roman" panose="02020603050405020304" pitchFamily="18" charset="0"/>
              </a:rPr>
              <a:t> is the duration of the signal.</a:t>
            </a:r>
            <a:endParaRPr lang="en-US" sz="2800" dirty="0"/>
          </a:p>
        </p:txBody>
      </p:sp>
      <p:sp>
        <p:nvSpPr>
          <p:cNvPr id="4" name="TextBox 3">
            <a:extLst>
              <a:ext uri="{FF2B5EF4-FFF2-40B4-BE49-F238E27FC236}">
                <a16:creationId xmlns:a16="http://schemas.microsoft.com/office/drawing/2014/main" id="{7815EA67-0713-10DA-4B3C-55E7A601708F}"/>
              </a:ext>
            </a:extLst>
          </p:cNvPr>
          <p:cNvSpPr txBox="1"/>
          <p:nvPr/>
        </p:nvSpPr>
        <p:spPr>
          <a:xfrm>
            <a:off x="357193" y="5899863"/>
            <a:ext cx="11477614"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The Fourier Transform can be evaluated using the “Fast Fourier” (fft) function, which is either built-in (</a:t>
            </a:r>
            <a:r>
              <a:rPr lang="en-US" sz="2800" i="1" dirty="0">
                <a:latin typeface="Times New Roman" panose="02020603050405020304" pitchFamily="18" charset="0"/>
                <a:cs typeface="Times New Roman" panose="02020603050405020304" pitchFamily="18" charset="0"/>
              </a:rPr>
              <a:t>Matlab</a:t>
            </a:r>
            <a:r>
              <a:rPr lang="en-US" sz="2800" dirty="0">
                <a:latin typeface="Times New Roman" panose="02020603050405020304" pitchFamily="18" charset="0"/>
                <a:cs typeface="Times New Roman" panose="02020603050405020304" pitchFamily="18" charset="0"/>
              </a:rPr>
              <a:t>), imported (</a:t>
            </a:r>
            <a:r>
              <a:rPr lang="en-US" sz="2800" i="1" dirty="0">
                <a:latin typeface="Times New Roman" panose="02020603050405020304" pitchFamily="18" charset="0"/>
                <a:cs typeface="Times New Roman" panose="02020603050405020304" pitchFamily="18" charset="0"/>
              </a:rPr>
              <a:t>Python</a:t>
            </a:r>
            <a:r>
              <a:rPr lang="en-US" sz="2800" dirty="0">
                <a:latin typeface="Times New Roman" panose="02020603050405020304" pitchFamily="18" charset="0"/>
                <a:cs typeface="Times New Roman" panose="02020603050405020304" pitchFamily="18" charset="0"/>
              </a:rPr>
              <a:t>), or activated (</a:t>
            </a:r>
            <a:r>
              <a:rPr lang="en-US" sz="2800" i="1" dirty="0">
                <a:latin typeface="Times New Roman" panose="02020603050405020304" pitchFamily="18" charset="0"/>
                <a:cs typeface="Times New Roman" panose="02020603050405020304" pitchFamily="18" charset="0"/>
              </a:rPr>
              <a:t>Excel</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73808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55974-B569-0DC1-056A-DE03FF145EF6}"/>
              </a:ext>
            </a:extLst>
          </p:cNvPr>
          <p:cNvSpPr>
            <a:spLocks noGrp="1"/>
          </p:cNvSpPr>
          <p:nvPr>
            <p:ph type="title"/>
          </p:nvPr>
        </p:nvSpPr>
        <p:spPr>
          <a:xfrm>
            <a:off x="838200" y="137787"/>
            <a:ext cx="10515600" cy="755150"/>
          </a:xfrm>
        </p:spPr>
        <p:txBody>
          <a:bodyPr>
            <a:normAutofit/>
          </a:bodyPr>
          <a:lstStyle/>
          <a:p>
            <a:r>
              <a:rPr lang="en-US" b="1" dirty="0"/>
              <a:t>Joseph Fourier</a:t>
            </a:r>
          </a:p>
        </p:txBody>
      </p:sp>
      <p:sp>
        <p:nvSpPr>
          <p:cNvPr id="3" name="Content Placeholder 2">
            <a:extLst>
              <a:ext uri="{FF2B5EF4-FFF2-40B4-BE49-F238E27FC236}">
                <a16:creationId xmlns:a16="http://schemas.microsoft.com/office/drawing/2014/main" id="{0DA4C40C-5973-3747-E621-DB1ED57A44CD}"/>
              </a:ext>
            </a:extLst>
          </p:cNvPr>
          <p:cNvSpPr>
            <a:spLocks noGrp="1"/>
          </p:cNvSpPr>
          <p:nvPr>
            <p:ph idx="1"/>
          </p:nvPr>
        </p:nvSpPr>
        <p:spPr>
          <a:xfrm>
            <a:off x="389744" y="892936"/>
            <a:ext cx="6568840" cy="5480432"/>
          </a:xfrm>
        </p:spPr>
        <p:txBody>
          <a:bodyPr>
            <a:noAutofit/>
          </a:bodyPr>
          <a:lstStyle/>
          <a:p>
            <a:pPr marL="0" indent="0">
              <a:buNone/>
            </a:pPr>
            <a:r>
              <a:rPr lang="en-US" sz="3000" dirty="0"/>
              <a:t>The Fourier Theorem takes its name from the French mathematician </a:t>
            </a:r>
            <a:r>
              <a:rPr lang="en-US" sz="3000" i="1" dirty="0"/>
              <a:t>Joseph Fourier. </a:t>
            </a:r>
            <a:r>
              <a:rPr lang="en-US" sz="3000" dirty="0"/>
              <a:t>He</a:t>
            </a:r>
            <a:r>
              <a:rPr lang="en-US" sz="3000" i="1" dirty="0"/>
              <a:t> </a:t>
            </a:r>
            <a:r>
              <a:rPr lang="en-US" sz="3000" dirty="0"/>
              <a:t>was the son of a tailor, orphaned at age 12, and educated by Benedictine monks. He lived through and survived the French Revolution and eventually accompanied Napoleon Bonaparte on his expedition to Egypt in 1798, where some of Napoleon’s solders uncovered a buried stone slab with an inscription written in three ancient languages, in a little town whose name they mispronounced as “Rosetta”.</a:t>
            </a:r>
          </a:p>
        </p:txBody>
      </p:sp>
      <p:pic>
        <p:nvPicPr>
          <p:cNvPr id="4098" name="Picture 2" descr="Joseph Fourier citations | Citations célèbres">
            <a:extLst>
              <a:ext uri="{FF2B5EF4-FFF2-40B4-BE49-F238E27FC236}">
                <a16:creationId xmlns:a16="http://schemas.microsoft.com/office/drawing/2014/main" id="{2CD69B36-06D8-D738-17DF-ED64D7BF93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7783" y="482674"/>
            <a:ext cx="4724473" cy="5976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48306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B6395-9873-7849-ED67-77B22BC9F1F7}"/>
              </a:ext>
            </a:extLst>
          </p:cNvPr>
          <p:cNvSpPr>
            <a:spLocks noGrp="1"/>
          </p:cNvSpPr>
          <p:nvPr>
            <p:ph type="title"/>
          </p:nvPr>
        </p:nvSpPr>
        <p:spPr>
          <a:xfrm>
            <a:off x="353649" y="2166561"/>
            <a:ext cx="4555630" cy="1796970"/>
          </a:xfrm>
        </p:spPr>
        <p:txBody>
          <a:bodyPr>
            <a:noAutofit/>
          </a:bodyPr>
          <a:lstStyle/>
          <a:p>
            <a:r>
              <a:rPr lang="en-US" sz="2500" b="1" dirty="0"/>
              <a:t>This signal (black) is composed of the </a:t>
            </a:r>
            <a:r>
              <a:rPr lang="en-US" sz="2500" b="1" i="1" dirty="0"/>
              <a:t>sum of three sine wave components</a:t>
            </a:r>
            <a:r>
              <a:rPr lang="en-US" sz="2500" b="1" dirty="0"/>
              <a:t>, each with a different frequency and amplitude.</a:t>
            </a:r>
          </a:p>
        </p:txBody>
      </p:sp>
      <p:pic>
        <p:nvPicPr>
          <p:cNvPr id="1026" name="Picture 2">
            <a:extLst>
              <a:ext uri="{FF2B5EF4-FFF2-40B4-BE49-F238E27FC236}">
                <a16:creationId xmlns:a16="http://schemas.microsoft.com/office/drawing/2014/main" id="{1534B54E-06F3-91D6-4FF1-6669AEE843CE}"/>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992" t="7093" r="7337" b="4352"/>
          <a:stretch/>
        </p:blipFill>
        <p:spPr bwMode="auto">
          <a:xfrm>
            <a:off x="5418944" y="107516"/>
            <a:ext cx="6183443" cy="664296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82C0AC1-D17B-8276-262F-4BEF77BD9289}"/>
              </a:ext>
            </a:extLst>
          </p:cNvPr>
          <p:cNvSpPr txBox="1"/>
          <p:nvPr/>
        </p:nvSpPr>
        <p:spPr>
          <a:xfrm>
            <a:off x="353649" y="4210868"/>
            <a:ext cx="4555630" cy="2015936"/>
          </a:xfrm>
          <a:prstGeom prst="rect">
            <a:avLst/>
          </a:prstGeom>
          <a:noFill/>
        </p:spPr>
        <p:txBody>
          <a:bodyPr wrap="square" rtlCol="0">
            <a:spAutoFit/>
          </a:bodyPr>
          <a:lstStyle/>
          <a:p>
            <a:r>
              <a:rPr lang="en-US" sz="2500" b="1" dirty="0">
                <a:latin typeface="+mj-lt"/>
              </a:rPr>
              <a:t>When the frequency spectrum of that signal is computed (using the Fourier Theorem), it shows a peak for each of the components at its correct frequency and amplitude.</a:t>
            </a:r>
          </a:p>
        </p:txBody>
      </p:sp>
      <p:sp>
        <p:nvSpPr>
          <p:cNvPr id="4" name="TextBox 3">
            <a:extLst>
              <a:ext uri="{FF2B5EF4-FFF2-40B4-BE49-F238E27FC236}">
                <a16:creationId xmlns:a16="http://schemas.microsoft.com/office/drawing/2014/main" id="{F8DCA6B9-50A4-6CF1-2273-528910794E78}"/>
              </a:ext>
            </a:extLst>
          </p:cNvPr>
          <p:cNvSpPr txBox="1"/>
          <p:nvPr/>
        </p:nvSpPr>
        <p:spPr>
          <a:xfrm>
            <a:off x="353649" y="211324"/>
            <a:ext cx="3710065" cy="1815882"/>
          </a:xfrm>
          <a:prstGeom prst="rect">
            <a:avLst/>
          </a:prstGeom>
          <a:noFill/>
        </p:spPr>
        <p:txBody>
          <a:bodyPr wrap="square" rtlCol="0">
            <a:spAutoFit/>
          </a:bodyPr>
          <a:lstStyle/>
          <a:p>
            <a:r>
              <a:rPr lang="en-US" sz="2800" b="1" dirty="0"/>
              <a:t>The Fourier Transform helps us to understand complex signals: </a:t>
            </a:r>
          </a:p>
          <a:p>
            <a:r>
              <a:rPr lang="en-US" sz="2800" b="1" dirty="0"/>
              <a:t>A simple example</a:t>
            </a:r>
          </a:p>
        </p:txBody>
      </p:sp>
    </p:spTree>
    <p:extLst>
      <p:ext uri="{BB962C8B-B14F-4D97-AF65-F5344CB8AC3E}">
        <p14:creationId xmlns:p14="http://schemas.microsoft.com/office/powerpoint/2010/main" val="16859315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graph&#10;&#10;Description automatically generated">
            <a:extLst>
              <a:ext uri="{FF2B5EF4-FFF2-40B4-BE49-F238E27FC236}">
                <a16:creationId xmlns:a16="http://schemas.microsoft.com/office/drawing/2014/main" id="{CAB7BF2A-B31E-34E9-C32D-5E1EBB5F20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24643"/>
            <a:ext cx="12192000" cy="5633357"/>
          </a:xfrm>
          <a:prstGeom prst="rect">
            <a:avLst/>
          </a:prstGeom>
        </p:spPr>
      </p:pic>
      <p:sp>
        <p:nvSpPr>
          <p:cNvPr id="5" name="TextBox 4">
            <a:extLst>
              <a:ext uri="{FF2B5EF4-FFF2-40B4-BE49-F238E27FC236}">
                <a16:creationId xmlns:a16="http://schemas.microsoft.com/office/drawing/2014/main" id="{A09FC688-58D6-BC84-1E2C-E892ECA1005F}"/>
              </a:ext>
            </a:extLst>
          </p:cNvPr>
          <p:cNvSpPr txBox="1"/>
          <p:nvPr/>
        </p:nvSpPr>
        <p:spPr>
          <a:xfrm>
            <a:off x="3670570" y="140171"/>
            <a:ext cx="8521430" cy="1015663"/>
          </a:xfrm>
          <a:prstGeom prst="rect">
            <a:avLst/>
          </a:prstGeom>
          <a:noFill/>
        </p:spPr>
        <p:txBody>
          <a:bodyPr wrap="square" rtlCol="0">
            <a:spAutoFit/>
          </a:bodyPr>
          <a:lstStyle/>
          <a:p>
            <a:r>
              <a:rPr lang="en-US" sz="2000" b="1" dirty="0"/>
              <a:t>The sound spectrum of the cicadas “singing” in Maryland on May 31, 2021, recorded with the </a:t>
            </a:r>
            <a:r>
              <a:rPr lang="en-US" sz="2000" b="1" i="1" dirty="0"/>
              <a:t>Spectrum</a:t>
            </a:r>
            <a:r>
              <a:rPr lang="en-US" sz="2000" b="1" dirty="0"/>
              <a:t> app on my phone. The peak occurs at a frequency of ca. 1314 Hz, or musical note E6.</a:t>
            </a:r>
          </a:p>
        </p:txBody>
      </p:sp>
      <p:pic>
        <p:nvPicPr>
          <p:cNvPr id="6" name="Picture 5" descr="periodic cicada">
            <a:extLst>
              <a:ext uri="{FF2B5EF4-FFF2-40B4-BE49-F238E27FC236}">
                <a16:creationId xmlns:a16="http://schemas.microsoft.com/office/drawing/2014/main" id="{1F1F46A3-F365-4F04-128D-4263C5896820}"/>
              </a:ext>
            </a:extLst>
          </p:cNvPr>
          <p:cNvPicPr>
            <a:picLocks noChangeAspect="1"/>
          </p:cNvPicPr>
          <p:nvPr/>
        </p:nvPicPr>
        <p:blipFill rotWithShape="1">
          <a:blip r:embed="rId4">
            <a:extLst>
              <a:ext uri="{28A0092B-C50C-407E-A947-70E740481C1C}">
                <a14:useLocalDpi xmlns:a14="http://schemas.microsoft.com/office/drawing/2010/main" val="0"/>
              </a:ext>
            </a:extLst>
          </a:blip>
          <a:srcRect t="18910" b="6891"/>
          <a:stretch/>
        </p:blipFill>
        <p:spPr bwMode="auto">
          <a:xfrm>
            <a:off x="0" y="140171"/>
            <a:ext cx="3441032" cy="255320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663099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806DCB18-918D-E620-83D2-E0C777E72E50}"/>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6724"/>
          <a:stretch/>
        </p:blipFill>
        <p:spPr bwMode="auto">
          <a:xfrm>
            <a:off x="87549" y="0"/>
            <a:ext cx="11994204" cy="6881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35775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0E214-6464-10DA-E7C9-136B49F5CB75}"/>
              </a:ext>
            </a:extLst>
          </p:cNvPr>
          <p:cNvSpPr>
            <a:spLocks noGrp="1"/>
          </p:cNvSpPr>
          <p:nvPr>
            <p:ph type="title"/>
          </p:nvPr>
        </p:nvSpPr>
        <p:spPr/>
        <p:txBody>
          <a:bodyPr/>
          <a:lstStyle/>
          <a:p>
            <a:endParaRPr lang="en-US"/>
          </a:p>
        </p:txBody>
      </p:sp>
      <p:pic>
        <p:nvPicPr>
          <p:cNvPr id="2050" name="Picture 2">
            <a:extLst>
              <a:ext uri="{FF2B5EF4-FFF2-40B4-BE49-F238E27FC236}">
                <a16:creationId xmlns:a16="http://schemas.microsoft.com/office/drawing/2014/main" id="{37500141-6295-74BD-707E-CB1227BF65C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595160"/>
            <a:ext cx="12104558" cy="737933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196085D-1A44-D805-963C-B7E2F23339A4}"/>
              </a:ext>
            </a:extLst>
          </p:cNvPr>
          <p:cNvSpPr txBox="1"/>
          <p:nvPr/>
        </p:nvSpPr>
        <p:spPr>
          <a:xfrm>
            <a:off x="2062264" y="2509736"/>
            <a:ext cx="1099225" cy="584775"/>
          </a:xfrm>
          <a:prstGeom prst="rect">
            <a:avLst/>
          </a:prstGeom>
          <a:noFill/>
        </p:spPr>
        <p:txBody>
          <a:bodyPr wrap="square" rtlCol="0">
            <a:spAutoFit/>
          </a:bodyPr>
          <a:lstStyle/>
          <a:p>
            <a:r>
              <a:rPr lang="en-US" sz="3200" b="1" dirty="0" err="1"/>
              <a:t>Te</a:t>
            </a:r>
            <a:r>
              <a:rPr lang="en-US" sz="3200" b="1" dirty="0"/>
              <a:t>…</a:t>
            </a:r>
          </a:p>
        </p:txBody>
      </p:sp>
      <p:sp>
        <p:nvSpPr>
          <p:cNvPr id="4" name="TextBox 3">
            <a:extLst>
              <a:ext uri="{FF2B5EF4-FFF2-40B4-BE49-F238E27FC236}">
                <a16:creationId xmlns:a16="http://schemas.microsoft.com/office/drawing/2014/main" id="{73D315F2-7FD8-F21C-79AC-8F6A9039B543}"/>
              </a:ext>
            </a:extLst>
          </p:cNvPr>
          <p:cNvSpPr txBox="1"/>
          <p:nvPr/>
        </p:nvSpPr>
        <p:spPr>
          <a:xfrm>
            <a:off x="3385226" y="365125"/>
            <a:ext cx="1396636" cy="584775"/>
          </a:xfrm>
          <a:prstGeom prst="rect">
            <a:avLst/>
          </a:prstGeom>
          <a:noFill/>
        </p:spPr>
        <p:txBody>
          <a:bodyPr wrap="square" rtlCol="0">
            <a:spAutoFit/>
          </a:bodyPr>
          <a:lstStyle/>
          <a:p>
            <a:r>
              <a:rPr lang="en-US" sz="3200" b="1" dirty="0"/>
              <a:t>…sting</a:t>
            </a:r>
          </a:p>
        </p:txBody>
      </p:sp>
      <p:sp>
        <p:nvSpPr>
          <p:cNvPr id="5" name="TextBox 4">
            <a:extLst>
              <a:ext uri="{FF2B5EF4-FFF2-40B4-BE49-F238E27FC236}">
                <a16:creationId xmlns:a16="http://schemas.microsoft.com/office/drawing/2014/main" id="{7DCA2A67-1003-CA22-C6DF-F3B72A67A691}"/>
              </a:ext>
            </a:extLst>
          </p:cNvPr>
          <p:cNvSpPr txBox="1"/>
          <p:nvPr/>
        </p:nvSpPr>
        <p:spPr>
          <a:xfrm>
            <a:off x="4659549" y="2802123"/>
            <a:ext cx="1274323" cy="584775"/>
          </a:xfrm>
          <a:prstGeom prst="rect">
            <a:avLst/>
          </a:prstGeom>
          <a:noFill/>
        </p:spPr>
        <p:txBody>
          <a:bodyPr wrap="square" rtlCol="0">
            <a:spAutoFit/>
          </a:bodyPr>
          <a:lstStyle/>
          <a:p>
            <a:r>
              <a:rPr lang="en-US" sz="3200" b="1" dirty="0"/>
              <a:t>One</a:t>
            </a:r>
          </a:p>
        </p:txBody>
      </p:sp>
      <p:sp>
        <p:nvSpPr>
          <p:cNvPr id="6" name="TextBox 5">
            <a:extLst>
              <a:ext uri="{FF2B5EF4-FFF2-40B4-BE49-F238E27FC236}">
                <a16:creationId xmlns:a16="http://schemas.microsoft.com/office/drawing/2014/main" id="{C75D7859-612A-F3EE-BF84-3E35450BB41B}"/>
              </a:ext>
            </a:extLst>
          </p:cNvPr>
          <p:cNvSpPr txBox="1"/>
          <p:nvPr/>
        </p:nvSpPr>
        <p:spPr>
          <a:xfrm>
            <a:off x="6955277" y="1398300"/>
            <a:ext cx="1274323" cy="584775"/>
          </a:xfrm>
          <a:prstGeom prst="rect">
            <a:avLst/>
          </a:prstGeom>
          <a:noFill/>
        </p:spPr>
        <p:txBody>
          <a:bodyPr wrap="square" rtlCol="0">
            <a:spAutoFit/>
          </a:bodyPr>
          <a:lstStyle/>
          <a:p>
            <a:r>
              <a:rPr lang="en-US" sz="3200" b="1" dirty="0"/>
              <a:t>T…</a:t>
            </a:r>
          </a:p>
        </p:txBody>
      </p:sp>
      <p:sp>
        <p:nvSpPr>
          <p:cNvPr id="7" name="TextBox 6">
            <a:extLst>
              <a:ext uri="{FF2B5EF4-FFF2-40B4-BE49-F238E27FC236}">
                <a16:creationId xmlns:a16="http://schemas.microsoft.com/office/drawing/2014/main" id="{74BD19A7-07E6-4007-5CF4-CA8F8018C3A5}"/>
              </a:ext>
            </a:extLst>
          </p:cNvPr>
          <p:cNvSpPr txBox="1"/>
          <p:nvPr/>
        </p:nvSpPr>
        <p:spPr>
          <a:xfrm>
            <a:off x="7383294" y="4511151"/>
            <a:ext cx="1274323" cy="584775"/>
          </a:xfrm>
          <a:prstGeom prst="rect">
            <a:avLst/>
          </a:prstGeom>
          <a:noFill/>
        </p:spPr>
        <p:txBody>
          <a:bodyPr wrap="square" rtlCol="0">
            <a:spAutoFit/>
          </a:bodyPr>
          <a:lstStyle/>
          <a:p>
            <a:r>
              <a:rPr lang="en-US" sz="3200" b="1" dirty="0" err="1"/>
              <a:t>ooo</a:t>
            </a:r>
            <a:endParaRPr lang="en-US" sz="3200" b="1" dirty="0"/>
          </a:p>
        </p:txBody>
      </p:sp>
      <p:sp>
        <p:nvSpPr>
          <p:cNvPr id="8" name="TextBox 7">
            <a:extLst>
              <a:ext uri="{FF2B5EF4-FFF2-40B4-BE49-F238E27FC236}">
                <a16:creationId xmlns:a16="http://schemas.microsoft.com/office/drawing/2014/main" id="{7D7F347C-9A40-2E2D-3BCD-8C4079748126}"/>
              </a:ext>
            </a:extLst>
          </p:cNvPr>
          <p:cNvSpPr txBox="1"/>
          <p:nvPr/>
        </p:nvSpPr>
        <p:spPr>
          <a:xfrm>
            <a:off x="8514859" y="1105912"/>
            <a:ext cx="1274323" cy="584775"/>
          </a:xfrm>
          <a:prstGeom prst="rect">
            <a:avLst/>
          </a:prstGeom>
          <a:noFill/>
        </p:spPr>
        <p:txBody>
          <a:bodyPr wrap="square" rtlCol="0">
            <a:spAutoFit/>
          </a:bodyPr>
          <a:lstStyle/>
          <a:p>
            <a:r>
              <a:rPr lang="en-US" sz="3200" b="1" dirty="0"/>
              <a:t>Th...</a:t>
            </a:r>
          </a:p>
        </p:txBody>
      </p:sp>
      <p:sp>
        <p:nvSpPr>
          <p:cNvPr id="9" name="TextBox 8">
            <a:extLst>
              <a:ext uri="{FF2B5EF4-FFF2-40B4-BE49-F238E27FC236}">
                <a16:creationId xmlns:a16="http://schemas.microsoft.com/office/drawing/2014/main" id="{B882F742-CBA8-3E9E-364F-1612B660B339}"/>
              </a:ext>
            </a:extLst>
          </p:cNvPr>
          <p:cNvSpPr txBox="1"/>
          <p:nvPr/>
        </p:nvSpPr>
        <p:spPr>
          <a:xfrm>
            <a:off x="9380621" y="4286857"/>
            <a:ext cx="1274323" cy="584775"/>
          </a:xfrm>
          <a:prstGeom prst="rect">
            <a:avLst/>
          </a:prstGeom>
          <a:noFill/>
        </p:spPr>
        <p:txBody>
          <a:bodyPr wrap="square" rtlCol="0">
            <a:spAutoFit/>
          </a:bodyPr>
          <a:lstStyle/>
          <a:p>
            <a:r>
              <a:rPr lang="en-US" sz="3200" b="1" dirty="0"/>
              <a:t>…</a:t>
            </a:r>
            <a:r>
              <a:rPr lang="en-US" sz="3200" b="1" dirty="0" err="1"/>
              <a:t>ree</a:t>
            </a:r>
            <a:r>
              <a:rPr lang="en-US" sz="3200" b="1" dirty="0"/>
              <a:t>.</a:t>
            </a:r>
          </a:p>
        </p:txBody>
      </p:sp>
    </p:spTree>
    <p:extLst>
      <p:ext uri="{BB962C8B-B14F-4D97-AF65-F5344CB8AC3E}">
        <p14:creationId xmlns:p14="http://schemas.microsoft.com/office/powerpoint/2010/main" val="4960154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78DAF-A804-C521-E61B-77FAC9622D8D}"/>
              </a:ext>
            </a:extLst>
          </p:cNvPr>
          <p:cNvSpPr>
            <a:spLocks noGrp="1"/>
          </p:cNvSpPr>
          <p:nvPr>
            <p:ph type="title"/>
          </p:nvPr>
        </p:nvSpPr>
        <p:spPr>
          <a:xfrm>
            <a:off x="2441204" y="178592"/>
            <a:ext cx="6198441" cy="676443"/>
          </a:xfrm>
        </p:spPr>
        <p:txBody>
          <a:bodyPr>
            <a:normAutofit fontScale="90000"/>
          </a:bodyPr>
          <a:lstStyle/>
          <a:p>
            <a:r>
              <a:rPr lang="en-US" b="1" dirty="0"/>
              <a:t>A </a:t>
            </a:r>
            <a:r>
              <a:rPr lang="en-US" b="1" i="1" dirty="0"/>
              <a:t>digitally sampled waveform</a:t>
            </a:r>
            <a:endParaRPr lang="en-US" b="1" dirty="0"/>
          </a:p>
        </p:txBody>
      </p:sp>
      <p:pic>
        <p:nvPicPr>
          <p:cNvPr id="5" name="Content Placeholder 4">
            <a:extLst>
              <a:ext uri="{FF2B5EF4-FFF2-40B4-BE49-F238E27FC236}">
                <a16:creationId xmlns:a16="http://schemas.microsoft.com/office/drawing/2014/main" id="{451A3A39-5898-C211-006D-9C117F69EB70}"/>
              </a:ext>
            </a:extLst>
          </p:cNvPr>
          <p:cNvPicPr>
            <a:picLocks noGrp="1" noChangeAspect="1"/>
          </p:cNvPicPr>
          <p:nvPr>
            <p:ph idx="1"/>
          </p:nvPr>
        </p:nvPicPr>
        <p:blipFill>
          <a:blip r:embed="rId3"/>
          <a:stretch>
            <a:fillRect/>
          </a:stretch>
        </p:blipFill>
        <p:spPr>
          <a:xfrm>
            <a:off x="593146" y="1610882"/>
            <a:ext cx="8538676" cy="2673042"/>
          </a:xfrm>
        </p:spPr>
      </p:pic>
      <p:pic>
        <p:nvPicPr>
          <p:cNvPr id="6" name="Picture 5">
            <a:extLst>
              <a:ext uri="{FF2B5EF4-FFF2-40B4-BE49-F238E27FC236}">
                <a16:creationId xmlns:a16="http://schemas.microsoft.com/office/drawing/2014/main" id="{5CB2C78E-1B4F-B879-0CBD-CED9BAE8AE83}"/>
              </a:ext>
            </a:extLst>
          </p:cNvPr>
          <p:cNvPicPr>
            <a:picLocks noChangeAspect="1"/>
          </p:cNvPicPr>
          <p:nvPr/>
        </p:nvPicPr>
        <p:blipFill>
          <a:blip r:embed="rId4"/>
          <a:stretch>
            <a:fillRect/>
          </a:stretch>
        </p:blipFill>
        <p:spPr>
          <a:xfrm>
            <a:off x="724680" y="4283924"/>
            <a:ext cx="8407142" cy="2574076"/>
          </a:xfrm>
          <a:prstGeom prst="rect">
            <a:avLst/>
          </a:prstGeom>
        </p:spPr>
      </p:pic>
      <p:sp>
        <p:nvSpPr>
          <p:cNvPr id="7" name="TextBox 6">
            <a:extLst>
              <a:ext uri="{FF2B5EF4-FFF2-40B4-BE49-F238E27FC236}">
                <a16:creationId xmlns:a16="http://schemas.microsoft.com/office/drawing/2014/main" id="{BBD6ECE9-D9BC-8474-092E-F24218175C8D}"/>
              </a:ext>
            </a:extLst>
          </p:cNvPr>
          <p:cNvSpPr txBox="1"/>
          <p:nvPr/>
        </p:nvSpPr>
        <p:spPr>
          <a:xfrm>
            <a:off x="532152" y="799807"/>
            <a:ext cx="11000646" cy="769441"/>
          </a:xfrm>
          <a:prstGeom prst="rect">
            <a:avLst/>
          </a:prstGeom>
          <a:noFill/>
        </p:spPr>
        <p:txBody>
          <a:bodyPr wrap="square" rtlCol="0">
            <a:spAutoFit/>
          </a:bodyPr>
          <a:lstStyle/>
          <a:p>
            <a:r>
              <a:rPr lang="en-US" sz="2200" dirty="0"/>
              <a:t>As the sampling rate increases, the sampled signal become closer to a continuous analog wave. </a:t>
            </a:r>
          </a:p>
          <a:p>
            <a:r>
              <a:rPr lang="en-US" sz="2200" b="1" dirty="0"/>
              <a:t>The sampling rate must be at least </a:t>
            </a:r>
            <a:r>
              <a:rPr lang="en-US" sz="2200" b="1" i="1" dirty="0"/>
              <a:t>twice</a:t>
            </a:r>
            <a:r>
              <a:rPr lang="en-US" sz="2200" b="1" dirty="0"/>
              <a:t> the highest frequency in the signal</a:t>
            </a:r>
            <a:r>
              <a:rPr lang="en-US" sz="2200" dirty="0"/>
              <a:t>.  </a:t>
            </a:r>
          </a:p>
        </p:txBody>
      </p:sp>
      <p:sp>
        <p:nvSpPr>
          <p:cNvPr id="3" name="TextBox 2">
            <a:extLst>
              <a:ext uri="{FF2B5EF4-FFF2-40B4-BE49-F238E27FC236}">
                <a16:creationId xmlns:a16="http://schemas.microsoft.com/office/drawing/2014/main" id="{3FAE1453-5AA2-0503-A06B-29F7A7D02186}"/>
              </a:ext>
            </a:extLst>
          </p:cNvPr>
          <p:cNvSpPr txBox="1"/>
          <p:nvPr/>
        </p:nvSpPr>
        <p:spPr>
          <a:xfrm>
            <a:off x="9263355" y="2681798"/>
            <a:ext cx="2512345" cy="461665"/>
          </a:xfrm>
          <a:prstGeom prst="rect">
            <a:avLst/>
          </a:prstGeom>
          <a:noFill/>
        </p:spPr>
        <p:txBody>
          <a:bodyPr wrap="square" rtlCol="0">
            <a:spAutoFit/>
          </a:bodyPr>
          <a:lstStyle/>
          <a:p>
            <a:r>
              <a:rPr lang="en-US" sz="2400" b="1" dirty="0"/>
              <a:t>Low sampling rate</a:t>
            </a:r>
          </a:p>
        </p:txBody>
      </p:sp>
      <p:sp>
        <p:nvSpPr>
          <p:cNvPr id="10" name="TextBox 9">
            <a:extLst>
              <a:ext uri="{FF2B5EF4-FFF2-40B4-BE49-F238E27FC236}">
                <a16:creationId xmlns:a16="http://schemas.microsoft.com/office/drawing/2014/main" id="{3944A3A3-2052-AFFB-300C-B6C3CA60C4EB}"/>
              </a:ext>
            </a:extLst>
          </p:cNvPr>
          <p:cNvSpPr txBox="1"/>
          <p:nvPr/>
        </p:nvSpPr>
        <p:spPr>
          <a:xfrm>
            <a:off x="9263355" y="5083294"/>
            <a:ext cx="2694963" cy="461665"/>
          </a:xfrm>
          <a:prstGeom prst="rect">
            <a:avLst/>
          </a:prstGeom>
          <a:noFill/>
        </p:spPr>
        <p:txBody>
          <a:bodyPr wrap="square">
            <a:spAutoFit/>
          </a:bodyPr>
          <a:lstStyle/>
          <a:p>
            <a:r>
              <a:rPr lang="en-US" sz="2400" b="1" dirty="0"/>
              <a:t>High sampling rate</a:t>
            </a:r>
          </a:p>
        </p:txBody>
      </p:sp>
    </p:spTree>
    <p:extLst>
      <p:ext uri="{BB962C8B-B14F-4D97-AF65-F5344CB8AC3E}">
        <p14:creationId xmlns:p14="http://schemas.microsoft.com/office/powerpoint/2010/main" val="11226455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4BDE0-7379-C2D8-480A-63A6ED1420CE}"/>
              </a:ext>
            </a:extLst>
          </p:cNvPr>
          <p:cNvSpPr>
            <a:spLocks noGrp="1"/>
          </p:cNvSpPr>
          <p:nvPr>
            <p:ph type="title"/>
          </p:nvPr>
        </p:nvSpPr>
        <p:spPr>
          <a:xfrm>
            <a:off x="838200" y="365126"/>
            <a:ext cx="10515600" cy="796276"/>
          </a:xfrm>
        </p:spPr>
        <p:txBody>
          <a:bodyPr/>
          <a:lstStyle/>
          <a:p>
            <a:r>
              <a:rPr lang="en-US" b="1" dirty="0"/>
              <a:t>Spectrogram of 8 seconds of music</a:t>
            </a:r>
          </a:p>
        </p:txBody>
      </p:sp>
      <p:pic>
        <p:nvPicPr>
          <p:cNvPr id="5" name="Content Placeholder 4">
            <a:extLst>
              <a:ext uri="{FF2B5EF4-FFF2-40B4-BE49-F238E27FC236}">
                <a16:creationId xmlns:a16="http://schemas.microsoft.com/office/drawing/2014/main" id="{BE0EC9AE-F748-776A-0EFF-3EBD25F0BEED}"/>
              </a:ext>
            </a:extLst>
          </p:cNvPr>
          <p:cNvPicPr>
            <a:picLocks noGrp="1" noChangeAspect="1"/>
          </p:cNvPicPr>
          <p:nvPr>
            <p:ph idx="1"/>
          </p:nvPr>
        </p:nvPicPr>
        <p:blipFill>
          <a:blip r:embed="rId5"/>
          <a:stretch>
            <a:fillRect/>
          </a:stretch>
        </p:blipFill>
        <p:spPr>
          <a:xfrm>
            <a:off x="838200" y="1642362"/>
            <a:ext cx="10820400" cy="4514287"/>
          </a:xfrm>
        </p:spPr>
      </p:pic>
      <p:pic>
        <p:nvPicPr>
          <p:cNvPr id="6" name="KodachromeIntro">
            <a:hlinkClick r:id="" action="ppaction://media"/>
            <a:extLst>
              <a:ext uri="{FF2B5EF4-FFF2-40B4-BE49-F238E27FC236}">
                <a16:creationId xmlns:a16="http://schemas.microsoft.com/office/drawing/2014/main" id="{320150F3-9C3B-013F-4AA5-47941EB0972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43218" y="365126"/>
            <a:ext cx="609600" cy="609600"/>
          </a:xfrm>
          <a:prstGeom prst="rect">
            <a:avLst/>
          </a:prstGeom>
        </p:spPr>
      </p:pic>
      <p:sp>
        <p:nvSpPr>
          <p:cNvPr id="7" name="TextBox 6">
            <a:extLst>
              <a:ext uri="{FF2B5EF4-FFF2-40B4-BE49-F238E27FC236}">
                <a16:creationId xmlns:a16="http://schemas.microsoft.com/office/drawing/2014/main" id="{0D8F5953-F061-1B21-0FFA-E455DFF77D07}"/>
              </a:ext>
            </a:extLst>
          </p:cNvPr>
          <p:cNvSpPr txBox="1"/>
          <p:nvPr/>
        </p:nvSpPr>
        <p:spPr>
          <a:xfrm>
            <a:off x="4731446" y="6156649"/>
            <a:ext cx="3452548" cy="646331"/>
          </a:xfrm>
          <a:prstGeom prst="rect">
            <a:avLst/>
          </a:prstGeom>
          <a:noFill/>
        </p:spPr>
        <p:txBody>
          <a:bodyPr wrap="none" rtlCol="0">
            <a:spAutoFit/>
          </a:bodyPr>
          <a:lstStyle/>
          <a:p>
            <a:r>
              <a:rPr lang="en-US" sz="3600" b="1" dirty="0"/>
              <a:t>Time, seconds </a:t>
            </a:r>
            <a:r>
              <a:rPr lang="en-US" sz="3600" b="1" dirty="0">
                <a:sym typeface="Wingdings" panose="05000000000000000000" pitchFamily="2" charset="2"/>
              </a:rPr>
              <a:t></a:t>
            </a:r>
            <a:endParaRPr lang="en-US" sz="3600" b="1" dirty="0"/>
          </a:p>
        </p:txBody>
      </p:sp>
      <p:sp>
        <p:nvSpPr>
          <p:cNvPr id="8" name="TextBox 7">
            <a:extLst>
              <a:ext uri="{FF2B5EF4-FFF2-40B4-BE49-F238E27FC236}">
                <a16:creationId xmlns:a16="http://schemas.microsoft.com/office/drawing/2014/main" id="{335610F1-EF64-A094-E96A-E77BA13C9EFD}"/>
              </a:ext>
            </a:extLst>
          </p:cNvPr>
          <p:cNvSpPr txBox="1"/>
          <p:nvPr/>
        </p:nvSpPr>
        <p:spPr>
          <a:xfrm rot="16200000">
            <a:off x="-1123051" y="3741709"/>
            <a:ext cx="3076701" cy="646331"/>
          </a:xfrm>
          <a:prstGeom prst="rect">
            <a:avLst/>
          </a:prstGeom>
          <a:noFill/>
        </p:spPr>
        <p:txBody>
          <a:bodyPr wrap="square" rtlCol="0">
            <a:spAutoFit/>
          </a:bodyPr>
          <a:lstStyle/>
          <a:p>
            <a:r>
              <a:rPr lang="en-US" sz="3600" b="1" dirty="0"/>
              <a:t>Frequency </a:t>
            </a:r>
            <a:r>
              <a:rPr lang="en-US" sz="3600" b="1" dirty="0">
                <a:sym typeface="Wingdings" panose="05000000000000000000" pitchFamily="2" charset="2"/>
              </a:rPr>
              <a:t></a:t>
            </a:r>
            <a:endParaRPr lang="en-US" sz="3600" b="1" dirty="0"/>
          </a:p>
        </p:txBody>
      </p:sp>
    </p:spTree>
    <p:extLst>
      <p:ext uri="{BB962C8B-B14F-4D97-AF65-F5344CB8AC3E}">
        <p14:creationId xmlns:p14="http://schemas.microsoft.com/office/powerpoint/2010/main" val="239133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2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9B26E-C8D2-BEF2-4EF9-33138B953096}"/>
              </a:ext>
            </a:extLst>
          </p:cNvPr>
          <p:cNvSpPr>
            <a:spLocks noGrp="1"/>
          </p:cNvSpPr>
          <p:nvPr>
            <p:ph type="title"/>
          </p:nvPr>
        </p:nvSpPr>
        <p:spPr>
          <a:xfrm>
            <a:off x="376136" y="151656"/>
            <a:ext cx="11439728" cy="870288"/>
          </a:xfrm>
        </p:spPr>
        <p:txBody>
          <a:bodyPr>
            <a:normAutofit/>
          </a:bodyPr>
          <a:lstStyle/>
          <a:p>
            <a:r>
              <a:rPr lang="en-US" sz="4000" b="1" dirty="0"/>
              <a:t>MP3 compressed file format uses the Fourier Transform</a:t>
            </a:r>
          </a:p>
        </p:txBody>
      </p:sp>
      <p:sp>
        <p:nvSpPr>
          <p:cNvPr id="3" name="Content Placeholder 2">
            <a:extLst>
              <a:ext uri="{FF2B5EF4-FFF2-40B4-BE49-F238E27FC236}">
                <a16:creationId xmlns:a16="http://schemas.microsoft.com/office/drawing/2014/main" id="{A47DFD1F-0890-F772-6A3F-E44549BAFC5D}"/>
              </a:ext>
            </a:extLst>
          </p:cNvPr>
          <p:cNvSpPr>
            <a:spLocks noGrp="1"/>
          </p:cNvSpPr>
          <p:nvPr>
            <p:ph idx="1"/>
          </p:nvPr>
        </p:nvSpPr>
        <p:spPr>
          <a:xfrm>
            <a:off x="663102" y="1021944"/>
            <a:ext cx="10515600" cy="4667250"/>
          </a:xfrm>
        </p:spPr>
        <p:txBody>
          <a:bodyPr>
            <a:normAutofit fontScale="92500" lnSpcReduction="10000"/>
          </a:bodyPr>
          <a:lstStyle/>
          <a:p>
            <a:r>
              <a:rPr lang="en-US" sz="3200" i="1" dirty="0">
                <a:solidFill>
                  <a:srgbClr val="050E17"/>
                </a:solidFill>
                <a:latin typeface="-apple-system"/>
              </a:rPr>
              <a:t>“P</a:t>
            </a:r>
            <a:r>
              <a:rPr lang="en-US" sz="3200" b="0" i="1" dirty="0">
                <a:solidFill>
                  <a:srgbClr val="050E17"/>
                </a:solidFill>
                <a:effectLst/>
                <a:latin typeface="-apple-system"/>
              </a:rPr>
              <a:t>sychoacoustic compression”</a:t>
            </a:r>
            <a:endParaRPr lang="en-US" sz="3200" b="0" i="0" dirty="0">
              <a:solidFill>
                <a:srgbClr val="050E17"/>
              </a:solidFill>
              <a:effectLst/>
              <a:latin typeface="-apple-system"/>
            </a:endParaRPr>
          </a:p>
          <a:p>
            <a:r>
              <a:rPr lang="en-US" sz="3200" b="0" i="0" dirty="0">
                <a:solidFill>
                  <a:srgbClr val="050E17"/>
                </a:solidFill>
                <a:effectLst/>
                <a:latin typeface="-apple-system"/>
              </a:rPr>
              <a:t>The Fourier transform is used to analyze the audio signal and identify the </a:t>
            </a:r>
            <a:r>
              <a:rPr lang="en-US" sz="3200" b="0" i="1" dirty="0">
                <a:solidFill>
                  <a:srgbClr val="050E17"/>
                </a:solidFill>
                <a:effectLst/>
                <a:latin typeface="-apple-system"/>
              </a:rPr>
              <a:t>frequency components that are less audible to the human ear</a:t>
            </a:r>
            <a:r>
              <a:rPr lang="en-US" sz="3200" b="0" i="0" dirty="0">
                <a:solidFill>
                  <a:srgbClr val="050E17"/>
                </a:solidFill>
                <a:effectLst/>
                <a:latin typeface="-apple-system"/>
              </a:rPr>
              <a:t>. </a:t>
            </a:r>
          </a:p>
          <a:p>
            <a:r>
              <a:rPr lang="en-US" sz="3200" b="0" i="0" dirty="0">
                <a:solidFill>
                  <a:srgbClr val="050E17"/>
                </a:solidFill>
                <a:effectLst/>
                <a:latin typeface="-apple-system"/>
              </a:rPr>
              <a:t>These components can then be simplified without significantly affecting the overall quality of the sound. </a:t>
            </a:r>
          </a:p>
          <a:p>
            <a:r>
              <a:rPr lang="en-US" sz="3200" b="0" i="0" dirty="0">
                <a:solidFill>
                  <a:srgbClr val="050E17"/>
                </a:solidFill>
                <a:effectLst/>
                <a:latin typeface="-apple-system"/>
              </a:rPr>
              <a:t>This process results in a much smaller file size for the audio.</a:t>
            </a:r>
          </a:p>
          <a:p>
            <a:r>
              <a:rPr lang="en-US" sz="3200" b="0" i="0" dirty="0">
                <a:solidFill>
                  <a:srgbClr val="050E17"/>
                </a:solidFill>
                <a:effectLst/>
                <a:latin typeface="-apple-system"/>
              </a:rPr>
              <a:t>Storage capacity and data transmission speeds have now increased so much that uncompressed formats are gaining favor. Some people can hear the difference.</a:t>
            </a:r>
            <a:endParaRPr lang="en-US" sz="3200" dirty="0"/>
          </a:p>
          <a:p>
            <a:endParaRPr lang="en-US" dirty="0"/>
          </a:p>
        </p:txBody>
      </p:sp>
      <p:pic>
        <p:nvPicPr>
          <p:cNvPr id="4" name="KodachromeIntro">
            <a:hlinkClick r:id="" action="ppaction://media"/>
            <a:extLst>
              <a:ext uri="{FF2B5EF4-FFF2-40B4-BE49-F238E27FC236}">
                <a16:creationId xmlns:a16="http://schemas.microsoft.com/office/drawing/2014/main" id="{98CF53D4-2624-C4A8-DD91-B7157CE183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07283" y="5531256"/>
            <a:ext cx="609600" cy="609600"/>
          </a:xfrm>
          <a:prstGeom prst="rect">
            <a:avLst/>
          </a:prstGeom>
        </p:spPr>
      </p:pic>
      <p:sp>
        <p:nvSpPr>
          <p:cNvPr id="6" name="TextBox 5">
            <a:extLst>
              <a:ext uri="{FF2B5EF4-FFF2-40B4-BE49-F238E27FC236}">
                <a16:creationId xmlns:a16="http://schemas.microsoft.com/office/drawing/2014/main" id="{CEE60A82-7B9A-BA1F-0505-DBAD4423CE56}"/>
              </a:ext>
            </a:extLst>
          </p:cNvPr>
          <p:cNvSpPr txBox="1"/>
          <p:nvPr/>
        </p:nvSpPr>
        <p:spPr>
          <a:xfrm>
            <a:off x="2157734" y="6337012"/>
            <a:ext cx="2308697" cy="369332"/>
          </a:xfrm>
          <a:prstGeom prst="rect">
            <a:avLst/>
          </a:prstGeom>
          <a:noFill/>
        </p:spPr>
        <p:txBody>
          <a:bodyPr wrap="square" rtlCol="0">
            <a:spAutoFit/>
          </a:bodyPr>
          <a:lstStyle/>
          <a:p>
            <a:r>
              <a:rPr lang="en-US" dirty="0"/>
              <a:t>WAV format: 1,773 KB</a:t>
            </a:r>
          </a:p>
        </p:txBody>
      </p:sp>
    </p:spTree>
    <p:extLst>
      <p:ext uri="{BB962C8B-B14F-4D97-AF65-F5344CB8AC3E}">
        <p14:creationId xmlns:p14="http://schemas.microsoft.com/office/powerpoint/2010/main" val="601410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9B26E-C8D2-BEF2-4EF9-33138B953096}"/>
              </a:ext>
            </a:extLst>
          </p:cNvPr>
          <p:cNvSpPr>
            <a:spLocks noGrp="1"/>
          </p:cNvSpPr>
          <p:nvPr>
            <p:ph type="title"/>
          </p:nvPr>
        </p:nvSpPr>
        <p:spPr>
          <a:xfrm>
            <a:off x="376136" y="151656"/>
            <a:ext cx="11439728" cy="870288"/>
          </a:xfrm>
        </p:spPr>
        <p:txBody>
          <a:bodyPr>
            <a:normAutofit/>
          </a:bodyPr>
          <a:lstStyle/>
          <a:p>
            <a:r>
              <a:rPr lang="en-US" sz="4000" b="1" dirty="0"/>
              <a:t>MP3 compressed file format uses the Fourier Transform</a:t>
            </a:r>
          </a:p>
        </p:txBody>
      </p:sp>
      <p:sp>
        <p:nvSpPr>
          <p:cNvPr id="3" name="Content Placeholder 2">
            <a:extLst>
              <a:ext uri="{FF2B5EF4-FFF2-40B4-BE49-F238E27FC236}">
                <a16:creationId xmlns:a16="http://schemas.microsoft.com/office/drawing/2014/main" id="{A47DFD1F-0890-F772-6A3F-E44549BAFC5D}"/>
              </a:ext>
            </a:extLst>
          </p:cNvPr>
          <p:cNvSpPr>
            <a:spLocks noGrp="1"/>
          </p:cNvSpPr>
          <p:nvPr>
            <p:ph idx="1"/>
          </p:nvPr>
        </p:nvSpPr>
        <p:spPr>
          <a:xfrm>
            <a:off x="663102" y="1021944"/>
            <a:ext cx="10515600" cy="4667250"/>
          </a:xfrm>
        </p:spPr>
        <p:txBody>
          <a:bodyPr>
            <a:normAutofit fontScale="92500" lnSpcReduction="10000"/>
          </a:bodyPr>
          <a:lstStyle/>
          <a:p>
            <a:r>
              <a:rPr lang="en-US" sz="3200" i="1" dirty="0">
                <a:solidFill>
                  <a:srgbClr val="050E17"/>
                </a:solidFill>
                <a:latin typeface="-apple-system"/>
              </a:rPr>
              <a:t>“P</a:t>
            </a:r>
            <a:r>
              <a:rPr lang="en-US" sz="3200" b="0" i="1" dirty="0">
                <a:solidFill>
                  <a:srgbClr val="050E17"/>
                </a:solidFill>
                <a:effectLst/>
                <a:latin typeface="-apple-system"/>
              </a:rPr>
              <a:t>sychoacoustic compression”</a:t>
            </a:r>
            <a:endParaRPr lang="en-US" sz="3200" b="0" i="0" dirty="0">
              <a:solidFill>
                <a:srgbClr val="050E17"/>
              </a:solidFill>
              <a:effectLst/>
              <a:latin typeface="-apple-system"/>
            </a:endParaRPr>
          </a:p>
          <a:p>
            <a:r>
              <a:rPr lang="en-US" sz="3200" b="0" i="0" dirty="0">
                <a:solidFill>
                  <a:srgbClr val="050E17"/>
                </a:solidFill>
                <a:effectLst/>
                <a:latin typeface="-apple-system"/>
              </a:rPr>
              <a:t>The Fourier transform is used to analyze the audio signal and identify the </a:t>
            </a:r>
            <a:r>
              <a:rPr lang="en-US" sz="3200" b="0" i="1" dirty="0">
                <a:solidFill>
                  <a:srgbClr val="050E17"/>
                </a:solidFill>
                <a:effectLst/>
                <a:latin typeface="-apple-system"/>
              </a:rPr>
              <a:t>frequency components that are less audible to the human ear</a:t>
            </a:r>
            <a:r>
              <a:rPr lang="en-US" sz="3200" b="0" i="0" dirty="0">
                <a:solidFill>
                  <a:srgbClr val="050E17"/>
                </a:solidFill>
                <a:effectLst/>
                <a:latin typeface="-apple-system"/>
              </a:rPr>
              <a:t>. </a:t>
            </a:r>
          </a:p>
          <a:p>
            <a:r>
              <a:rPr lang="en-US" sz="3200" b="0" i="0" dirty="0">
                <a:solidFill>
                  <a:srgbClr val="050E17"/>
                </a:solidFill>
                <a:effectLst/>
                <a:latin typeface="-apple-system"/>
              </a:rPr>
              <a:t>These components can then be simplified without significantly affecting the overall quality of the sound. </a:t>
            </a:r>
          </a:p>
          <a:p>
            <a:r>
              <a:rPr lang="en-US" sz="3200" b="0" i="0" dirty="0">
                <a:solidFill>
                  <a:srgbClr val="050E17"/>
                </a:solidFill>
                <a:effectLst/>
                <a:latin typeface="-apple-system"/>
              </a:rPr>
              <a:t>This process results in a much smaller file size for the audio.</a:t>
            </a:r>
          </a:p>
          <a:p>
            <a:r>
              <a:rPr lang="en-US" sz="3200" b="0" i="0" dirty="0">
                <a:solidFill>
                  <a:srgbClr val="050E17"/>
                </a:solidFill>
                <a:effectLst/>
                <a:latin typeface="-apple-system"/>
              </a:rPr>
              <a:t>Storage capacity and data transmission speeds have now increased so much that uncompressed formats are gaining favor. Some people can hear the difference.</a:t>
            </a:r>
            <a:endParaRPr lang="en-US" sz="3200" dirty="0"/>
          </a:p>
          <a:p>
            <a:endParaRPr lang="en-US" dirty="0"/>
          </a:p>
        </p:txBody>
      </p:sp>
      <p:pic>
        <p:nvPicPr>
          <p:cNvPr id="5" name="KodachromeIntro">
            <a:hlinkClick r:id="" action="ppaction://media"/>
            <a:extLst>
              <a:ext uri="{FF2B5EF4-FFF2-40B4-BE49-F238E27FC236}">
                <a16:creationId xmlns:a16="http://schemas.microsoft.com/office/drawing/2014/main" id="{FB67F2E7-B325-2153-9AFE-9F6330F12D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24620" y="5531256"/>
            <a:ext cx="609600" cy="609600"/>
          </a:xfrm>
          <a:prstGeom prst="rect">
            <a:avLst/>
          </a:prstGeom>
        </p:spPr>
      </p:pic>
      <p:sp>
        <p:nvSpPr>
          <p:cNvPr id="7" name="TextBox 6">
            <a:extLst>
              <a:ext uri="{FF2B5EF4-FFF2-40B4-BE49-F238E27FC236}">
                <a16:creationId xmlns:a16="http://schemas.microsoft.com/office/drawing/2014/main" id="{77002087-F048-8AB7-F04E-C0B9EE135DE1}"/>
              </a:ext>
            </a:extLst>
          </p:cNvPr>
          <p:cNvSpPr txBox="1"/>
          <p:nvPr/>
        </p:nvSpPr>
        <p:spPr>
          <a:xfrm>
            <a:off x="6175071" y="6337012"/>
            <a:ext cx="2308698" cy="369332"/>
          </a:xfrm>
          <a:prstGeom prst="rect">
            <a:avLst/>
          </a:prstGeom>
          <a:noFill/>
        </p:spPr>
        <p:txBody>
          <a:bodyPr wrap="square" rtlCol="0">
            <a:spAutoFit/>
          </a:bodyPr>
          <a:lstStyle/>
          <a:p>
            <a:r>
              <a:rPr lang="en-US" dirty="0"/>
              <a:t>MP3 format: 233 KB</a:t>
            </a:r>
          </a:p>
        </p:txBody>
      </p:sp>
    </p:spTree>
    <p:extLst>
      <p:ext uri="{BB962C8B-B14F-4D97-AF65-F5344CB8AC3E}">
        <p14:creationId xmlns:p14="http://schemas.microsoft.com/office/powerpoint/2010/main" val="2648032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BCA6A31-5F75-D7F9-F5E0-4F86C242C371}"/>
              </a:ext>
            </a:extLst>
          </p:cNvPr>
          <p:cNvSpPr txBox="1"/>
          <p:nvPr/>
        </p:nvSpPr>
        <p:spPr>
          <a:xfrm>
            <a:off x="2727133" y="120117"/>
            <a:ext cx="6094378" cy="830997"/>
          </a:xfrm>
          <a:prstGeom prst="rect">
            <a:avLst/>
          </a:prstGeom>
          <a:noFill/>
        </p:spPr>
        <p:txBody>
          <a:bodyPr wrap="square">
            <a:spAutoFit/>
          </a:bodyPr>
          <a:lstStyle/>
          <a:p>
            <a:pPr algn="ctr"/>
            <a:r>
              <a:rPr lang="en-US" sz="4800" b="1" dirty="0"/>
              <a:t>White noise</a:t>
            </a:r>
          </a:p>
        </p:txBody>
      </p:sp>
      <p:sp>
        <p:nvSpPr>
          <p:cNvPr id="4" name="TextBox 3">
            <a:extLst>
              <a:ext uri="{FF2B5EF4-FFF2-40B4-BE49-F238E27FC236}">
                <a16:creationId xmlns:a16="http://schemas.microsoft.com/office/drawing/2014/main" id="{B15E79D3-B4FA-E34B-A955-7406DDECF0B3}"/>
              </a:ext>
            </a:extLst>
          </p:cNvPr>
          <p:cNvSpPr txBox="1"/>
          <p:nvPr/>
        </p:nvSpPr>
        <p:spPr>
          <a:xfrm>
            <a:off x="1001950" y="906064"/>
            <a:ext cx="10408595" cy="1200329"/>
          </a:xfrm>
          <a:prstGeom prst="rect">
            <a:avLst/>
          </a:prstGeom>
          <a:noFill/>
        </p:spPr>
        <p:txBody>
          <a:bodyPr wrap="square" rtlCol="0">
            <a:spAutoFit/>
          </a:bodyPr>
          <a:lstStyle/>
          <a:p>
            <a:r>
              <a:rPr lang="en-US" sz="2400" b="1" dirty="0"/>
              <a:t>Designated by </a:t>
            </a:r>
            <a:r>
              <a:rPr lang="en-US" sz="2400" b="1" i="1" dirty="0">
                <a:latin typeface="Times New Roman" panose="02020603050405020304" pitchFamily="18" charset="0"/>
                <a:cs typeface="Times New Roman" panose="02020603050405020304" pitchFamily="18" charset="0"/>
              </a:rPr>
              <a:t>N</a:t>
            </a:r>
            <a:r>
              <a:rPr lang="en-US" sz="2400" b="1" dirty="0"/>
              <a:t>(0,1), meaning a normally-distributed random number with a mean of zero and a standard deviation of 1.0. It can be evaluated using the “randn” function in a programming language such as Python, Matlab, etc.</a:t>
            </a:r>
          </a:p>
        </p:txBody>
      </p:sp>
      <p:pic>
        <p:nvPicPr>
          <p:cNvPr id="7" name="Picture 6">
            <a:extLst>
              <a:ext uri="{FF2B5EF4-FFF2-40B4-BE49-F238E27FC236}">
                <a16:creationId xmlns:a16="http://schemas.microsoft.com/office/drawing/2014/main" id="{6FBD923A-499F-BCDA-205F-458099701194}"/>
              </a:ext>
            </a:extLst>
          </p:cNvPr>
          <p:cNvPicPr>
            <a:picLocks noChangeAspect="1"/>
          </p:cNvPicPr>
          <p:nvPr/>
        </p:nvPicPr>
        <p:blipFill>
          <a:blip r:embed="rId4"/>
          <a:stretch>
            <a:fillRect/>
          </a:stretch>
        </p:blipFill>
        <p:spPr>
          <a:xfrm>
            <a:off x="781455" y="2076281"/>
            <a:ext cx="8174713" cy="4685629"/>
          </a:xfrm>
          <a:prstGeom prst="rect">
            <a:avLst/>
          </a:prstGeom>
        </p:spPr>
      </p:pic>
      <p:sp>
        <p:nvSpPr>
          <p:cNvPr id="9" name="TextBox 8">
            <a:extLst>
              <a:ext uri="{FF2B5EF4-FFF2-40B4-BE49-F238E27FC236}">
                <a16:creationId xmlns:a16="http://schemas.microsoft.com/office/drawing/2014/main" id="{6E3FF802-2519-1A65-EF2D-5377B5319143}"/>
              </a:ext>
            </a:extLst>
          </p:cNvPr>
          <p:cNvSpPr txBox="1"/>
          <p:nvPr/>
        </p:nvSpPr>
        <p:spPr>
          <a:xfrm>
            <a:off x="9494844" y="3429000"/>
            <a:ext cx="1716560" cy="461665"/>
          </a:xfrm>
          <a:prstGeom prst="rect">
            <a:avLst/>
          </a:prstGeom>
          <a:noFill/>
        </p:spPr>
        <p:txBody>
          <a:bodyPr wrap="none" rtlCol="0">
            <a:spAutoFit/>
          </a:bodyPr>
          <a:lstStyle/>
          <a:p>
            <a:r>
              <a:rPr lang="en-US" sz="2400" b="1" dirty="0"/>
              <a:t>White noise</a:t>
            </a:r>
          </a:p>
        </p:txBody>
      </p:sp>
      <p:pic>
        <p:nvPicPr>
          <p:cNvPr id="14" name="WhiteNoise">
            <a:hlinkClick r:id="" action="ppaction://media"/>
            <a:extLst>
              <a:ext uri="{FF2B5EF4-FFF2-40B4-BE49-F238E27FC236}">
                <a16:creationId xmlns:a16="http://schemas.microsoft.com/office/drawing/2014/main" id="{8B8F798A-C9C6-9283-E3CD-51B621CE98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57181" y="4114295"/>
            <a:ext cx="609600" cy="609600"/>
          </a:xfrm>
          <a:prstGeom prst="rect">
            <a:avLst/>
          </a:prstGeom>
        </p:spPr>
      </p:pic>
    </p:spTree>
    <p:extLst>
      <p:ext uri="{BB962C8B-B14F-4D97-AF65-F5344CB8AC3E}">
        <p14:creationId xmlns:p14="http://schemas.microsoft.com/office/powerpoint/2010/main" val="571288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3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1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800E6E-A27A-6E01-B249-6E6EDFE5D72B}"/>
              </a:ext>
            </a:extLst>
          </p:cNvPr>
          <p:cNvPicPr>
            <a:picLocks noChangeAspect="1"/>
          </p:cNvPicPr>
          <p:nvPr/>
        </p:nvPicPr>
        <p:blipFill rotWithShape="1">
          <a:blip r:embed="rId5"/>
          <a:srcRect l="7323" t="2473" r="6349" b="5387"/>
          <a:stretch/>
        </p:blipFill>
        <p:spPr>
          <a:xfrm>
            <a:off x="3855900" y="-22673"/>
            <a:ext cx="6718066" cy="6955623"/>
          </a:xfrm>
          <a:prstGeom prst="rect">
            <a:avLst/>
          </a:prstGeom>
        </p:spPr>
      </p:pic>
      <p:sp>
        <p:nvSpPr>
          <p:cNvPr id="5" name="TextBox 4">
            <a:extLst>
              <a:ext uri="{FF2B5EF4-FFF2-40B4-BE49-F238E27FC236}">
                <a16:creationId xmlns:a16="http://schemas.microsoft.com/office/drawing/2014/main" id="{F9F4FC2B-FDC2-BE18-6AFF-AE1EE3BDA58C}"/>
              </a:ext>
            </a:extLst>
          </p:cNvPr>
          <p:cNvSpPr txBox="1"/>
          <p:nvPr/>
        </p:nvSpPr>
        <p:spPr>
          <a:xfrm>
            <a:off x="196267" y="179705"/>
            <a:ext cx="3432150" cy="6617196"/>
          </a:xfrm>
          <a:prstGeom prst="rect">
            <a:avLst/>
          </a:prstGeom>
          <a:noFill/>
        </p:spPr>
        <p:txBody>
          <a:bodyPr wrap="square" rtlCol="0">
            <a:spAutoFit/>
          </a:bodyPr>
          <a:lstStyle/>
          <a:p>
            <a:r>
              <a:rPr lang="en-US" sz="4400" b="1" dirty="0"/>
              <a:t>Why</a:t>
            </a:r>
          </a:p>
          <a:p>
            <a:r>
              <a:rPr lang="en-US" sz="4400" b="1" dirty="0"/>
              <a:t>Whistles</a:t>
            </a:r>
          </a:p>
          <a:p>
            <a:r>
              <a:rPr lang="en-US" sz="4400" b="1" dirty="0"/>
              <a:t>Work</a:t>
            </a:r>
            <a:endParaRPr lang="en-US" sz="2400" b="1" dirty="0"/>
          </a:p>
          <a:p>
            <a:r>
              <a:rPr lang="en-US" sz="2800" b="1" dirty="0"/>
              <a:t>Police Whistles</a:t>
            </a:r>
          </a:p>
          <a:p>
            <a:r>
              <a:rPr lang="en-US" sz="2800" b="1" dirty="0"/>
              <a:t>Dog Whistles</a:t>
            </a:r>
          </a:p>
          <a:p>
            <a:r>
              <a:rPr lang="en-US" sz="2800" b="1" dirty="0"/>
              <a:t>Train Whistle</a:t>
            </a:r>
          </a:p>
          <a:p>
            <a:r>
              <a:rPr lang="en-US" sz="2800" b="1" dirty="0"/>
              <a:t>Ship whistles</a:t>
            </a:r>
          </a:p>
          <a:p>
            <a:r>
              <a:rPr lang="en-US" sz="2800" b="1" dirty="0"/>
              <a:t>Referee Whistles</a:t>
            </a:r>
          </a:p>
          <a:p>
            <a:r>
              <a:rPr lang="en-US" sz="2800" b="1" dirty="0"/>
              <a:t>Factory Whistles</a:t>
            </a:r>
          </a:p>
          <a:p>
            <a:r>
              <a:rPr lang="en-US" sz="2800" b="1" dirty="0"/>
              <a:t>Boatswain’s whistle</a:t>
            </a:r>
            <a:endParaRPr lang="en-US" sz="2400" b="1" dirty="0"/>
          </a:p>
          <a:p>
            <a:endParaRPr lang="en-US" sz="2400" dirty="0"/>
          </a:p>
          <a:p>
            <a:r>
              <a:rPr lang="en-US" sz="2400" dirty="0"/>
              <a:t>They make </a:t>
            </a:r>
            <a:r>
              <a:rPr lang="en-US" sz="2400" i="1" dirty="0"/>
              <a:t>pitched</a:t>
            </a:r>
            <a:r>
              <a:rPr lang="en-US" sz="2400" dirty="0"/>
              <a:t> sounds and are often used in </a:t>
            </a:r>
            <a:r>
              <a:rPr lang="en-US" sz="2400" i="1" dirty="0"/>
              <a:t>noisy environs</a:t>
            </a:r>
            <a:r>
              <a:rPr lang="en-US" sz="2400" dirty="0"/>
              <a:t>.</a:t>
            </a:r>
            <a:endParaRPr lang="en-US" dirty="0"/>
          </a:p>
        </p:txBody>
      </p:sp>
      <p:sp>
        <p:nvSpPr>
          <p:cNvPr id="7" name="TextBox 6">
            <a:extLst>
              <a:ext uri="{FF2B5EF4-FFF2-40B4-BE49-F238E27FC236}">
                <a16:creationId xmlns:a16="http://schemas.microsoft.com/office/drawing/2014/main" id="{ED913A09-05D3-DC91-A035-7AE991E5D529}"/>
              </a:ext>
            </a:extLst>
          </p:cNvPr>
          <p:cNvSpPr txBox="1"/>
          <p:nvPr/>
        </p:nvSpPr>
        <p:spPr>
          <a:xfrm>
            <a:off x="10717197" y="6305836"/>
            <a:ext cx="1278536" cy="369332"/>
          </a:xfrm>
          <a:prstGeom prst="rect">
            <a:avLst/>
          </a:prstGeom>
          <a:noFill/>
        </p:spPr>
        <p:txBody>
          <a:bodyPr wrap="square">
            <a:spAutoFit/>
          </a:bodyPr>
          <a:lstStyle/>
          <a:p>
            <a:r>
              <a:rPr lang="en-US" dirty="0">
                <a:hlinkClick r:id="rId6"/>
              </a:rPr>
              <a:t>Sheep dogs</a:t>
            </a:r>
            <a:endParaRPr lang="en-US" dirty="0"/>
          </a:p>
        </p:txBody>
      </p:sp>
      <p:pic>
        <p:nvPicPr>
          <p:cNvPr id="2" name="SinePlusNoiseDemo">
            <a:hlinkClick r:id="" action="ppaction://media"/>
            <a:extLst>
              <a:ext uri="{FF2B5EF4-FFF2-40B4-BE49-F238E27FC236}">
                <a16:creationId xmlns:a16="http://schemas.microsoft.com/office/drawing/2014/main" id="{ECCE2EAC-CC05-9FB4-7252-2FB24FF25CF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12488" y="2452688"/>
            <a:ext cx="609600" cy="609600"/>
          </a:xfrm>
          <a:prstGeom prst="rect">
            <a:avLst/>
          </a:prstGeom>
        </p:spPr>
      </p:pic>
    </p:spTree>
    <p:extLst>
      <p:ext uri="{BB962C8B-B14F-4D97-AF65-F5344CB8AC3E}">
        <p14:creationId xmlns:p14="http://schemas.microsoft.com/office/powerpoint/2010/main" val="3034038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713BD78-60C5-8DE1-2368-2FE8293E60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573" t="5474" r="7997" b="4246"/>
          <a:stretch/>
        </p:blipFill>
        <p:spPr bwMode="auto">
          <a:xfrm>
            <a:off x="4465450" y="209862"/>
            <a:ext cx="7521837" cy="66481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C401B31-08A6-F1C4-6227-FBCDBF79E8C6}"/>
              </a:ext>
            </a:extLst>
          </p:cNvPr>
          <p:cNvSpPr txBox="1"/>
          <p:nvPr/>
        </p:nvSpPr>
        <p:spPr>
          <a:xfrm>
            <a:off x="1049311" y="4564504"/>
            <a:ext cx="1626433" cy="936886"/>
          </a:xfrm>
          <a:prstGeom prst="rect">
            <a:avLst/>
          </a:prstGeom>
          <a:noFill/>
        </p:spPr>
        <p:txBody>
          <a:bodyPr wrap="square" rtlCol="0">
            <a:spAutoFit/>
          </a:bodyPr>
          <a:lstStyle/>
          <a:p>
            <a:endParaRPr lang="en-US" dirty="0"/>
          </a:p>
        </p:txBody>
      </p:sp>
      <p:sp>
        <p:nvSpPr>
          <p:cNvPr id="4" name="TextBox 3">
            <a:extLst>
              <a:ext uri="{FF2B5EF4-FFF2-40B4-BE49-F238E27FC236}">
                <a16:creationId xmlns:a16="http://schemas.microsoft.com/office/drawing/2014/main" id="{1E4450C4-FE73-68D5-FA22-D60F942C961E}"/>
              </a:ext>
            </a:extLst>
          </p:cNvPr>
          <p:cNvSpPr txBox="1"/>
          <p:nvPr/>
        </p:nvSpPr>
        <p:spPr>
          <a:xfrm>
            <a:off x="4465450" y="-20971"/>
            <a:ext cx="1776333" cy="461665"/>
          </a:xfrm>
          <a:prstGeom prst="rect">
            <a:avLst/>
          </a:prstGeom>
          <a:noFill/>
        </p:spPr>
        <p:txBody>
          <a:bodyPr wrap="square" rtlCol="0">
            <a:spAutoFit/>
          </a:bodyPr>
          <a:lstStyle/>
          <a:p>
            <a:r>
              <a:rPr lang="en-US" sz="2400" b="1" dirty="0"/>
              <a:t>Time display</a:t>
            </a:r>
          </a:p>
        </p:txBody>
      </p:sp>
      <p:sp>
        <p:nvSpPr>
          <p:cNvPr id="5" name="TextBox 4">
            <a:extLst>
              <a:ext uri="{FF2B5EF4-FFF2-40B4-BE49-F238E27FC236}">
                <a16:creationId xmlns:a16="http://schemas.microsoft.com/office/drawing/2014/main" id="{3A292ACD-D377-73C1-BF4B-83056DAA36B1}"/>
              </a:ext>
            </a:extLst>
          </p:cNvPr>
          <p:cNvSpPr txBox="1"/>
          <p:nvPr/>
        </p:nvSpPr>
        <p:spPr>
          <a:xfrm>
            <a:off x="4327011" y="3198167"/>
            <a:ext cx="3797658" cy="461665"/>
          </a:xfrm>
          <a:prstGeom prst="rect">
            <a:avLst/>
          </a:prstGeom>
          <a:noFill/>
        </p:spPr>
        <p:txBody>
          <a:bodyPr wrap="square" rtlCol="0">
            <a:spAutoFit/>
          </a:bodyPr>
          <a:lstStyle/>
          <a:p>
            <a:r>
              <a:rPr lang="en-US" sz="2400" b="1" dirty="0"/>
              <a:t>Fourier Frequency spectrum</a:t>
            </a:r>
          </a:p>
        </p:txBody>
      </p:sp>
      <p:sp>
        <p:nvSpPr>
          <p:cNvPr id="6" name="TextBox 5">
            <a:extLst>
              <a:ext uri="{FF2B5EF4-FFF2-40B4-BE49-F238E27FC236}">
                <a16:creationId xmlns:a16="http://schemas.microsoft.com/office/drawing/2014/main" id="{54A38184-F131-342E-D60C-F6E2C149F026}"/>
              </a:ext>
            </a:extLst>
          </p:cNvPr>
          <p:cNvSpPr txBox="1"/>
          <p:nvPr/>
        </p:nvSpPr>
        <p:spPr>
          <a:xfrm>
            <a:off x="168042" y="3303181"/>
            <a:ext cx="4089616" cy="3554819"/>
          </a:xfrm>
          <a:prstGeom prst="rect">
            <a:avLst/>
          </a:prstGeom>
          <a:noFill/>
        </p:spPr>
        <p:txBody>
          <a:bodyPr wrap="square" rtlCol="0">
            <a:spAutoFit/>
          </a:bodyPr>
          <a:lstStyle/>
          <a:p>
            <a:r>
              <a:rPr lang="en-US" sz="2500" dirty="0"/>
              <a:t>The </a:t>
            </a:r>
            <a:r>
              <a:rPr lang="en-US" sz="2500" i="1" dirty="0"/>
              <a:t>Fourier frequency spectrum </a:t>
            </a:r>
            <a:r>
              <a:rPr lang="en-US" sz="2500" dirty="0"/>
              <a:t>more clearly shown that the power of random noise is distributed over a </a:t>
            </a:r>
            <a:r>
              <a:rPr lang="en-US" sz="2500" b="1" i="1" dirty="0"/>
              <a:t>wide frequency range</a:t>
            </a:r>
            <a:r>
              <a:rPr lang="en-US" sz="2500" dirty="0"/>
              <a:t>, whereas the power of a sine wave is concentrated all into </a:t>
            </a:r>
            <a:r>
              <a:rPr lang="en-US" sz="2500" b="1" i="1" dirty="0"/>
              <a:t>one frequency</a:t>
            </a:r>
            <a:r>
              <a:rPr lang="en-US" sz="2500" dirty="0"/>
              <a:t>.</a:t>
            </a:r>
          </a:p>
          <a:p>
            <a:endParaRPr lang="en-US" sz="2500" dirty="0"/>
          </a:p>
        </p:txBody>
      </p:sp>
      <p:sp>
        <p:nvSpPr>
          <p:cNvPr id="7" name="TextBox 6">
            <a:extLst>
              <a:ext uri="{FF2B5EF4-FFF2-40B4-BE49-F238E27FC236}">
                <a16:creationId xmlns:a16="http://schemas.microsoft.com/office/drawing/2014/main" id="{03105F5F-ED44-B64A-73E3-C70EC371338E}"/>
              </a:ext>
            </a:extLst>
          </p:cNvPr>
          <p:cNvSpPr txBox="1"/>
          <p:nvPr/>
        </p:nvSpPr>
        <p:spPr>
          <a:xfrm>
            <a:off x="254831" y="187374"/>
            <a:ext cx="3879424" cy="3046988"/>
          </a:xfrm>
          <a:prstGeom prst="rect">
            <a:avLst/>
          </a:prstGeom>
          <a:noFill/>
        </p:spPr>
        <p:txBody>
          <a:bodyPr wrap="square" rtlCol="0">
            <a:spAutoFit/>
          </a:bodyPr>
          <a:lstStyle/>
          <a:p>
            <a:r>
              <a:rPr lang="en-US" sz="2800" dirty="0"/>
              <a:t>A signal consisting of sine wave plus a stronger random white noise. The sine wave is too weak to be easily detected in the time display </a:t>
            </a:r>
            <a:r>
              <a:rPr lang="en-US" sz="2800" i="1" dirty="0"/>
              <a:t>(top right). </a:t>
            </a:r>
            <a:endParaRPr lang="en-US" sz="2800" dirty="0"/>
          </a:p>
          <a:p>
            <a:endParaRPr lang="en-US" sz="2400" b="1" dirty="0"/>
          </a:p>
        </p:txBody>
      </p:sp>
      <p:sp>
        <p:nvSpPr>
          <p:cNvPr id="9" name="TextBox 8">
            <a:extLst>
              <a:ext uri="{FF2B5EF4-FFF2-40B4-BE49-F238E27FC236}">
                <a16:creationId xmlns:a16="http://schemas.microsoft.com/office/drawing/2014/main" id="{F91A3094-AE45-5EB6-EC7D-7C9A0C903E1C}"/>
              </a:ext>
            </a:extLst>
          </p:cNvPr>
          <p:cNvSpPr txBox="1"/>
          <p:nvPr/>
        </p:nvSpPr>
        <p:spPr>
          <a:xfrm>
            <a:off x="5676947" y="5948040"/>
            <a:ext cx="2272683" cy="400110"/>
          </a:xfrm>
          <a:prstGeom prst="rect">
            <a:avLst/>
          </a:prstGeom>
          <a:noFill/>
        </p:spPr>
        <p:txBody>
          <a:bodyPr wrap="square" rtlCol="0">
            <a:spAutoFit/>
          </a:bodyPr>
          <a:lstStyle/>
          <a:p>
            <a:r>
              <a:rPr lang="en-US" sz="2000" b="1" dirty="0">
                <a:sym typeface="Wingdings" panose="05000000000000000000" pitchFamily="2" charset="2"/>
              </a:rPr>
              <a:t> </a:t>
            </a:r>
            <a:r>
              <a:rPr lang="en-US" sz="2000" b="1" dirty="0"/>
              <a:t>White noise </a:t>
            </a:r>
            <a:r>
              <a:rPr lang="en-US" sz="2000" b="1" dirty="0">
                <a:sym typeface="Wingdings" panose="05000000000000000000" pitchFamily="2" charset="2"/>
              </a:rPr>
              <a:t></a:t>
            </a:r>
            <a:endParaRPr lang="en-US" sz="2000" b="1" dirty="0"/>
          </a:p>
        </p:txBody>
      </p:sp>
      <p:sp>
        <p:nvSpPr>
          <p:cNvPr id="10" name="TextBox 9">
            <a:extLst>
              <a:ext uri="{FF2B5EF4-FFF2-40B4-BE49-F238E27FC236}">
                <a16:creationId xmlns:a16="http://schemas.microsoft.com/office/drawing/2014/main" id="{F06EE79E-81B9-7ED8-EAA5-E19F1E64D2A8}"/>
              </a:ext>
            </a:extLst>
          </p:cNvPr>
          <p:cNvSpPr txBox="1"/>
          <p:nvPr/>
        </p:nvSpPr>
        <p:spPr>
          <a:xfrm>
            <a:off x="9010836" y="4632837"/>
            <a:ext cx="1784412" cy="400110"/>
          </a:xfrm>
          <a:prstGeom prst="rect">
            <a:avLst/>
          </a:prstGeom>
          <a:noFill/>
        </p:spPr>
        <p:txBody>
          <a:bodyPr wrap="square" rtlCol="0">
            <a:spAutoFit/>
          </a:bodyPr>
          <a:lstStyle/>
          <a:p>
            <a:r>
              <a:rPr lang="en-US" sz="2000" b="1" dirty="0">
                <a:sym typeface="Wingdings" panose="05000000000000000000" pitchFamily="2" charset="2"/>
              </a:rPr>
              <a:t> Sine wave</a:t>
            </a:r>
            <a:endParaRPr lang="en-US" sz="2000" b="1" dirty="0"/>
          </a:p>
        </p:txBody>
      </p:sp>
    </p:spTree>
    <p:extLst>
      <p:ext uri="{BB962C8B-B14F-4D97-AF65-F5344CB8AC3E}">
        <p14:creationId xmlns:p14="http://schemas.microsoft.com/office/powerpoint/2010/main" val="1023461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earing and Voicing Ranges - Labster Theory">
            <a:extLst>
              <a:ext uri="{FF2B5EF4-FFF2-40B4-BE49-F238E27FC236}">
                <a16:creationId xmlns:a16="http://schemas.microsoft.com/office/drawing/2014/main" id="{BF4D9C91-D44D-8603-5B86-02D6C9FF1D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158" b="4036"/>
          <a:stretch/>
        </p:blipFill>
        <p:spPr bwMode="auto">
          <a:xfrm>
            <a:off x="2505075" y="0"/>
            <a:ext cx="9686925" cy="636470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F40D0EA-6A24-D400-C7F6-AC8EBDC40119}"/>
              </a:ext>
            </a:extLst>
          </p:cNvPr>
          <p:cNvSpPr txBox="1"/>
          <p:nvPr/>
        </p:nvSpPr>
        <p:spPr>
          <a:xfrm>
            <a:off x="4690012" y="6488668"/>
            <a:ext cx="4544386" cy="369332"/>
          </a:xfrm>
          <a:prstGeom prst="rect">
            <a:avLst/>
          </a:prstGeom>
          <a:noFill/>
        </p:spPr>
        <p:txBody>
          <a:bodyPr wrap="none" rtlCol="0">
            <a:spAutoFit/>
          </a:bodyPr>
          <a:lstStyle/>
          <a:p>
            <a:r>
              <a:rPr lang="en-US" dirty="0"/>
              <a:t>https://theory.labster.com/hearing-range-dbs/</a:t>
            </a:r>
          </a:p>
        </p:txBody>
      </p:sp>
      <p:sp>
        <p:nvSpPr>
          <p:cNvPr id="4" name="TextBox 3">
            <a:extLst>
              <a:ext uri="{FF2B5EF4-FFF2-40B4-BE49-F238E27FC236}">
                <a16:creationId xmlns:a16="http://schemas.microsoft.com/office/drawing/2014/main" id="{D5CA0ED8-B15A-3484-E5B1-A0A444803536}"/>
              </a:ext>
            </a:extLst>
          </p:cNvPr>
          <p:cNvSpPr txBox="1"/>
          <p:nvPr/>
        </p:nvSpPr>
        <p:spPr>
          <a:xfrm>
            <a:off x="187258" y="233622"/>
            <a:ext cx="2205746" cy="1569660"/>
          </a:xfrm>
          <a:prstGeom prst="rect">
            <a:avLst/>
          </a:prstGeom>
          <a:noFill/>
        </p:spPr>
        <p:txBody>
          <a:bodyPr wrap="square">
            <a:spAutoFit/>
          </a:bodyPr>
          <a:lstStyle/>
          <a:p>
            <a:pPr algn="l"/>
            <a:r>
              <a:rPr lang="en-US" sz="3200" b="1" i="0" dirty="0">
                <a:solidFill>
                  <a:srgbClr val="212529"/>
                </a:solidFill>
                <a:effectLst/>
                <a:latin typeface="-apple-system"/>
              </a:rPr>
              <a:t>Hearing and Voicing Ranges</a:t>
            </a:r>
          </a:p>
        </p:txBody>
      </p:sp>
    </p:spTree>
    <p:extLst>
      <p:ext uri="{BB962C8B-B14F-4D97-AF65-F5344CB8AC3E}">
        <p14:creationId xmlns:p14="http://schemas.microsoft.com/office/powerpoint/2010/main" val="33274573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2F1A94-ABFD-65E4-8412-CCE45D36B055}"/>
              </a:ext>
            </a:extLst>
          </p:cNvPr>
          <p:cNvSpPr txBox="1"/>
          <p:nvPr/>
        </p:nvSpPr>
        <p:spPr>
          <a:xfrm>
            <a:off x="5998877" y="177281"/>
            <a:ext cx="3633166" cy="523220"/>
          </a:xfrm>
          <a:prstGeom prst="rect">
            <a:avLst/>
          </a:prstGeom>
          <a:noFill/>
        </p:spPr>
        <p:txBody>
          <a:bodyPr wrap="square" rtlCol="0">
            <a:spAutoFit/>
          </a:bodyPr>
          <a:lstStyle/>
          <a:p>
            <a:r>
              <a:rPr lang="en-US" sz="2800" b="1" dirty="0"/>
              <a:t>Speech transcription</a:t>
            </a:r>
          </a:p>
        </p:txBody>
      </p:sp>
      <p:pic>
        <p:nvPicPr>
          <p:cNvPr id="4" name="Picture 3" descr="A screenshot of a computer&#10;&#10;Description automatically generated">
            <a:extLst>
              <a:ext uri="{FF2B5EF4-FFF2-40B4-BE49-F238E27FC236}">
                <a16:creationId xmlns:a16="http://schemas.microsoft.com/office/drawing/2014/main" id="{DF1708F1-0B1F-9F91-2286-0DC1B90BD8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3729" y="1137040"/>
            <a:ext cx="2430603" cy="526043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descr="A screenshot of a phone&#10;&#10;Description automatically generated">
            <a:extLst>
              <a:ext uri="{FF2B5EF4-FFF2-40B4-BE49-F238E27FC236}">
                <a16:creationId xmlns:a16="http://schemas.microsoft.com/office/drawing/2014/main" id="{D73CB740-8BEA-E113-14C5-AF03032CAC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6325" y="831312"/>
            <a:ext cx="2686263" cy="581374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TextBox 6">
            <a:extLst>
              <a:ext uri="{FF2B5EF4-FFF2-40B4-BE49-F238E27FC236}">
                <a16:creationId xmlns:a16="http://schemas.microsoft.com/office/drawing/2014/main" id="{BAED299A-BD41-32A3-03DB-0EFC0890E79E}"/>
              </a:ext>
            </a:extLst>
          </p:cNvPr>
          <p:cNvSpPr txBox="1"/>
          <p:nvPr/>
        </p:nvSpPr>
        <p:spPr>
          <a:xfrm>
            <a:off x="9463728" y="329619"/>
            <a:ext cx="2430604" cy="523220"/>
          </a:xfrm>
          <a:prstGeom prst="rect">
            <a:avLst/>
          </a:prstGeom>
          <a:noFill/>
        </p:spPr>
        <p:txBody>
          <a:bodyPr wrap="square" rtlCol="0">
            <a:spAutoFit/>
          </a:bodyPr>
          <a:lstStyle/>
          <a:p>
            <a:r>
              <a:rPr lang="en-US" sz="2800" b="1" dirty="0"/>
              <a:t>Merlin Bird ID</a:t>
            </a:r>
          </a:p>
        </p:txBody>
      </p:sp>
      <p:pic>
        <p:nvPicPr>
          <p:cNvPr id="3074" name="Picture 2" descr="All images">
            <a:extLst>
              <a:ext uri="{FF2B5EF4-FFF2-40B4-BE49-F238E27FC236}">
                <a16:creationId xmlns:a16="http://schemas.microsoft.com/office/drawing/2014/main" id="{1643BB13-7E5C-BF7E-5888-3F8499826E5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2932" b="29026"/>
          <a:stretch/>
        </p:blipFill>
        <p:spPr bwMode="auto">
          <a:xfrm>
            <a:off x="242860" y="32495"/>
            <a:ext cx="2412460" cy="66800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6F5663B-1A1C-3C07-749C-CD79DA1E26A0}"/>
              </a:ext>
            </a:extLst>
          </p:cNvPr>
          <p:cNvSpPr txBox="1"/>
          <p:nvPr/>
        </p:nvSpPr>
        <p:spPr>
          <a:xfrm>
            <a:off x="297668" y="137298"/>
            <a:ext cx="5345492" cy="954107"/>
          </a:xfrm>
          <a:prstGeom prst="rect">
            <a:avLst/>
          </a:prstGeom>
          <a:noFill/>
        </p:spPr>
        <p:txBody>
          <a:bodyPr wrap="square" rtlCol="0">
            <a:spAutoFit/>
          </a:bodyPr>
          <a:lstStyle/>
          <a:p>
            <a:r>
              <a:rPr lang="en-US" sz="2800" b="1" dirty="0"/>
              <a:t>                            multi-track audio recording and effects editing.</a:t>
            </a:r>
          </a:p>
        </p:txBody>
      </p:sp>
      <p:pic>
        <p:nvPicPr>
          <p:cNvPr id="3" name="Picture 2">
            <a:extLst>
              <a:ext uri="{FF2B5EF4-FFF2-40B4-BE49-F238E27FC236}">
                <a16:creationId xmlns:a16="http://schemas.microsoft.com/office/drawing/2014/main" id="{EEF19EAB-DD57-DCCF-F836-C1333CFF823B}"/>
              </a:ext>
            </a:extLst>
          </p:cNvPr>
          <p:cNvPicPr>
            <a:picLocks noChangeAspect="1"/>
          </p:cNvPicPr>
          <p:nvPr/>
        </p:nvPicPr>
        <p:blipFill>
          <a:blip r:embed="rId6"/>
          <a:stretch>
            <a:fillRect/>
          </a:stretch>
        </p:blipFill>
        <p:spPr>
          <a:xfrm>
            <a:off x="407309" y="2487847"/>
            <a:ext cx="838351" cy="838351"/>
          </a:xfrm>
          <a:prstGeom prst="rect">
            <a:avLst/>
          </a:prstGeom>
        </p:spPr>
      </p:pic>
      <p:sp>
        <p:nvSpPr>
          <p:cNvPr id="5" name="TextBox 4">
            <a:extLst>
              <a:ext uri="{FF2B5EF4-FFF2-40B4-BE49-F238E27FC236}">
                <a16:creationId xmlns:a16="http://schemas.microsoft.com/office/drawing/2014/main" id="{A3E62A44-9C83-9D03-B55D-E7F49167156D}"/>
              </a:ext>
            </a:extLst>
          </p:cNvPr>
          <p:cNvSpPr txBox="1"/>
          <p:nvPr/>
        </p:nvSpPr>
        <p:spPr>
          <a:xfrm>
            <a:off x="1418522" y="2429970"/>
            <a:ext cx="4224638" cy="954107"/>
          </a:xfrm>
          <a:prstGeom prst="rect">
            <a:avLst/>
          </a:prstGeom>
          <a:noFill/>
        </p:spPr>
        <p:txBody>
          <a:bodyPr wrap="square" rtlCol="0">
            <a:spAutoFit/>
          </a:bodyPr>
          <a:lstStyle/>
          <a:p>
            <a:r>
              <a:rPr lang="en-US" sz="2800" b="1" dirty="0"/>
              <a:t>Shazam, recorded music identification app</a:t>
            </a:r>
          </a:p>
        </p:txBody>
      </p:sp>
      <p:pic>
        <p:nvPicPr>
          <p:cNvPr id="9" name="Picture 8">
            <a:extLst>
              <a:ext uri="{FF2B5EF4-FFF2-40B4-BE49-F238E27FC236}">
                <a16:creationId xmlns:a16="http://schemas.microsoft.com/office/drawing/2014/main" id="{82377415-317D-79A4-D2C8-4D820E958CD9}"/>
              </a:ext>
            </a:extLst>
          </p:cNvPr>
          <p:cNvPicPr>
            <a:picLocks noChangeAspect="1"/>
          </p:cNvPicPr>
          <p:nvPr/>
        </p:nvPicPr>
        <p:blipFill rotWithShape="1">
          <a:blip r:embed="rId7"/>
          <a:srcRect l="3343" r="3855" b="3896"/>
          <a:stretch/>
        </p:blipFill>
        <p:spPr>
          <a:xfrm>
            <a:off x="297668" y="3905088"/>
            <a:ext cx="5846992" cy="2797740"/>
          </a:xfrm>
          <a:prstGeom prst="rect">
            <a:avLst/>
          </a:prstGeom>
        </p:spPr>
      </p:pic>
      <p:sp>
        <p:nvSpPr>
          <p:cNvPr id="10" name="TextBox 9">
            <a:extLst>
              <a:ext uri="{FF2B5EF4-FFF2-40B4-BE49-F238E27FC236}">
                <a16:creationId xmlns:a16="http://schemas.microsoft.com/office/drawing/2014/main" id="{7E71AB8B-ED75-A000-075C-1C84E64166A0}"/>
              </a:ext>
            </a:extLst>
          </p:cNvPr>
          <p:cNvSpPr txBox="1"/>
          <p:nvPr/>
        </p:nvSpPr>
        <p:spPr>
          <a:xfrm>
            <a:off x="531147" y="3426503"/>
            <a:ext cx="5284075" cy="523220"/>
          </a:xfrm>
          <a:prstGeom prst="rect">
            <a:avLst/>
          </a:prstGeom>
          <a:noFill/>
        </p:spPr>
        <p:txBody>
          <a:bodyPr wrap="none" rtlCol="0">
            <a:spAutoFit/>
          </a:bodyPr>
          <a:lstStyle/>
          <a:p>
            <a:r>
              <a:rPr lang="en-US" sz="2800" b="1" dirty="0"/>
              <a:t>Sonic Tools spectrum analyzer app</a:t>
            </a:r>
          </a:p>
        </p:txBody>
      </p:sp>
      <p:sp>
        <p:nvSpPr>
          <p:cNvPr id="11" name="TextBox 10">
            <a:extLst>
              <a:ext uri="{FF2B5EF4-FFF2-40B4-BE49-F238E27FC236}">
                <a16:creationId xmlns:a16="http://schemas.microsoft.com/office/drawing/2014/main" id="{DA64A9CB-D771-9F5C-8A6A-0566906C593E}"/>
              </a:ext>
            </a:extLst>
          </p:cNvPr>
          <p:cNvSpPr txBox="1"/>
          <p:nvPr/>
        </p:nvSpPr>
        <p:spPr>
          <a:xfrm>
            <a:off x="257104" y="1275265"/>
            <a:ext cx="5426620" cy="1231106"/>
          </a:xfrm>
          <a:prstGeom prst="rect">
            <a:avLst/>
          </a:prstGeom>
          <a:noFill/>
        </p:spPr>
        <p:txBody>
          <a:bodyPr wrap="square" rtlCol="0">
            <a:spAutoFit/>
          </a:bodyPr>
          <a:lstStyle/>
          <a:p>
            <a:r>
              <a:rPr lang="en-US" sz="2800" b="1" i="1" dirty="0">
                <a:solidFill>
                  <a:srgbClr val="111111"/>
                </a:solidFill>
                <a:effectLst/>
                <a:latin typeface="SF Pro Display"/>
              </a:rPr>
              <a:t>Digital Audio Workstations (DAW) </a:t>
            </a:r>
            <a:r>
              <a:rPr lang="en-US" sz="2800" b="1" dirty="0">
                <a:solidFill>
                  <a:srgbClr val="111111"/>
                </a:solidFill>
                <a:effectLst/>
                <a:latin typeface="SF Pro Display"/>
              </a:rPr>
              <a:t>(e.g. </a:t>
            </a:r>
            <a:r>
              <a:rPr lang="en-US" sz="2800" b="1" i="1" dirty="0">
                <a:solidFill>
                  <a:srgbClr val="111111"/>
                </a:solidFill>
                <a:effectLst/>
                <a:latin typeface="SF Pro Display"/>
              </a:rPr>
              <a:t>Waveform Free</a:t>
            </a:r>
            <a:r>
              <a:rPr lang="en-US" sz="2800" b="1" dirty="0">
                <a:solidFill>
                  <a:srgbClr val="111111"/>
                </a:solidFill>
                <a:effectLst/>
                <a:latin typeface="SF Pro Display"/>
              </a:rPr>
              <a:t>, etc.)</a:t>
            </a:r>
          </a:p>
          <a:p>
            <a:endParaRPr lang="en-US" dirty="0"/>
          </a:p>
        </p:txBody>
      </p:sp>
    </p:spTree>
    <p:extLst>
      <p:ext uri="{BB962C8B-B14F-4D97-AF65-F5344CB8AC3E}">
        <p14:creationId xmlns:p14="http://schemas.microsoft.com/office/powerpoint/2010/main" val="40367735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Waveform Free - Band Recording Template - YouTube">
            <a:extLst>
              <a:ext uri="{FF2B5EF4-FFF2-40B4-BE49-F238E27FC236}">
                <a16:creationId xmlns:a16="http://schemas.microsoft.com/office/drawing/2014/main" id="{F765BD6F-7170-097C-0214-033F90FFB8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A47709B-2DA2-E2D8-5CDD-67ED723A025E}"/>
              </a:ext>
            </a:extLst>
          </p:cNvPr>
          <p:cNvSpPr txBox="1"/>
          <p:nvPr/>
        </p:nvSpPr>
        <p:spPr>
          <a:xfrm>
            <a:off x="787940" y="0"/>
            <a:ext cx="2315183" cy="461665"/>
          </a:xfrm>
          <a:prstGeom prst="rect">
            <a:avLst/>
          </a:prstGeom>
          <a:noFill/>
        </p:spPr>
        <p:txBody>
          <a:bodyPr wrap="square" rtlCol="0">
            <a:spAutoFit/>
          </a:bodyPr>
          <a:lstStyle/>
          <a:p>
            <a:r>
              <a:rPr lang="en-US" sz="2400" i="1" dirty="0">
                <a:solidFill>
                  <a:schemeClr val="bg1"/>
                </a:solidFill>
              </a:rPr>
              <a:t>Waveform Free</a:t>
            </a:r>
          </a:p>
        </p:txBody>
      </p:sp>
    </p:spTree>
    <p:extLst>
      <p:ext uri="{BB962C8B-B14F-4D97-AF65-F5344CB8AC3E}">
        <p14:creationId xmlns:p14="http://schemas.microsoft.com/office/powerpoint/2010/main" val="3352594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FCB69-7FC2-D8EF-600C-87F038CE3C53}"/>
              </a:ext>
            </a:extLst>
          </p:cNvPr>
          <p:cNvSpPr>
            <a:spLocks noGrp="1"/>
          </p:cNvSpPr>
          <p:nvPr>
            <p:ph type="ctrTitle"/>
          </p:nvPr>
        </p:nvSpPr>
        <p:spPr>
          <a:xfrm>
            <a:off x="344905" y="1118681"/>
            <a:ext cx="4636169" cy="481519"/>
          </a:xfrm>
        </p:spPr>
        <p:txBody>
          <a:bodyPr>
            <a:normAutofit fontScale="90000"/>
          </a:bodyPr>
          <a:lstStyle/>
          <a:p>
            <a:br>
              <a:rPr lang="en-US" b="1" dirty="0"/>
            </a:br>
            <a:endParaRPr lang="en-US" b="1" dirty="0"/>
          </a:p>
        </p:txBody>
      </p:sp>
      <p:sp>
        <p:nvSpPr>
          <p:cNvPr id="3" name="Subtitle 2">
            <a:extLst>
              <a:ext uri="{FF2B5EF4-FFF2-40B4-BE49-F238E27FC236}">
                <a16:creationId xmlns:a16="http://schemas.microsoft.com/office/drawing/2014/main" id="{02D831A6-FC27-0E23-D8FB-4A4824D34F0F}"/>
              </a:ext>
            </a:extLst>
          </p:cNvPr>
          <p:cNvSpPr>
            <a:spLocks noGrp="1"/>
          </p:cNvSpPr>
          <p:nvPr>
            <p:ph type="subTitle" idx="1"/>
          </p:nvPr>
        </p:nvSpPr>
        <p:spPr>
          <a:xfrm>
            <a:off x="492450" y="5040890"/>
            <a:ext cx="6297456" cy="1544736"/>
          </a:xfrm>
        </p:spPr>
        <p:txBody>
          <a:bodyPr>
            <a:normAutofit/>
          </a:bodyPr>
          <a:lstStyle/>
          <a:p>
            <a:r>
              <a:rPr lang="en-US" dirty="0"/>
              <a:t>Digital reverberation attempts to re-create the effect of a large performance space, by adding the original sound to multiple delayed and filtered versions.</a:t>
            </a:r>
          </a:p>
        </p:txBody>
      </p:sp>
      <p:pic>
        <p:nvPicPr>
          <p:cNvPr id="5" name="Picture 4">
            <a:extLst>
              <a:ext uri="{FF2B5EF4-FFF2-40B4-BE49-F238E27FC236}">
                <a16:creationId xmlns:a16="http://schemas.microsoft.com/office/drawing/2014/main" id="{7238442F-9C35-C71B-0E01-2199AEE55042}"/>
              </a:ext>
            </a:extLst>
          </p:cNvPr>
          <p:cNvPicPr>
            <a:picLocks noChangeAspect="1"/>
          </p:cNvPicPr>
          <p:nvPr/>
        </p:nvPicPr>
        <p:blipFill>
          <a:blip r:embed="rId5"/>
          <a:stretch>
            <a:fillRect/>
          </a:stretch>
        </p:blipFill>
        <p:spPr>
          <a:xfrm>
            <a:off x="111441" y="1643655"/>
            <a:ext cx="4869633" cy="3353779"/>
          </a:xfrm>
          <a:prstGeom prst="rect">
            <a:avLst/>
          </a:prstGeom>
        </p:spPr>
      </p:pic>
      <p:pic>
        <p:nvPicPr>
          <p:cNvPr id="2050" name="Picture 2" descr="Understanding Reverberation in Acoustical Analysis: What is it?">
            <a:extLst>
              <a:ext uri="{FF2B5EF4-FFF2-40B4-BE49-F238E27FC236}">
                <a16:creationId xmlns:a16="http://schemas.microsoft.com/office/drawing/2014/main" id="{79C1B901-D78A-32E5-66F7-E318428AD3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05199" y="363827"/>
            <a:ext cx="7231168" cy="399160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F3392AF-FE79-89BA-F1EA-63F7EB6BDAA0}"/>
              </a:ext>
            </a:extLst>
          </p:cNvPr>
          <p:cNvSpPr txBox="1"/>
          <p:nvPr/>
        </p:nvSpPr>
        <p:spPr>
          <a:xfrm>
            <a:off x="197434" y="1097830"/>
            <a:ext cx="3228191" cy="523220"/>
          </a:xfrm>
          <a:prstGeom prst="rect">
            <a:avLst/>
          </a:prstGeom>
          <a:noFill/>
        </p:spPr>
        <p:txBody>
          <a:bodyPr wrap="none" rtlCol="0">
            <a:spAutoFit/>
          </a:bodyPr>
          <a:lstStyle/>
          <a:p>
            <a:r>
              <a:rPr lang="en-US" sz="2800" b="1" dirty="0"/>
              <a:t>The Sabine Equation</a:t>
            </a:r>
            <a:endParaRPr lang="en-US" sz="2800" dirty="0"/>
          </a:p>
        </p:txBody>
      </p:sp>
      <p:sp>
        <p:nvSpPr>
          <p:cNvPr id="7" name="TextBox 6">
            <a:extLst>
              <a:ext uri="{FF2B5EF4-FFF2-40B4-BE49-F238E27FC236}">
                <a16:creationId xmlns:a16="http://schemas.microsoft.com/office/drawing/2014/main" id="{678DC9CC-10EE-553A-7CEB-33A20BF1559B}"/>
              </a:ext>
            </a:extLst>
          </p:cNvPr>
          <p:cNvSpPr txBox="1"/>
          <p:nvPr/>
        </p:nvSpPr>
        <p:spPr>
          <a:xfrm>
            <a:off x="344905" y="178495"/>
            <a:ext cx="3721257" cy="769441"/>
          </a:xfrm>
          <a:prstGeom prst="rect">
            <a:avLst/>
          </a:prstGeom>
          <a:noFill/>
        </p:spPr>
        <p:txBody>
          <a:bodyPr wrap="square" rtlCol="0">
            <a:spAutoFit/>
          </a:bodyPr>
          <a:lstStyle/>
          <a:p>
            <a:r>
              <a:rPr lang="en-US" sz="4400" b="1" dirty="0"/>
              <a:t>Reverberation</a:t>
            </a:r>
            <a:endParaRPr lang="en-US" sz="2000" dirty="0"/>
          </a:p>
        </p:txBody>
      </p:sp>
      <p:pic>
        <p:nvPicPr>
          <p:cNvPr id="8" name="wtcii01a">
            <a:hlinkClick r:id="" action="ppaction://media"/>
            <a:extLst>
              <a:ext uri="{FF2B5EF4-FFF2-40B4-BE49-F238E27FC236}">
                <a16:creationId xmlns:a16="http://schemas.microsoft.com/office/drawing/2014/main" id="{0B1A2D01-CD73-4EDA-9BA5-BF57425DC3F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77499" y="4612903"/>
            <a:ext cx="609600" cy="609600"/>
          </a:xfrm>
          <a:prstGeom prst="rect">
            <a:avLst/>
          </a:prstGeom>
        </p:spPr>
      </p:pic>
      <p:sp>
        <p:nvSpPr>
          <p:cNvPr id="10" name="TextBox 9">
            <a:extLst>
              <a:ext uri="{FF2B5EF4-FFF2-40B4-BE49-F238E27FC236}">
                <a16:creationId xmlns:a16="http://schemas.microsoft.com/office/drawing/2014/main" id="{CDD1DC0D-41BD-7A0E-A781-7F721D210BE4}"/>
              </a:ext>
            </a:extLst>
          </p:cNvPr>
          <p:cNvSpPr txBox="1"/>
          <p:nvPr/>
        </p:nvSpPr>
        <p:spPr>
          <a:xfrm>
            <a:off x="7826327" y="5293844"/>
            <a:ext cx="3873223" cy="1200329"/>
          </a:xfrm>
          <a:prstGeom prst="rect">
            <a:avLst/>
          </a:prstGeom>
          <a:noFill/>
        </p:spPr>
        <p:txBody>
          <a:bodyPr wrap="square" rtlCol="0">
            <a:spAutoFit/>
          </a:bodyPr>
          <a:lstStyle/>
          <a:p>
            <a:r>
              <a:rPr lang="en-US" sz="2400" dirty="0"/>
              <a:t>A single instrument playing a single melodic line with no reverb (Dry sound)</a:t>
            </a:r>
          </a:p>
        </p:txBody>
      </p:sp>
    </p:spTree>
    <p:extLst>
      <p:ext uri="{BB962C8B-B14F-4D97-AF65-F5344CB8AC3E}">
        <p14:creationId xmlns:p14="http://schemas.microsoft.com/office/powerpoint/2010/main" val="1637202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43954-8A94-084B-69BA-A4499400A994}"/>
              </a:ext>
            </a:extLst>
          </p:cNvPr>
          <p:cNvSpPr>
            <a:spLocks noGrp="1"/>
          </p:cNvSpPr>
          <p:nvPr>
            <p:ph type="title"/>
          </p:nvPr>
        </p:nvSpPr>
        <p:spPr>
          <a:xfrm>
            <a:off x="838200" y="445168"/>
            <a:ext cx="10515600" cy="1395663"/>
          </a:xfrm>
        </p:spPr>
        <p:txBody>
          <a:bodyPr>
            <a:normAutofit fontScale="90000"/>
          </a:bodyPr>
          <a:lstStyle/>
          <a:p>
            <a:pPr algn="ctr"/>
            <a:r>
              <a:rPr lang="en-US" sz="6000" b="1" dirty="0"/>
              <a:t>A triangle wave</a:t>
            </a:r>
            <a:br>
              <a:rPr lang="en-US" sz="6000" b="1" dirty="0"/>
            </a:br>
            <a:r>
              <a:rPr lang="en-US" sz="4000" b="1" dirty="0"/>
              <a:t>applying the “</a:t>
            </a:r>
            <a:r>
              <a:rPr lang="en-US" sz="4000" b="1" dirty="0" err="1"/>
              <a:t>arcsin</a:t>
            </a:r>
            <a:r>
              <a:rPr lang="en-US" sz="4000" b="1" dirty="0"/>
              <a:t>” function, written as “</a:t>
            </a:r>
            <a:r>
              <a:rPr lang="en-US" sz="4000" b="1" dirty="0" err="1"/>
              <a:t>asin</a:t>
            </a:r>
            <a:r>
              <a:rPr lang="en-US" sz="4000" b="1" dirty="0"/>
              <a:t>”:</a:t>
            </a:r>
            <a:br>
              <a:rPr lang="en-US" sz="6000" b="1" dirty="0"/>
            </a:br>
            <a:endParaRPr lang="en-US" sz="6000" b="1"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DA4FDD7-5075-A489-7086-565FC1C612C7}"/>
                  </a:ext>
                </a:extLst>
              </p:cNvPr>
              <p:cNvSpPr>
                <a:spLocks noGrp="1"/>
              </p:cNvSpPr>
              <p:nvPr>
                <p:ph idx="1"/>
              </p:nvPr>
            </p:nvSpPr>
            <p:spPr>
              <a:xfrm>
                <a:off x="687677" y="1334163"/>
                <a:ext cx="10515600" cy="815650"/>
              </a:xfrm>
            </p:spPr>
            <p:txBody>
              <a:bodyPr>
                <a:normAutofit fontScale="70000" lnSpcReduction="20000"/>
              </a:bodyPr>
              <a:lstStyle/>
              <a:p>
                <a:pPr marL="0" indent="0">
                  <a:buNone/>
                </a:pPr>
                <a14:m>
                  <m:oMathPara xmlns:m="http://schemas.openxmlformats.org/officeDocument/2006/math">
                    <m:oMathParaPr>
                      <m:jc m:val="center"/>
                    </m:oMathParaPr>
                    <m:oMath xmlns:m="http://schemas.openxmlformats.org/officeDocument/2006/math">
                      <m:func>
                        <m:funcPr>
                          <m:ctrlPr>
                            <a:rPr lang="en-US" sz="7000" i="1" smtClean="0">
                              <a:latin typeface="Cambria Math" panose="02040503050406030204" pitchFamily="18" charset="0"/>
                            </a:rPr>
                          </m:ctrlPr>
                        </m:funcPr>
                        <m:fName>
                          <m:r>
                            <m:rPr>
                              <m:sty m:val="p"/>
                            </m:rPr>
                            <a:rPr lang="en-US" sz="7000" b="0" i="0" smtClean="0">
                              <a:latin typeface="Cambria Math" panose="02040503050406030204" pitchFamily="18" charset="0"/>
                            </a:rPr>
                            <m:t>asin</m:t>
                          </m:r>
                          <m:r>
                            <a:rPr lang="en-US" sz="7000" b="0" i="0" smtClean="0">
                              <a:latin typeface="Cambria Math" panose="02040503050406030204" pitchFamily="18" charset="0"/>
                            </a:rPr>
                            <m:t>(</m:t>
                          </m:r>
                          <m:r>
                            <m:rPr>
                              <m:sty m:val="p"/>
                            </m:rPr>
                            <a:rPr lang="en-US" sz="7000">
                              <a:latin typeface="Cambria Math" panose="02040503050406030204" pitchFamily="18" charset="0"/>
                            </a:rPr>
                            <m:t>sin</m:t>
                          </m:r>
                        </m:fName>
                        <m:e>
                          <m:d>
                            <m:dPr>
                              <m:ctrlPr>
                                <a:rPr lang="en-US" sz="7000" i="1">
                                  <a:solidFill>
                                    <a:srgbClr val="836967"/>
                                  </a:solidFill>
                                  <a:latin typeface="Cambria Math" panose="02040503050406030204" pitchFamily="18" charset="0"/>
                                </a:rPr>
                              </m:ctrlPr>
                            </m:dPr>
                            <m:e>
                              <m:r>
                                <a:rPr lang="en-US" sz="7000" i="0">
                                  <a:latin typeface="Cambria Math" panose="02040503050406030204" pitchFamily="18" charset="0"/>
                                </a:rPr>
                                <m:t>2</m:t>
                              </m:r>
                              <m:r>
                                <a:rPr lang="en-US" sz="7000" i="1">
                                  <a:latin typeface="Cambria Math" panose="02040503050406030204" pitchFamily="18" charset="0"/>
                                </a:rPr>
                                <m:t>𝜋</m:t>
                              </m:r>
                              <m:r>
                                <a:rPr lang="en-US" sz="7000" i="1">
                                  <a:latin typeface="Cambria Math" panose="02040503050406030204" pitchFamily="18" charset="0"/>
                                </a:rPr>
                                <m:t>𝑓𝑡</m:t>
                              </m:r>
                              <m:r>
                                <a:rPr lang="en-US" sz="7000" b="0" i="1" smtClean="0">
                                  <a:latin typeface="Cambria Math" panose="02040503050406030204" pitchFamily="18" charset="0"/>
                                </a:rPr>
                                <m:t>)</m:t>
                              </m:r>
                            </m:e>
                          </m:d>
                        </m:e>
                      </m:func>
                    </m:oMath>
                  </m:oMathPara>
                </a14:m>
                <a:endParaRPr lang="en-US" sz="6000" dirty="0"/>
              </a:p>
            </p:txBody>
          </p:sp>
        </mc:Choice>
        <mc:Fallback xmlns="">
          <p:sp>
            <p:nvSpPr>
              <p:cNvPr id="3" name="Content Placeholder 2">
                <a:extLst>
                  <a:ext uri="{FF2B5EF4-FFF2-40B4-BE49-F238E27FC236}">
                    <a16:creationId xmlns:a16="http://schemas.microsoft.com/office/drawing/2014/main" id="{2DA4FDD7-5075-A489-7086-565FC1C612C7}"/>
                  </a:ext>
                </a:extLst>
              </p:cNvPr>
              <p:cNvSpPr>
                <a:spLocks noGrp="1" noRot="1" noChangeAspect="1" noMove="1" noResize="1" noEditPoints="1" noAdjustHandles="1" noChangeArrowheads="1" noChangeShapeType="1" noTextEdit="1"/>
              </p:cNvSpPr>
              <p:nvPr>
                <p:ph idx="1"/>
              </p:nvPr>
            </p:nvSpPr>
            <p:spPr>
              <a:xfrm>
                <a:off x="687677" y="1334163"/>
                <a:ext cx="10515600" cy="815650"/>
              </a:xfrm>
              <a:blipFill>
                <a:blip r:embed="rId5"/>
                <a:stretch>
                  <a:fillRect/>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7FB60C62-536B-FE8C-0071-A518FE029A38}"/>
              </a:ext>
            </a:extLst>
          </p:cNvPr>
          <p:cNvPicPr>
            <a:picLocks noChangeAspect="1"/>
          </p:cNvPicPr>
          <p:nvPr/>
        </p:nvPicPr>
        <p:blipFill rotWithShape="1">
          <a:blip r:embed="rId6"/>
          <a:srcRect l="6821" r="7298" b="53784"/>
          <a:stretch/>
        </p:blipFill>
        <p:spPr>
          <a:xfrm>
            <a:off x="322634" y="2373680"/>
            <a:ext cx="10420513" cy="3910388"/>
          </a:xfrm>
          <a:prstGeom prst="rect">
            <a:avLst/>
          </a:prstGeom>
        </p:spPr>
      </p:pic>
      <p:pic>
        <p:nvPicPr>
          <p:cNvPr id="6" name=" Triangle">
            <a:hlinkClick r:id="" action="ppaction://media"/>
            <a:extLst>
              <a:ext uri="{FF2B5EF4-FFF2-40B4-BE49-F238E27FC236}">
                <a16:creationId xmlns:a16="http://schemas.microsoft.com/office/drawing/2014/main" id="{40D4E9C6-172A-8999-3959-89DBDDD7CD2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98477" y="4118044"/>
            <a:ext cx="609600" cy="609600"/>
          </a:xfrm>
          <a:prstGeom prst="rect">
            <a:avLst/>
          </a:prstGeom>
        </p:spPr>
      </p:pic>
    </p:spTree>
    <p:extLst>
      <p:ext uri="{BB962C8B-B14F-4D97-AF65-F5344CB8AC3E}">
        <p14:creationId xmlns:p14="http://schemas.microsoft.com/office/powerpoint/2010/main" val="3132472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FCB69-7FC2-D8EF-600C-87F038CE3C53}"/>
              </a:ext>
            </a:extLst>
          </p:cNvPr>
          <p:cNvSpPr>
            <a:spLocks noGrp="1"/>
          </p:cNvSpPr>
          <p:nvPr>
            <p:ph type="ctrTitle"/>
          </p:nvPr>
        </p:nvSpPr>
        <p:spPr>
          <a:xfrm>
            <a:off x="344905" y="1118681"/>
            <a:ext cx="4636169" cy="481519"/>
          </a:xfrm>
        </p:spPr>
        <p:txBody>
          <a:bodyPr>
            <a:normAutofit fontScale="90000"/>
          </a:bodyPr>
          <a:lstStyle/>
          <a:p>
            <a:br>
              <a:rPr lang="en-US" b="1" dirty="0"/>
            </a:br>
            <a:endParaRPr lang="en-US" b="1" dirty="0"/>
          </a:p>
        </p:txBody>
      </p:sp>
      <p:sp>
        <p:nvSpPr>
          <p:cNvPr id="3" name="Subtitle 2">
            <a:extLst>
              <a:ext uri="{FF2B5EF4-FFF2-40B4-BE49-F238E27FC236}">
                <a16:creationId xmlns:a16="http://schemas.microsoft.com/office/drawing/2014/main" id="{02D831A6-FC27-0E23-D8FB-4A4824D34F0F}"/>
              </a:ext>
            </a:extLst>
          </p:cNvPr>
          <p:cNvSpPr>
            <a:spLocks noGrp="1"/>
          </p:cNvSpPr>
          <p:nvPr>
            <p:ph type="subTitle" idx="1"/>
          </p:nvPr>
        </p:nvSpPr>
        <p:spPr>
          <a:xfrm>
            <a:off x="492450" y="5040890"/>
            <a:ext cx="6297456" cy="1544736"/>
          </a:xfrm>
        </p:spPr>
        <p:txBody>
          <a:bodyPr>
            <a:normAutofit/>
          </a:bodyPr>
          <a:lstStyle/>
          <a:p>
            <a:r>
              <a:rPr lang="en-US" dirty="0"/>
              <a:t>Digital reverberation attempts to re-create the effect of a large performance space, by adding the original sound to multiple delayed and filtered versions.</a:t>
            </a:r>
          </a:p>
        </p:txBody>
      </p:sp>
      <p:pic>
        <p:nvPicPr>
          <p:cNvPr id="5" name="Picture 4">
            <a:extLst>
              <a:ext uri="{FF2B5EF4-FFF2-40B4-BE49-F238E27FC236}">
                <a16:creationId xmlns:a16="http://schemas.microsoft.com/office/drawing/2014/main" id="{7238442F-9C35-C71B-0E01-2199AEE55042}"/>
              </a:ext>
            </a:extLst>
          </p:cNvPr>
          <p:cNvPicPr>
            <a:picLocks noChangeAspect="1"/>
          </p:cNvPicPr>
          <p:nvPr/>
        </p:nvPicPr>
        <p:blipFill>
          <a:blip r:embed="rId5"/>
          <a:stretch>
            <a:fillRect/>
          </a:stretch>
        </p:blipFill>
        <p:spPr>
          <a:xfrm>
            <a:off x="111441" y="1643655"/>
            <a:ext cx="4869633" cy="3353779"/>
          </a:xfrm>
          <a:prstGeom prst="rect">
            <a:avLst/>
          </a:prstGeom>
        </p:spPr>
      </p:pic>
      <p:pic>
        <p:nvPicPr>
          <p:cNvPr id="2050" name="Picture 2" descr="Understanding Reverberation in Acoustical Analysis: What is it?">
            <a:extLst>
              <a:ext uri="{FF2B5EF4-FFF2-40B4-BE49-F238E27FC236}">
                <a16:creationId xmlns:a16="http://schemas.microsoft.com/office/drawing/2014/main" id="{79C1B901-D78A-32E5-66F7-E318428AD3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05199" y="363827"/>
            <a:ext cx="7141896" cy="394232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F3392AF-FE79-89BA-F1EA-63F7EB6BDAA0}"/>
              </a:ext>
            </a:extLst>
          </p:cNvPr>
          <p:cNvSpPr txBox="1"/>
          <p:nvPr/>
        </p:nvSpPr>
        <p:spPr>
          <a:xfrm>
            <a:off x="197434" y="1097830"/>
            <a:ext cx="3228191" cy="523220"/>
          </a:xfrm>
          <a:prstGeom prst="rect">
            <a:avLst/>
          </a:prstGeom>
          <a:noFill/>
        </p:spPr>
        <p:txBody>
          <a:bodyPr wrap="none" rtlCol="0">
            <a:spAutoFit/>
          </a:bodyPr>
          <a:lstStyle/>
          <a:p>
            <a:r>
              <a:rPr lang="en-US" sz="2800" b="1" dirty="0"/>
              <a:t>The Sabine Equation</a:t>
            </a:r>
            <a:endParaRPr lang="en-US" sz="2800" dirty="0"/>
          </a:p>
        </p:txBody>
      </p:sp>
      <p:sp>
        <p:nvSpPr>
          <p:cNvPr id="7" name="TextBox 6">
            <a:extLst>
              <a:ext uri="{FF2B5EF4-FFF2-40B4-BE49-F238E27FC236}">
                <a16:creationId xmlns:a16="http://schemas.microsoft.com/office/drawing/2014/main" id="{678DC9CC-10EE-553A-7CEB-33A20BF1559B}"/>
              </a:ext>
            </a:extLst>
          </p:cNvPr>
          <p:cNvSpPr txBox="1"/>
          <p:nvPr/>
        </p:nvSpPr>
        <p:spPr>
          <a:xfrm>
            <a:off x="344905" y="178495"/>
            <a:ext cx="3721257" cy="769441"/>
          </a:xfrm>
          <a:prstGeom prst="rect">
            <a:avLst/>
          </a:prstGeom>
          <a:noFill/>
        </p:spPr>
        <p:txBody>
          <a:bodyPr wrap="square" rtlCol="0">
            <a:spAutoFit/>
          </a:bodyPr>
          <a:lstStyle/>
          <a:p>
            <a:r>
              <a:rPr lang="en-US" sz="4400" b="1" dirty="0"/>
              <a:t>Reverberation</a:t>
            </a:r>
            <a:endParaRPr lang="en-US" sz="2000" dirty="0"/>
          </a:p>
        </p:txBody>
      </p:sp>
      <p:pic>
        <p:nvPicPr>
          <p:cNvPr id="9" name="WTCreverb">
            <a:hlinkClick r:id="" action="ppaction://media"/>
            <a:extLst>
              <a:ext uri="{FF2B5EF4-FFF2-40B4-BE49-F238E27FC236}">
                <a16:creationId xmlns:a16="http://schemas.microsoft.com/office/drawing/2014/main" id="{36FD8AB3-8C52-27F5-FC2B-D04DD88ECBA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61862" y="4594182"/>
            <a:ext cx="609600" cy="609600"/>
          </a:xfrm>
          <a:prstGeom prst="rect">
            <a:avLst/>
          </a:prstGeom>
        </p:spPr>
      </p:pic>
      <p:sp>
        <p:nvSpPr>
          <p:cNvPr id="11" name="TextBox 10">
            <a:extLst>
              <a:ext uri="{FF2B5EF4-FFF2-40B4-BE49-F238E27FC236}">
                <a16:creationId xmlns:a16="http://schemas.microsoft.com/office/drawing/2014/main" id="{3E3B69E1-6911-C8DB-4627-9E93B52524EF}"/>
              </a:ext>
            </a:extLst>
          </p:cNvPr>
          <p:cNvSpPr txBox="1"/>
          <p:nvPr/>
        </p:nvSpPr>
        <p:spPr>
          <a:xfrm>
            <a:off x="7916821" y="5397759"/>
            <a:ext cx="3509282" cy="830997"/>
          </a:xfrm>
          <a:prstGeom prst="rect">
            <a:avLst/>
          </a:prstGeom>
          <a:noFill/>
        </p:spPr>
        <p:txBody>
          <a:bodyPr wrap="square" rtlCol="0">
            <a:spAutoFit/>
          </a:bodyPr>
          <a:lstStyle/>
          <a:p>
            <a:r>
              <a:rPr lang="en-US" sz="2400" dirty="0"/>
              <a:t>The same recording with </a:t>
            </a:r>
            <a:r>
              <a:rPr lang="en-US" sz="2400" i="1" dirty="0"/>
              <a:t>digital reverb </a:t>
            </a:r>
            <a:r>
              <a:rPr lang="en-US" sz="2400" dirty="0"/>
              <a:t>added.</a:t>
            </a:r>
          </a:p>
        </p:txBody>
      </p:sp>
    </p:spTree>
    <p:extLst>
      <p:ext uri="{BB962C8B-B14F-4D97-AF65-F5344CB8AC3E}">
        <p14:creationId xmlns:p14="http://schemas.microsoft.com/office/powerpoint/2010/main" val="138282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3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9"/>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D643CB-AA49-5F20-4F03-7B20F609887A}"/>
              </a:ext>
            </a:extLst>
          </p:cNvPr>
          <p:cNvSpPr txBox="1"/>
          <p:nvPr/>
        </p:nvSpPr>
        <p:spPr>
          <a:xfrm>
            <a:off x="612843" y="223735"/>
            <a:ext cx="10330774" cy="523220"/>
          </a:xfrm>
          <a:prstGeom prst="rect">
            <a:avLst/>
          </a:prstGeom>
          <a:noFill/>
        </p:spPr>
        <p:txBody>
          <a:bodyPr wrap="square" rtlCol="0">
            <a:spAutoFit/>
          </a:bodyPr>
          <a:lstStyle/>
          <a:p>
            <a:r>
              <a:rPr lang="en-US" sz="2800" b="1" dirty="0"/>
              <a:t>Digital Audio Allows Tempo and Pitch to be Changed Independently </a:t>
            </a:r>
          </a:p>
        </p:txBody>
      </p:sp>
      <p:sp>
        <p:nvSpPr>
          <p:cNvPr id="3" name="TextBox 2">
            <a:extLst>
              <a:ext uri="{FF2B5EF4-FFF2-40B4-BE49-F238E27FC236}">
                <a16:creationId xmlns:a16="http://schemas.microsoft.com/office/drawing/2014/main" id="{FE8AB3E1-0B92-0FA8-B788-AE78C0386B2D}"/>
              </a:ext>
            </a:extLst>
          </p:cNvPr>
          <p:cNvSpPr txBox="1"/>
          <p:nvPr/>
        </p:nvSpPr>
        <p:spPr>
          <a:xfrm>
            <a:off x="1629012" y="1271096"/>
            <a:ext cx="9085634" cy="3108543"/>
          </a:xfrm>
          <a:prstGeom prst="rect">
            <a:avLst/>
          </a:prstGeom>
          <a:noFill/>
        </p:spPr>
        <p:txBody>
          <a:bodyPr wrap="square" rtlCol="0">
            <a:spAutoFit/>
          </a:bodyPr>
          <a:lstStyle/>
          <a:p>
            <a:r>
              <a:rPr lang="en-US" sz="2800" dirty="0"/>
              <a:t>Original:</a:t>
            </a:r>
          </a:p>
          <a:p>
            <a:endParaRPr lang="en-US" sz="2800" dirty="0"/>
          </a:p>
          <a:p>
            <a:r>
              <a:rPr lang="en-US" sz="2800" dirty="0"/>
              <a:t>Faster tempo, same pitch:</a:t>
            </a:r>
          </a:p>
          <a:p>
            <a:endParaRPr lang="en-US" sz="2800" dirty="0"/>
          </a:p>
          <a:p>
            <a:r>
              <a:rPr lang="en-US" sz="2800" dirty="0"/>
              <a:t>Lower pitch, same tempo:</a:t>
            </a:r>
          </a:p>
          <a:p>
            <a:endParaRPr lang="en-US" sz="2800" dirty="0"/>
          </a:p>
          <a:p>
            <a:r>
              <a:rPr lang="en-US" sz="2800" i="1" dirty="0"/>
              <a:t>Auto-tune</a:t>
            </a:r>
            <a:r>
              <a:rPr lang="en-US" sz="2800" dirty="0"/>
              <a:t>: real-time pitch correction:</a:t>
            </a:r>
          </a:p>
        </p:txBody>
      </p:sp>
      <p:sp>
        <p:nvSpPr>
          <p:cNvPr id="7" name="TextBox 6">
            <a:extLst>
              <a:ext uri="{FF2B5EF4-FFF2-40B4-BE49-F238E27FC236}">
                <a16:creationId xmlns:a16="http://schemas.microsoft.com/office/drawing/2014/main" id="{3E66EEA4-79C4-9B4B-EF70-E49B0A47548B}"/>
              </a:ext>
            </a:extLst>
          </p:cNvPr>
          <p:cNvSpPr txBox="1"/>
          <p:nvPr/>
        </p:nvSpPr>
        <p:spPr>
          <a:xfrm>
            <a:off x="1040859" y="4903780"/>
            <a:ext cx="8278238" cy="1477328"/>
          </a:xfrm>
          <a:prstGeom prst="rect">
            <a:avLst/>
          </a:prstGeom>
          <a:noFill/>
        </p:spPr>
        <p:txBody>
          <a:bodyPr wrap="square" rtlCol="0">
            <a:spAutoFit/>
          </a:bodyPr>
          <a:lstStyle/>
          <a:p>
            <a:r>
              <a:rPr lang="en-US" dirty="0"/>
              <a:t>The math involved is complex, and sometimes proprietary, but typically employs chopping up the audio into small time segments, using the Short Time Fourier Transform (STFT), followed by manipulating the data in the frequency domain, inverse Fourier transforming (IFT) back into the time domain, and finally cross-fading between segments to produce a continuous audio signal.</a:t>
            </a:r>
          </a:p>
        </p:txBody>
      </p:sp>
      <p:pic>
        <p:nvPicPr>
          <p:cNvPr id="4" name="Testing123">
            <a:hlinkClick r:id="" action="ppaction://media"/>
            <a:extLst>
              <a:ext uri="{FF2B5EF4-FFF2-40B4-BE49-F238E27FC236}">
                <a16:creationId xmlns:a16="http://schemas.microsoft.com/office/drawing/2014/main" id="{2359984D-B1E1-E98B-7475-256E122231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205432" y="1361834"/>
            <a:ext cx="406400" cy="406400"/>
          </a:xfrm>
          <a:prstGeom prst="rect">
            <a:avLst/>
          </a:prstGeom>
        </p:spPr>
      </p:pic>
    </p:spTree>
    <p:extLst>
      <p:ext uri="{BB962C8B-B14F-4D97-AF65-F5344CB8AC3E}">
        <p14:creationId xmlns:p14="http://schemas.microsoft.com/office/powerpoint/2010/main" val="4215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D643CB-AA49-5F20-4F03-7B20F609887A}"/>
              </a:ext>
            </a:extLst>
          </p:cNvPr>
          <p:cNvSpPr txBox="1"/>
          <p:nvPr/>
        </p:nvSpPr>
        <p:spPr>
          <a:xfrm>
            <a:off x="612843" y="223735"/>
            <a:ext cx="10330774" cy="523220"/>
          </a:xfrm>
          <a:prstGeom prst="rect">
            <a:avLst/>
          </a:prstGeom>
          <a:noFill/>
        </p:spPr>
        <p:txBody>
          <a:bodyPr wrap="square" rtlCol="0">
            <a:spAutoFit/>
          </a:bodyPr>
          <a:lstStyle/>
          <a:p>
            <a:r>
              <a:rPr lang="en-US" sz="2800" b="1" dirty="0"/>
              <a:t>Digital Audio Allows Tempo and Pitch to be Changed Independently </a:t>
            </a:r>
          </a:p>
        </p:txBody>
      </p:sp>
      <p:sp>
        <p:nvSpPr>
          <p:cNvPr id="3" name="TextBox 2">
            <a:extLst>
              <a:ext uri="{FF2B5EF4-FFF2-40B4-BE49-F238E27FC236}">
                <a16:creationId xmlns:a16="http://schemas.microsoft.com/office/drawing/2014/main" id="{FE8AB3E1-0B92-0FA8-B788-AE78C0386B2D}"/>
              </a:ext>
            </a:extLst>
          </p:cNvPr>
          <p:cNvSpPr txBox="1"/>
          <p:nvPr/>
        </p:nvSpPr>
        <p:spPr>
          <a:xfrm>
            <a:off x="1629012" y="1271096"/>
            <a:ext cx="9085634" cy="3108543"/>
          </a:xfrm>
          <a:prstGeom prst="rect">
            <a:avLst/>
          </a:prstGeom>
          <a:noFill/>
        </p:spPr>
        <p:txBody>
          <a:bodyPr wrap="square" rtlCol="0">
            <a:spAutoFit/>
          </a:bodyPr>
          <a:lstStyle/>
          <a:p>
            <a:r>
              <a:rPr lang="en-US" sz="2800" dirty="0"/>
              <a:t>Original:</a:t>
            </a:r>
          </a:p>
          <a:p>
            <a:endParaRPr lang="en-US" sz="2800" dirty="0"/>
          </a:p>
          <a:p>
            <a:r>
              <a:rPr lang="en-US" sz="2800" dirty="0"/>
              <a:t>Faster tempo, same pitch:</a:t>
            </a:r>
          </a:p>
          <a:p>
            <a:endParaRPr lang="en-US" sz="2800" dirty="0"/>
          </a:p>
          <a:p>
            <a:r>
              <a:rPr lang="en-US" sz="2800" dirty="0"/>
              <a:t>Lower pitch, same tempo:</a:t>
            </a:r>
          </a:p>
          <a:p>
            <a:endParaRPr lang="en-US" sz="2800" dirty="0"/>
          </a:p>
          <a:p>
            <a:r>
              <a:rPr lang="en-US" sz="2800" i="1" dirty="0"/>
              <a:t>Auto-tune</a:t>
            </a:r>
            <a:r>
              <a:rPr lang="en-US" sz="2800" dirty="0"/>
              <a:t>: real-time pitch correction:</a:t>
            </a:r>
          </a:p>
        </p:txBody>
      </p:sp>
      <p:sp>
        <p:nvSpPr>
          <p:cNvPr id="7" name="TextBox 6">
            <a:extLst>
              <a:ext uri="{FF2B5EF4-FFF2-40B4-BE49-F238E27FC236}">
                <a16:creationId xmlns:a16="http://schemas.microsoft.com/office/drawing/2014/main" id="{3E66EEA4-79C4-9B4B-EF70-E49B0A47548B}"/>
              </a:ext>
            </a:extLst>
          </p:cNvPr>
          <p:cNvSpPr txBox="1"/>
          <p:nvPr/>
        </p:nvSpPr>
        <p:spPr>
          <a:xfrm>
            <a:off x="1040859" y="4903780"/>
            <a:ext cx="8278238" cy="1477328"/>
          </a:xfrm>
          <a:prstGeom prst="rect">
            <a:avLst/>
          </a:prstGeom>
          <a:noFill/>
        </p:spPr>
        <p:txBody>
          <a:bodyPr wrap="square" rtlCol="0">
            <a:spAutoFit/>
          </a:bodyPr>
          <a:lstStyle/>
          <a:p>
            <a:r>
              <a:rPr lang="en-US" dirty="0"/>
              <a:t>The math involved is complex, and sometimes proprietary, but typically employs chopping up the audio into small time segments, using the Short Time Fourier Transform (STFT), followed by manipulating the data in the frequency domain, inverse Fourier transforming (IFT) back into the time domain, and finally cross-fading between segments to produce a continuous audio signal.</a:t>
            </a:r>
          </a:p>
        </p:txBody>
      </p:sp>
      <p:pic>
        <p:nvPicPr>
          <p:cNvPr id="4" name="Testing123Faster">
            <a:hlinkClick r:id="" action="ppaction://media"/>
            <a:extLst>
              <a:ext uri="{FF2B5EF4-FFF2-40B4-BE49-F238E27FC236}">
                <a16:creationId xmlns:a16="http://schemas.microsoft.com/office/drawing/2014/main" id="{8907CAA6-96BA-3448-F8BC-A2A8EAF291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2215767"/>
            <a:ext cx="406400" cy="406400"/>
          </a:xfrm>
          <a:prstGeom prst="rect">
            <a:avLst/>
          </a:prstGeom>
        </p:spPr>
      </p:pic>
    </p:spTree>
    <p:extLst>
      <p:ext uri="{BB962C8B-B14F-4D97-AF65-F5344CB8AC3E}">
        <p14:creationId xmlns:p14="http://schemas.microsoft.com/office/powerpoint/2010/main" val="2648976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D643CB-AA49-5F20-4F03-7B20F609887A}"/>
              </a:ext>
            </a:extLst>
          </p:cNvPr>
          <p:cNvSpPr txBox="1"/>
          <p:nvPr/>
        </p:nvSpPr>
        <p:spPr>
          <a:xfrm>
            <a:off x="612843" y="223735"/>
            <a:ext cx="10330774" cy="523220"/>
          </a:xfrm>
          <a:prstGeom prst="rect">
            <a:avLst/>
          </a:prstGeom>
          <a:noFill/>
        </p:spPr>
        <p:txBody>
          <a:bodyPr wrap="square" rtlCol="0">
            <a:spAutoFit/>
          </a:bodyPr>
          <a:lstStyle/>
          <a:p>
            <a:r>
              <a:rPr lang="en-US" sz="2800" b="1" dirty="0"/>
              <a:t>Digital Audio Allows Tempo and Pitch to be Changed Independently </a:t>
            </a:r>
          </a:p>
        </p:txBody>
      </p:sp>
      <p:sp>
        <p:nvSpPr>
          <p:cNvPr id="3" name="TextBox 2">
            <a:extLst>
              <a:ext uri="{FF2B5EF4-FFF2-40B4-BE49-F238E27FC236}">
                <a16:creationId xmlns:a16="http://schemas.microsoft.com/office/drawing/2014/main" id="{FE8AB3E1-0B92-0FA8-B788-AE78C0386B2D}"/>
              </a:ext>
            </a:extLst>
          </p:cNvPr>
          <p:cNvSpPr txBox="1"/>
          <p:nvPr/>
        </p:nvSpPr>
        <p:spPr>
          <a:xfrm>
            <a:off x="1629012" y="1271096"/>
            <a:ext cx="9085634" cy="3108543"/>
          </a:xfrm>
          <a:prstGeom prst="rect">
            <a:avLst/>
          </a:prstGeom>
          <a:noFill/>
        </p:spPr>
        <p:txBody>
          <a:bodyPr wrap="square" rtlCol="0">
            <a:spAutoFit/>
          </a:bodyPr>
          <a:lstStyle/>
          <a:p>
            <a:r>
              <a:rPr lang="en-US" sz="2800" dirty="0"/>
              <a:t>Original:</a:t>
            </a:r>
          </a:p>
          <a:p>
            <a:endParaRPr lang="en-US" sz="2800" dirty="0"/>
          </a:p>
          <a:p>
            <a:r>
              <a:rPr lang="en-US" sz="2800" dirty="0"/>
              <a:t>Faster tempo, same pitch:</a:t>
            </a:r>
          </a:p>
          <a:p>
            <a:endParaRPr lang="en-US" sz="2800" dirty="0"/>
          </a:p>
          <a:p>
            <a:r>
              <a:rPr lang="en-US" sz="2800" dirty="0"/>
              <a:t>Lower pitch, same tempo:</a:t>
            </a:r>
          </a:p>
          <a:p>
            <a:endParaRPr lang="en-US" sz="2800" dirty="0"/>
          </a:p>
          <a:p>
            <a:r>
              <a:rPr lang="en-US" sz="2800" i="1" dirty="0"/>
              <a:t>Auto-tune</a:t>
            </a:r>
            <a:r>
              <a:rPr lang="en-US" sz="2800" dirty="0"/>
              <a:t>: real-time pitch correction:</a:t>
            </a:r>
          </a:p>
        </p:txBody>
      </p:sp>
      <p:sp>
        <p:nvSpPr>
          <p:cNvPr id="7" name="TextBox 6">
            <a:extLst>
              <a:ext uri="{FF2B5EF4-FFF2-40B4-BE49-F238E27FC236}">
                <a16:creationId xmlns:a16="http://schemas.microsoft.com/office/drawing/2014/main" id="{3E66EEA4-79C4-9B4B-EF70-E49B0A47548B}"/>
              </a:ext>
            </a:extLst>
          </p:cNvPr>
          <p:cNvSpPr txBox="1"/>
          <p:nvPr/>
        </p:nvSpPr>
        <p:spPr>
          <a:xfrm>
            <a:off x="1040859" y="4903780"/>
            <a:ext cx="8278238" cy="1477328"/>
          </a:xfrm>
          <a:prstGeom prst="rect">
            <a:avLst/>
          </a:prstGeom>
          <a:noFill/>
        </p:spPr>
        <p:txBody>
          <a:bodyPr wrap="square" rtlCol="0">
            <a:spAutoFit/>
          </a:bodyPr>
          <a:lstStyle/>
          <a:p>
            <a:r>
              <a:rPr lang="en-US" dirty="0"/>
              <a:t>The math involved is complex, and sometimes proprietary, but typically employs chopping up the audio into small time segments, using the Short Time Fourier Transform (STFT), followed by manipulating the data in the frequency domain, inverse Fourier transforming (IFT) back into the time domain, and finally cross-fading between segments to produce a continuous audio signal.</a:t>
            </a:r>
          </a:p>
        </p:txBody>
      </p:sp>
      <p:pic>
        <p:nvPicPr>
          <p:cNvPr id="5" name="Testing123LowerPitch">
            <a:hlinkClick r:id="" action="ppaction://media"/>
            <a:extLst>
              <a:ext uri="{FF2B5EF4-FFF2-40B4-BE49-F238E27FC236}">
                <a16:creationId xmlns:a16="http://schemas.microsoft.com/office/drawing/2014/main" id="{48B5E425-C93B-1BF4-3478-A7D95ECC06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81822"/>
            <a:ext cx="406400" cy="406400"/>
          </a:xfrm>
          <a:prstGeom prst="rect">
            <a:avLst/>
          </a:prstGeom>
        </p:spPr>
      </p:pic>
    </p:spTree>
    <p:extLst>
      <p:ext uri="{BB962C8B-B14F-4D97-AF65-F5344CB8AC3E}">
        <p14:creationId xmlns:p14="http://schemas.microsoft.com/office/powerpoint/2010/main" val="918495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D643CB-AA49-5F20-4F03-7B20F609887A}"/>
              </a:ext>
            </a:extLst>
          </p:cNvPr>
          <p:cNvSpPr txBox="1"/>
          <p:nvPr/>
        </p:nvSpPr>
        <p:spPr>
          <a:xfrm>
            <a:off x="612843" y="223735"/>
            <a:ext cx="10330774" cy="523220"/>
          </a:xfrm>
          <a:prstGeom prst="rect">
            <a:avLst/>
          </a:prstGeom>
          <a:noFill/>
        </p:spPr>
        <p:txBody>
          <a:bodyPr wrap="square" rtlCol="0">
            <a:spAutoFit/>
          </a:bodyPr>
          <a:lstStyle/>
          <a:p>
            <a:r>
              <a:rPr lang="en-US" sz="2800" b="1" dirty="0"/>
              <a:t>Digital Audio Allows Tempo and Pitch to be Changed Independently </a:t>
            </a:r>
          </a:p>
        </p:txBody>
      </p:sp>
      <p:sp>
        <p:nvSpPr>
          <p:cNvPr id="3" name="TextBox 2">
            <a:extLst>
              <a:ext uri="{FF2B5EF4-FFF2-40B4-BE49-F238E27FC236}">
                <a16:creationId xmlns:a16="http://schemas.microsoft.com/office/drawing/2014/main" id="{FE8AB3E1-0B92-0FA8-B788-AE78C0386B2D}"/>
              </a:ext>
            </a:extLst>
          </p:cNvPr>
          <p:cNvSpPr txBox="1"/>
          <p:nvPr/>
        </p:nvSpPr>
        <p:spPr>
          <a:xfrm>
            <a:off x="1629012" y="1271096"/>
            <a:ext cx="9085634" cy="3108543"/>
          </a:xfrm>
          <a:prstGeom prst="rect">
            <a:avLst/>
          </a:prstGeom>
          <a:noFill/>
        </p:spPr>
        <p:txBody>
          <a:bodyPr wrap="square" rtlCol="0">
            <a:spAutoFit/>
          </a:bodyPr>
          <a:lstStyle/>
          <a:p>
            <a:r>
              <a:rPr lang="en-US" sz="2800" dirty="0"/>
              <a:t>Original:</a:t>
            </a:r>
          </a:p>
          <a:p>
            <a:endParaRPr lang="en-US" sz="2800" dirty="0"/>
          </a:p>
          <a:p>
            <a:r>
              <a:rPr lang="en-US" sz="2800" dirty="0"/>
              <a:t>Faster tempo, same pitch:</a:t>
            </a:r>
          </a:p>
          <a:p>
            <a:endParaRPr lang="en-US" sz="2800" dirty="0"/>
          </a:p>
          <a:p>
            <a:r>
              <a:rPr lang="en-US" sz="2800" dirty="0"/>
              <a:t>Lower pitch, same tempo:</a:t>
            </a:r>
          </a:p>
          <a:p>
            <a:endParaRPr lang="en-US" sz="2800" dirty="0"/>
          </a:p>
          <a:p>
            <a:r>
              <a:rPr lang="en-US" sz="2800" i="1" dirty="0"/>
              <a:t>Auto-tune</a:t>
            </a:r>
            <a:r>
              <a:rPr lang="en-US" sz="2800" dirty="0"/>
              <a:t>: real-time pitch correction:</a:t>
            </a:r>
          </a:p>
        </p:txBody>
      </p:sp>
      <p:sp>
        <p:nvSpPr>
          <p:cNvPr id="7" name="TextBox 6">
            <a:extLst>
              <a:ext uri="{FF2B5EF4-FFF2-40B4-BE49-F238E27FC236}">
                <a16:creationId xmlns:a16="http://schemas.microsoft.com/office/drawing/2014/main" id="{3E66EEA4-79C4-9B4B-EF70-E49B0A47548B}"/>
              </a:ext>
            </a:extLst>
          </p:cNvPr>
          <p:cNvSpPr txBox="1"/>
          <p:nvPr/>
        </p:nvSpPr>
        <p:spPr>
          <a:xfrm>
            <a:off x="1040859" y="4903780"/>
            <a:ext cx="8278238" cy="1477328"/>
          </a:xfrm>
          <a:prstGeom prst="rect">
            <a:avLst/>
          </a:prstGeom>
          <a:noFill/>
        </p:spPr>
        <p:txBody>
          <a:bodyPr wrap="square" rtlCol="0">
            <a:spAutoFit/>
          </a:bodyPr>
          <a:lstStyle/>
          <a:p>
            <a:r>
              <a:rPr lang="en-US" dirty="0"/>
              <a:t>The math involved is complex, and sometimes proprietary, but typically employs chopping up the audio into small time segments, using the Short Time Fourier Transform (STFT), followed by manipulating the data in the frequency domain, inverse Fourier transforming (IFT) back into the time domain, and finally cross-fading between segments to produce a continuous audio signal.</a:t>
            </a:r>
          </a:p>
        </p:txBody>
      </p:sp>
      <p:pic>
        <p:nvPicPr>
          <p:cNvPr id="8" name="autotune">
            <a:hlinkClick r:id="" action="ppaction://media"/>
            <a:extLst>
              <a:ext uri="{FF2B5EF4-FFF2-40B4-BE49-F238E27FC236}">
                <a16:creationId xmlns:a16="http://schemas.microsoft.com/office/drawing/2014/main" id="{020282FF-7844-CDAF-7E12-7A0AD39CA0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87097" y="3832523"/>
            <a:ext cx="609600" cy="609600"/>
          </a:xfrm>
          <a:prstGeom prst="rect">
            <a:avLst/>
          </a:prstGeom>
        </p:spPr>
      </p:pic>
    </p:spTree>
    <p:extLst>
      <p:ext uri="{BB962C8B-B14F-4D97-AF65-F5344CB8AC3E}">
        <p14:creationId xmlns:p14="http://schemas.microsoft.com/office/powerpoint/2010/main" val="716444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0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isplaystyle L_{I}={\frac {1}{2}}\ln \left({\frac {I}{I_{0}}}\right)\mathrm {Np} =\log _{10}\left({\frac {I}{I_{0}}}\right)\mathrm {B} =10\log _{10}\left({\frac {I}{I_{0}}}\right)\mathrm {dB} ,}">
            <a:extLst>
              <a:ext uri="{FF2B5EF4-FFF2-40B4-BE49-F238E27FC236}">
                <a16:creationId xmlns:a16="http://schemas.microsoft.com/office/drawing/2014/main" id="{6B27B192-FCAE-E587-B793-46236F7C8640}"/>
              </a:ext>
            </a:extLst>
          </p:cNvPr>
          <p:cNvSpPr>
            <a:spLocks noChangeAspect="1" noChangeArrowheads="1"/>
          </p:cNvSpPr>
          <p:nvPr/>
        </p:nvSpPr>
        <p:spPr bwMode="auto">
          <a:xfrm>
            <a:off x="1394086" y="1237939"/>
            <a:ext cx="1214204" cy="121420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5" name="AutoShape 4" descr="{\displaystyle L_{I}={\frac {1}{2}}\ln \left({\frac {I}{I_{0}}}\right)\mathrm {Np} =\log _{10}\left({\frac {I}{I_{0}}}\right)\mathrm {B} =10\log _{10}\left({\frac {I}{I_{0}}}\right)\mathrm {dB} ,}">
                <a:extLst>
                  <a:ext uri="{FF2B5EF4-FFF2-40B4-BE49-F238E27FC236}">
                    <a16:creationId xmlns:a16="http://schemas.microsoft.com/office/drawing/2014/main" id="{5FA53767-A4A3-D160-0992-FC0329560963}"/>
                  </a:ext>
                </a:extLst>
              </p:cNvPr>
              <p:cNvSpPr>
                <a:spLocks noChangeAspect="1" noChangeArrowheads="1"/>
              </p:cNvSpPr>
              <p:nvPr/>
            </p:nvSpPr>
            <p:spPr bwMode="auto">
              <a:xfrm>
                <a:off x="652072" y="1835854"/>
                <a:ext cx="3447738" cy="1054238"/>
              </a:xfrm>
              <a:prstGeom prst="rect">
                <a:avLst/>
              </a:prstGeom>
              <a:noFill/>
              <a:extLst>
                <a:ext uri="{909E8E84-426E-40DD-AFC4-6F175D3DCCD1}">
                  <a14:hiddenFill>
                    <a:solidFill>
                      <a:srgbClr val="FFFFFF"/>
                    </a:solidFill>
                  </a14:hiddenFill>
                </a:ext>
              </a:extLst>
            </p:spPr>
            <p:txBody>
              <a:bodyPr vert="horz" wrap="square" lIns="91440" tIns="45720" rIns="91440" bIns="45720" numCol="1" anchor="t" anchorCtr="0" compatLnSpc="1">
                <a:prstTxWarp prst="textNoShape">
                  <a:avLst/>
                </a:prstTxWarp>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10 </m:t>
                      </m:r>
                      <m:r>
                        <m:rPr>
                          <m:sty m:val="p"/>
                        </m:rPr>
                        <a:rPr lang="en-US" sz="2800" b="0" i="0" smtClean="0">
                          <a:latin typeface="Cambria Math" panose="02040503050406030204" pitchFamily="18" charset="0"/>
                        </a:rPr>
                        <m:t>log</m:t>
                      </m:r>
                      <m:r>
                        <a:rPr lang="en-US" sz="2800" b="0" i="1" smtClean="0">
                          <a:latin typeface="Cambria Math" panose="02040503050406030204" pitchFamily="18" charset="0"/>
                        </a:rPr>
                        <m:t>⁡(</m:t>
                      </m:r>
                      <m:f>
                        <m:fPr>
                          <m:ctrlPr>
                            <a:rPr lang="pt-BR" sz="2800" b="0" i="1" dirty="0" smtClean="0">
                              <a:latin typeface="Cambria Math" panose="02040503050406030204" pitchFamily="18" charset="0"/>
                            </a:rPr>
                          </m:ctrlPr>
                        </m:fPr>
                        <m:num>
                          <m:r>
                            <a:rPr lang="en-US" sz="2800" b="0" i="1" dirty="0" smtClean="0">
                              <a:latin typeface="Cambria Math" panose="02040503050406030204" pitchFamily="18" charset="0"/>
                            </a:rPr>
                            <m:t>𝐼</m:t>
                          </m:r>
                        </m:num>
                        <m:den>
                          <m:r>
                            <m:rPr>
                              <m:nor/>
                            </m:rPr>
                            <a:rPr lang="en-US" sz="2800" i="1" dirty="0">
                              <a:solidFill>
                                <a:srgbClr val="202122"/>
                              </a:solidFill>
                              <a:latin typeface="Times New Roman" panose="02020603050405020304" pitchFamily="18" charset="0"/>
                              <a:cs typeface="Times New Roman" panose="02020603050405020304" pitchFamily="18" charset="0"/>
                            </a:rPr>
                            <m:t>I</m:t>
                          </m:r>
                          <m:r>
                            <m:rPr>
                              <m:nor/>
                            </m:rPr>
                            <a:rPr lang="en-US" sz="2800" baseline="-25000" dirty="0">
                              <a:solidFill>
                                <a:srgbClr val="202122"/>
                              </a:solidFill>
                              <a:latin typeface="Times New Roman" panose="02020603050405020304" pitchFamily="18" charset="0"/>
                              <a:cs typeface="Times New Roman" panose="02020603050405020304" pitchFamily="18" charset="0"/>
                            </a:rPr>
                            <m:t>0</m:t>
                          </m:r>
                          <m:r>
                            <m:rPr>
                              <m:nor/>
                            </m:rPr>
                            <a:rPr lang="en-US" sz="2800" dirty="0">
                              <a:solidFill>
                                <a:srgbClr val="202122"/>
                              </a:solidFill>
                              <a:latin typeface="Times New Roman" panose="02020603050405020304" pitchFamily="18" charset="0"/>
                              <a:cs typeface="Times New Roman" panose="02020603050405020304" pitchFamily="18" charset="0"/>
                            </a:rPr>
                            <m:t> </m:t>
                          </m:r>
                        </m:den>
                      </m:f>
                      <m:r>
                        <a:rPr lang="en-US" sz="2800" b="0" i="1" smtClean="0">
                          <a:latin typeface="Cambria Math" panose="02040503050406030204" pitchFamily="18" charset="0"/>
                        </a:rPr>
                        <m:t>)</m:t>
                      </m:r>
                    </m:oMath>
                  </m:oMathPara>
                </a14:m>
                <a:endParaRPr lang="en-US" sz="2800" dirty="0"/>
              </a:p>
              <a:p>
                <a:pPr algn="l"/>
                <a:endParaRPr lang="en-US" sz="2800" dirty="0">
                  <a:solidFill>
                    <a:srgbClr val="202122"/>
                  </a:solidFill>
                  <a:latin typeface="Times New Roman" panose="02020603050405020304" pitchFamily="18" charset="0"/>
                  <a:cs typeface="Times New Roman" panose="02020603050405020304" pitchFamily="18" charset="0"/>
                </a:endParaRPr>
              </a:p>
            </p:txBody>
          </p:sp>
        </mc:Choice>
        <mc:Fallback xmlns="">
          <p:sp>
            <p:nvSpPr>
              <p:cNvPr id="5" name="AutoShape 4" descr="{\displaystyle L_{I}={\frac {1}{2}}\ln \left({\frac {I}{I_{0}}}\right)\mathrm {Np} =\log _{10}\left({\frac {I}{I_{0}}}\right)\mathrm {B} =10\log _{10}\left({\frac {I}{I_{0}}}\right)\mathrm {dB} ,}">
                <a:extLst>
                  <a:ext uri="{FF2B5EF4-FFF2-40B4-BE49-F238E27FC236}">
                    <a16:creationId xmlns:a16="http://schemas.microsoft.com/office/drawing/2014/main" id="{5FA53767-A4A3-D160-0992-FC0329560963}"/>
                  </a:ext>
                </a:extLst>
              </p:cNvPr>
              <p:cNvSpPr>
                <a:spLocks noRot="1" noChangeAspect="1" noMove="1" noResize="1" noEditPoints="1" noAdjustHandles="1" noChangeArrowheads="1" noChangeShapeType="1" noTextEdit="1"/>
              </p:cNvSpPr>
              <p:nvPr/>
            </p:nvSpPr>
            <p:spPr bwMode="auto">
              <a:xfrm>
                <a:off x="652072" y="1835854"/>
                <a:ext cx="3447738" cy="1054238"/>
              </a:xfrm>
              <a:prstGeom prst="rect">
                <a:avLst/>
              </a:prstGeom>
              <a:blipFill>
                <a:blip r:embed="rId3"/>
                <a:stretch>
                  <a:fillRect/>
                </a:stretch>
              </a:blipFill>
              <a:extLst>
                <a:ext uri="{909E8E84-426E-40DD-AFC4-6F175D3DCCD1}">
                  <a14:hiddenFill xmlns:a14="http://schemas.microsoft.com/office/drawing/2010/main">
                    <a:solidFill>
                      <a:srgbClr val="FFFFFF"/>
                    </a:solidFill>
                  </a14:hiddenFill>
                </a:ext>
              </a:extLst>
            </p:spPr>
            <p:txBody>
              <a:bodyPr/>
              <a:lstStyle/>
              <a:p>
                <a:r>
                  <a:rPr lang="en-US">
                    <a:noFill/>
                  </a:rPr>
                  <a:t> </a:t>
                </a:r>
              </a:p>
            </p:txBody>
          </p:sp>
        </mc:Fallback>
      </mc:AlternateContent>
      <p:sp>
        <p:nvSpPr>
          <p:cNvPr id="6" name="TextBox 5">
            <a:extLst>
              <a:ext uri="{FF2B5EF4-FFF2-40B4-BE49-F238E27FC236}">
                <a16:creationId xmlns:a16="http://schemas.microsoft.com/office/drawing/2014/main" id="{05AC70E1-A761-2585-D034-06F1325F471F}"/>
              </a:ext>
            </a:extLst>
          </p:cNvPr>
          <p:cNvSpPr txBox="1"/>
          <p:nvPr/>
        </p:nvSpPr>
        <p:spPr>
          <a:xfrm>
            <a:off x="134913" y="95635"/>
            <a:ext cx="4729395" cy="923330"/>
          </a:xfrm>
          <a:prstGeom prst="rect">
            <a:avLst/>
          </a:prstGeom>
          <a:noFill/>
        </p:spPr>
        <p:txBody>
          <a:bodyPr wrap="square" rtlCol="0">
            <a:spAutoFit/>
          </a:bodyPr>
          <a:lstStyle/>
          <a:p>
            <a:pPr algn="ctr"/>
            <a:r>
              <a:rPr lang="en-US" sz="3600" b="1" dirty="0"/>
              <a:t>Measuring Sound Level</a:t>
            </a:r>
          </a:p>
          <a:p>
            <a:endParaRPr lang="en-US" dirty="0"/>
          </a:p>
        </p:txBody>
      </p:sp>
      <p:sp>
        <p:nvSpPr>
          <p:cNvPr id="8" name="TextBox 7">
            <a:extLst>
              <a:ext uri="{FF2B5EF4-FFF2-40B4-BE49-F238E27FC236}">
                <a16:creationId xmlns:a16="http://schemas.microsoft.com/office/drawing/2014/main" id="{DA1DE63E-28BC-D389-62E9-A3E2A68BFF9C}"/>
              </a:ext>
            </a:extLst>
          </p:cNvPr>
          <p:cNvSpPr txBox="1"/>
          <p:nvPr/>
        </p:nvSpPr>
        <p:spPr>
          <a:xfrm>
            <a:off x="371009" y="799990"/>
            <a:ext cx="4613221" cy="954107"/>
          </a:xfrm>
          <a:prstGeom prst="rect">
            <a:avLst/>
          </a:prstGeom>
          <a:noFill/>
        </p:spPr>
        <p:txBody>
          <a:bodyPr wrap="square">
            <a:spAutoFit/>
          </a:bodyPr>
          <a:lstStyle/>
          <a:p>
            <a:r>
              <a:rPr lang="en-US" sz="2800" dirty="0">
                <a:latin typeface="Times New Roman" panose="02020603050405020304" pitchFamily="18" charset="0"/>
                <a:cs typeface="Times New Roman" panose="02020603050405020304" pitchFamily="18" charset="0"/>
              </a:rPr>
              <a:t>Sound level is measured in </a:t>
            </a:r>
            <a:r>
              <a:rPr lang="en-US" sz="2800" i="1" dirty="0">
                <a:latin typeface="Times New Roman" panose="02020603050405020304" pitchFamily="18" charset="0"/>
                <a:cs typeface="Times New Roman" panose="02020603050405020304" pitchFamily="18" charset="0"/>
              </a:rPr>
              <a:t>decibels</a:t>
            </a:r>
            <a:r>
              <a:rPr lang="en-US" sz="2800" dirty="0">
                <a:latin typeface="Times New Roman" panose="02020603050405020304" pitchFamily="18" charset="0"/>
                <a:cs typeface="Times New Roman" panose="02020603050405020304" pitchFamily="18" charset="0"/>
              </a:rPr>
              <a:t> (dB), defined as:</a:t>
            </a:r>
          </a:p>
        </p:txBody>
      </p:sp>
      <p:sp>
        <p:nvSpPr>
          <p:cNvPr id="10" name="TextBox 9">
            <a:extLst>
              <a:ext uri="{FF2B5EF4-FFF2-40B4-BE49-F238E27FC236}">
                <a16:creationId xmlns:a16="http://schemas.microsoft.com/office/drawing/2014/main" id="{FF9BBEC9-5F66-365F-FA73-59A7934248D2}"/>
              </a:ext>
            </a:extLst>
          </p:cNvPr>
          <p:cNvSpPr txBox="1"/>
          <p:nvPr/>
        </p:nvSpPr>
        <p:spPr>
          <a:xfrm>
            <a:off x="243591" y="4934625"/>
            <a:ext cx="5062927" cy="2246769"/>
          </a:xfrm>
          <a:prstGeom prst="rect">
            <a:avLst/>
          </a:prstGeom>
          <a:noFill/>
        </p:spPr>
        <p:txBody>
          <a:bodyPr wrap="square" rtlCol="0">
            <a:spAutoFit/>
          </a:bodyPr>
          <a:lstStyle/>
          <a:p>
            <a:r>
              <a:rPr lang="en-US" sz="2800" b="0" i="0" dirty="0">
                <a:solidFill>
                  <a:srgbClr val="202122"/>
                </a:solidFill>
                <a:effectLst/>
                <a:latin typeface="Times New Roman" panose="02020603050405020304" pitchFamily="18" charset="0"/>
                <a:cs typeface="Times New Roman" panose="02020603050405020304" pitchFamily="18" charset="0"/>
              </a:rPr>
              <a:t>So, a sound waveform that is </a:t>
            </a:r>
            <a:r>
              <a:rPr lang="en-US" sz="2800" b="1" i="0" dirty="0">
                <a:solidFill>
                  <a:srgbClr val="202122"/>
                </a:solidFill>
                <a:effectLst/>
                <a:latin typeface="Times New Roman" panose="02020603050405020304" pitchFamily="18" charset="0"/>
                <a:cs typeface="Times New Roman" panose="02020603050405020304" pitchFamily="18" charset="0"/>
              </a:rPr>
              <a:t>10x </a:t>
            </a:r>
            <a:r>
              <a:rPr lang="en-US" sz="2800" i="0" dirty="0">
                <a:solidFill>
                  <a:srgbClr val="202122"/>
                </a:solidFill>
                <a:effectLst/>
                <a:latin typeface="Times New Roman" panose="02020603050405020304" pitchFamily="18" charset="0"/>
                <a:cs typeface="Times New Roman" panose="02020603050405020304" pitchFamily="18" charset="0"/>
              </a:rPr>
              <a:t>greater</a:t>
            </a:r>
            <a:r>
              <a:rPr lang="en-US" sz="2800" b="0" i="0" dirty="0">
                <a:solidFill>
                  <a:srgbClr val="202122"/>
                </a:solidFill>
                <a:effectLst/>
                <a:latin typeface="Times New Roman" panose="02020603050405020304" pitchFamily="18" charset="0"/>
                <a:cs typeface="Times New Roman" panose="02020603050405020304" pitchFamily="18" charset="0"/>
              </a:rPr>
              <a:t> in magnitude produces a sound that is </a:t>
            </a:r>
            <a:r>
              <a:rPr lang="en-US" sz="2800" b="1" i="0" dirty="0">
                <a:solidFill>
                  <a:srgbClr val="202122"/>
                </a:solidFill>
                <a:effectLst/>
                <a:latin typeface="Times New Roman" panose="02020603050405020304" pitchFamily="18" charset="0"/>
                <a:cs typeface="Times New Roman" panose="02020603050405020304" pitchFamily="18" charset="0"/>
              </a:rPr>
              <a:t>10 decibels (dB) </a:t>
            </a:r>
            <a:r>
              <a:rPr lang="en-US" sz="2800" b="0" i="0" dirty="0">
                <a:solidFill>
                  <a:srgbClr val="202122"/>
                </a:solidFill>
                <a:effectLst/>
                <a:latin typeface="Times New Roman" panose="02020603050405020304" pitchFamily="18" charset="0"/>
                <a:cs typeface="Times New Roman" panose="02020603050405020304" pitchFamily="18" charset="0"/>
              </a:rPr>
              <a:t>louder. </a:t>
            </a:r>
          </a:p>
          <a:p>
            <a:endParaRPr lang="en-US" sz="2800" dirty="0"/>
          </a:p>
        </p:txBody>
      </p:sp>
      <p:sp>
        <p:nvSpPr>
          <p:cNvPr id="11" name="TextBox 10">
            <a:extLst>
              <a:ext uri="{FF2B5EF4-FFF2-40B4-BE49-F238E27FC236}">
                <a16:creationId xmlns:a16="http://schemas.microsoft.com/office/drawing/2014/main" id="{9B8820E3-9516-D5D3-F870-2D8CB50F1A2A}"/>
              </a:ext>
            </a:extLst>
          </p:cNvPr>
          <p:cNvSpPr txBox="1"/>
          <p:nvPr/>
        </p:nvSpPr>
        <p:spPr>
          <a:xfrm>
            <a:off x="303553" y="2980473"/>
            <a:ext cx="5062927" cy="2246769"/>
          </a:xfrm>
          <a:prstGeom prst="rect">
            <a:avLst/>
          </a:prstGeom>
          <a:noFill/>
        </p:spPr>
        <p:txBody>
          <a:bodyPr wrap="square" rtlCol="0">
            <a:spAutoFit/>
          </a:bodyPr>
          <a:lstStyle/>
          <a:p>
            <a:pPr algn="l"/>
            <a:r>
              <a:rPr lang="en-US" sz="2800" b="0" dirty="0">
                <a:solidFill>
                  <a:srgbClr val="202122"/>
                </a:solidFill>
                <a:effectLst/>
                <a:latin typeface="Times New Roman" panose="02020603050405020304" pitchFamily="18" charset="0"/>
                <a:cs typeface="Times New Roman" panose="02020603050405020304" pitchFamily="18" charset="0"/>
              </a:rPr>
              <a:t>where</a:t>
            </a:r>
            <a:r>
              <a:rPr lang="en-US" sz="2800" b="0" i="1" dirty="0">
                <a:solidFill>
                  <a:srgbClr val="202122"/>
                </a:solidFill>
                <a:effectLst/>
                <a:latin typeface="Times New Roman" panose="02020603050405020304" pitchFamily="18" charset="0"/>
                <a:cs typeface="Times New Roman" panose="02020603050405020304" pitchFamily="18" charset="0"/>
              </a:rPr>
              <a:t> I</a:t>
            </a:r>
            <a:r>
              <a:rPr lang="en-US" sz="2800" b="0" i="0" dirty="0">
                <a:solidFill>
                  <a:srgbClr val="202122"/>
                </a:solidFill>
                <a:effectLst/>
                <a:latin typeface="Times New Roman" panose="02020603050405020304" pitchFamily="18" charset="0"/>
                <a:cs typeface="Times New Roman" panose="02020603050405020304" pitchFamily="18" charset="0"/>
              </a:rPr>
              <a:t> is the sound intensity and</a:t>
            </a:r>
          </a:p>
          <a:p>
            <a:pPr algn="l"/>
            <a:r>
              <a:rPr lang="en-US" sz="2800" b="0" i="1" dirty="0">
                <a:solidFill>
                  <a:srgbClr val="202122"/>
                </a:solidFill>
                <a:effectLst/>
                <a:latin typeface="Times New Roman" panose="02020603050405020304" pitchFamily="18" charset="0"/>
                <a:cs typeface="Times New Roman" panose="02020603050405020304" pitchFamily="18" charset="0"/>
              </a:rPr>
              <a:t>I</a:t>
            </a:r>
            <a:r>
              <a:rPr lang="en-US" sz="2800" b="0" i="0" baseline="-25000" dirty="0">
                <a:solidFill>
                  <a:srgbClr val="202122"/>
                </a:solidFill>
                <a:effectLst/>
                <a:latin typeface="Times New Roman" panose="02020603050405020304" pitchFamily="18" charset="0"/>
                <a:cs typeface="Times New Roman" panose="02020603050405020304" pitchFamily="18" charset="0"/>
              </a:rPr>
              <a:t>0</a:t>
            </a:r>
            <a:r>
              <a:rPr lang="en-US" sz="2800" b="0" i="0" dirty="0">
                <a:solidFill>
                  <a:srgbClr val="202122"/>
                </a:solidFill>
                <a:effectLst/>
                <a:latin typeface="Times New Roman" panose="02020603050405020304" pitchFamily="18" charset="0"/>
                <a:cs typeface="Times New Roman" panose="02020603050405020304" pitchFamily="18" charset="0"/>
              </a:rPr>
              <a:t> is </a:t>
            </a:r>
            <a:r>
              <a:rPr lang="en-US" sz="2800" dirty="0">
                <a:solidFill>
                  <a:srgbClr val="202122"/>
                </a:solidFill>
                <a:latin typeface="Times New Roman" panose="02020603050405020304" pitchFamily="18" charset="0"/>
                <a:cs typeface="Times New Roman" panose="02020603050405020304" pitchFamily="18" charset="0"/>
              </a:rPr>
              <a:t>the </a:t>
            </a:r>
            <a:r>
              <a:rPr lang="en-US" sz="2800" i="1" dirty="0">
                <a:solidFill>
                  <a:srgbClr val="202122"/>
                </a:solidFill>
                <a:latin typeface="Times New Roman" panose="02020603050405020304" pitchFamily="18" charset="0"/>
                <a:cs typeface="Times New Roman" panose="02020603050405020304" pitchFamily="18" charset="0"/>
              </a:rPr>
              <a:t>lowest sound intensity</a:t>
            </a:r>
            <a:r>
              <a:rPr lang="en-US" sz="2800" dirty="0">
                <a:solidFill>
                  <a:srgbClr val="202122"/>
                </a:solidFill>
                <a:latin typeface="Times New Roman" panose="02020603050405020304" pitchFamily="18" charset="0"/>
                <a:cs typeface="Times New Roman" panose="02020603050405020304" pitchFamily="18" charset="0"/>
              </a:rPr>
              <a:t> hearable by an undamaged human ear under room conditions.</a:t>
            </a:r>
            <a:endParaRPr lang="en-US" sz="2800" b="0" i="0" dirty="0">
              <a:solidFill>
                <a:srgbClr val="202122"/>
              </a:solidFill>
              <a:effectLst/>
              <a:latin typeface="Times New Roman" panose="02020603050405020304" pitchFamily="18" charset="0"/>
              <a:cs typeface="Times New Roman" panose="02020603050405020304" pitchFamily="18" charset="0"/>
            </a:endParaRPr>
          </a:p>
          <a:p>
            <a:endParaRPr lang="en-US" sz="2800" dirty="0"/>
          </a:p>
        </p:txBody>
      </p:sp>
      <p:pic>
        <p:nvPicPr>
          <p:cNvPr id="12" name="Picture 11" descr="A screen shot of a graph&#10;&#10;Description automatically generated">
            <a:extLst>
              <a:ext uri="{FF2B5EF4-FFF2-40B4-BE49-F238E27FC236}">
                <a16:creationId xmlns:a16="http://schemas.microsoft.com/office/drawing/2014/main" id="{24791096-BE61-0700-727F-412F8F8BA6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5706" y="349966"/>
            <a:ext cx="2602042" cy="5631474"/>
          </a:xfrm>
          <a:prstGeom prst="rect">
            <a:avLst/>
          </a:prstGeom>
          <a:ln>
            <a:noFill/>
          </a:ln>
          <a:effectLst>
            <a:outerShdw blurRad="292100" dist="139700" dir="2700000" algn="tl" rotWithShape="0">
              <a:srgbClr val="333333">
                <a:alpha val="65000"/>
              </a:srgbClr>
            </a:outerShdw>
          </a:effectLst>
        </p:spPr>
      </p:pic>
      <p:pic>
        <p:nvPicPr>
          <p:cNvPr id="15" name="Picture 14" descr="A rainbow colored temperature scale&#10;&#10;Description automatically generated">
            <a:extLst>
              <a:ext uri="{FF2B5EF4-FFF2-40B4-BE49-F238E27FC236}">
                <a16:creationId xmlns:a16="http://schemas.microsoft.com/office/drawing/2014/main" id="{A8C5CF4D-7FCD-4C14-CD17-ECA149FA4E72}"/>
              </a:ext>
            </a:extLst>
          </p:cNvPr>
          <p:cNvPicPr>
            <a:picLocks noChangeAspect="1"/>
          </p:cNvPicPr>
          <p:nvPr/>
        </p:nvPicPr>
        <p:blipFill rotWithShape="1">
          <a:blip r:embed="rId5">
            <a:extLst>
              <a:ext uri="{28A0092B-C50C-407E-A947-70E740481C1C}">
                <a14:useLocalDpi xmlns:a14="http://schemas.microsoft.com/office/drawing/2010/main" val="0"/>
              </a:ext>
            </a:extLst>
          </a:blip>
          <a:srcRect l="4429"/>
          <a:stretch/>
        </p:blipFill>
        <p:spPr>
          <a:xfrm>
            <a:off x="5465008" y="799990"/>
            <a:ext cx="3672208" cy="5389484"/>
          </a:xfrm>
          <a:prstGeom prst="rect">
            <a:avLst/>
          </a:prstGeom>
        </p:spPr>
      </p:pic>
      <p:sp>
        <p:nvSpPr>
          <p:cNvPr id="17" name="TextBox 16">
            <a:extLst>
              <a:ext uri="{FF2B5EF4-FFF2-40B4-BE49-F238E27FC236}">
                <a16:creationId xmlns:a16="http://schemas.microsoft.com/office/drawing/2014/main" id="{BB817466-87AC-EA0E-C29F-E5CB146B47F6}"/>
              </a:ext>
            </a:extLst>
          </p:cNvPr>
          <p:cNvSpPr txBox="1"/>
          <p:nvPr/>
        </p:nvSpPr>
        <p:spPr>
          <a:xfrm>
            <a:off x="9546785" y="6189474"/>
            <a:ext cx="2099883" cy="400110"/>
          </a:xfrm>
          <a:prstGeom prst="rect">
            <a:avLst/>
          </a:prstGeom>
          <a:noFill/>
        </p:spPr>
        <p:txBody>
          <a:bodyPr wrap="square">
            <a:spAutoFit/>
          </a:bodyPr>
          <a:lstStyle/>
          <a:p>
            <a:r>
              <a:rPr lang="en-US" sz="2000" b="1" dirty="0"/>
              <a:t>Sound Level app</a:t>
            </a:r>
          </a:p>
        </p:txBody>
      </p:sp>
    </p:spTree>
    <p:extLst>
      <p:ext uri="{BB962C8B-B14F-4D97-AF65-F5344CB8AC3E}">
        <p14:creationId xmlns:p14="http://schemas.microsoft.com/office/powerpoint/2010/main" val="38889435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53218EC-B556-2E70-21D2-F7F886E9B42D}"/>
              </a:ext>
            </a:extLst>
          </p:cNvPr>
          <p:cNvGraphicFramePr>
            <a:graphicFrameLocks noGrp="1"/>
          </p:cNvGraphicFramePr>
          <p:nvPr>
            <p:extLst>
              <p:ext uri="{D42A27DB-BD31-4B8C-83A1-F6EECF244321}">
                <p14:modId xmlns:p14="http://schemas.microsoft.com/office/powerpoint/2010/main" val="3612612119"/>
              </p:ext>
            </p:extLst>
          </p:nvPr>
        </p:nvGraphicFramePr>
        <p:xfrm>
          <a:off x="4339652" y="97106"/>
          <a:ext cx="7547547" cy="6558855"/>
        </p:xfrm>
        <a:graphic>
          <a:graphicData uri="http://schemas.openxmlformats.org/drawingml/2006/table">
            <a:tbl>
              <a:tblPr firstRow="1" firstCol="1" bandRow="1">
                <a:tableStyleId>{5C22544A-7EE6-4342-B048-85BDC9FD1C3A}</a:tableStyleId>
              </a:tblPr>
              <a:tblGrid>
                <a:gridCol w="2885606">
                  <a:extLst>
                    <a:ext uri="{9D8B030D-6E8A-4147-A177-3AD203B41FA5}">
                      <a16:colId xmlns:a16="http://schemas.microsoft.com/office/drawing/2014/main" val="1781874434"/>
                    </a:ext>
                  </a:extLst>
                </a:gridCol>
                <a:gridCol w="1971207">
                  <a:extLst>
                    <a:ext uri="{9D8B030D-6E8A-4147-A177-3AD203B41FA5}">
                      <a16:colId xmlns:a16="http://schemas.microsoft.com/office/drawing/2014/main" val="83948594"/>
                    </a:ext>
                  </a:extLst>
                </a:gridCol>
                <a:gridCol w="2690734">
                  <a:extLst>
                    <a:ext uri="{9D8B030D-6E8A-4147-A177-3AD203B41FA5}">
                      <a16:colId xmlns:a16="http://schemas.microsoft.com/office/drawing/2014/main" val="1426674715"/>
                    </a:ext>
                  </a:extLst>
                </a:gridCol>
              </a:tblGrid>
              <a:tr h="521336">
                <a:tc>
                  <a:txBody>
                    <a:bodyPr/>
                    <a:lstStyle/>
                    <a:p>
                      <a:pPr marL="0" marR="0" algn="ctr">
                        <a:lnSpc>
                          <a:spcPct val="107000"/>
                        </a:lnSpc>
                        <a:spcBef>
                          <a:spcPts val="900"/>
                        </a:spcBef>
                        <a:spcAft>
                          <a:spcPts val="600"/>
                        </a:spcAft>
                      </a:pPr>
                      <a:r>
                        <a:rPr lang="en-US" sz="2800" kern="0" dirty="0">
                          <a:effectLst/>
                        </a:rPr>
                        <a:t>Loud Sounds</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7145" marR="37145" marT="74291" marB="74291" anchor="b"/>
                </a:tc>
                <a:tc>
                  <a:txBody>
                    <a:bodyPr/>
                    <a:lstStyle/>
                    <a:p>
                      <a:pPr marL="0" marR="0" algn="ctr">
                        <a:lnSpc>
                          <a:spcPct val="107000"/>
                        </a:lnSpc>
                        <a:spcBef>
                          <a:spcPts val="900"/>
                        </a:spcBef>
                        <a:spcAft>
                          <a:spcPts val="600"/>
                        </a:spcAft>
                      </a:pPr>
                      <a:r>
                        <a:rPr lang="en-US" sz="2400" kern="0" dirty="0">
                          <a:effectLst/>
                        </a:rPr>
                        <a:t>Sound Level (</a:t>
                      </a:r>
                      <a:r>
                        <a:rPr lang="en-US" sz="2400" kern="0" dirty="0" err="1">
                          <a:effectLst/>
                        </a:rPr>
                        <a:t>db</a:t>
                      </a:r>
                      <a:r>
                        <a:rPr lang="en-US" sz="2400" kern="0" dirty="0">
                          <a:effectLst/>
                        </a:rPr>
                        <a:t>)</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7145" marR="37145" marT="74291" marB="74291" anchor="b"/>
                </a:tc>
                <a:tc>
                  <a:txBody>
                    <a:bodyPr/>
                    <a:lstStyle/>
                    <a:p>
                      <a:pPr marL="0" marR="0" algn="ctr">
                        <a:lnSpc>
                          <a:spcPct val="107000"/>
                        </a:lnSpc>
                        <a:spcBef>
                          <a:spcPts val="900"/>
                        </a:spcBef>
                        <a:spcAft>
                          <a:spcPts val="600"/>
                        </a:spcAft>
                      </a:pPr>
                      <a:r>
                        <a:rPr lang="en-US" sz="2400" kern="0" dirty="0">
                          <a:effectLst/>
                        </a:rPr>
                        <a:t>After routine or repeated exposure</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7145" marR="37145" marT="74291" marB="74291" anchor="b"/>
                </a:tc>
                <a:extLst>
                  <a:ext uri="{0D108BD9-81ED-4DB2-BD59-A6C34878D82A}">
                    <a16:rowId xmlns:a16="http://schemas.microsoft.com/office/drawing/2014/main" val="4040546779"/>
                  </a:ext>
                </a:extLst>
              </a:tr>
              <a:tr h="521336">
                <a:tc>
                  <a:txBody>
                    <a:bodyPr/>
                    <a:lstStyle/>
                    <a:p>
                      <a:pPr marL="0" marR="0">
                        <a:lnSpc>
                          <a:spcPct val="107000"/>
                        </a:lnSpc>
                        <a:spcBef>
                          <a:spcPts val="900"/>
                        </a:spcBef>
                        <a:spcAft>
                          <a:spcPts val="600"/>
                        </a:spcAft>
                      </a:pPr>
                      <a:r>
                        <a:rPr lang="en-US" sz="1800" kern="0" dirty="0">
                          <a:effectLst/>
                        </a:rPr>
                        <a:t>Motorcycle engine running</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7145" marR="37145" marT="74291" marB="74291" anchor="b"/>
                </a:tc>
                <a:tc>
                  <a:txBody>
                    <a:bodyPr/>
                    <a:lstStyle/>
                    <a:p>
                      <a:pPr marL="0" marR="0">
                        <a:lnSpc>
                          <a:spcPct val="107000"/>
                        </a:lnSpc>
                        <a:spcBef>
                          <a:spcPts val="900"/>
                        </a:spcBef>
                        <a:spcAft>
                          <a:spcPts val="600"/>
                        </a:spcAft>
                      </a:pPr>
                      <a:r>
                        <a:rPr lang="en-US" sz="1800" kern="0">
                          <a:effectLst/>
                        </a:rPr>
                        <a:t>95</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37145" marR="37145" marT="74291" marB="74291" anchor="b"/>
                </a:tc>
                <a:tc>
                  <a:txBody>
                    <a:bodyPr/>
                    <a:lstStyle/>
                    <a:p>
                      <a:pPr marL="0" marR="0">
                        <a:lnSpc>
                          <a:spcPct val="107000"/>
                        </a:lnSpc>
                        <a:spcBef>
                          <a:spcPts val="900"/>
                        </a:spcBef>
                        <a:spcAft>
                          <a:spcPts val="600"/>
                        </a:spcAft>
                      </a:pPr>
                      <a:r>
                        <a:rPr lang="en-US" sz="1800" kern="0">
                          <a:effectLst/>
                        </a:rPr>
                        <a:t>Damage to hearing possible after about 50 minutes of exposure</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37145" marR="37145" marT="74291" marB="74291" anchor="b"/>
                </a:tc>
                <a:extLst>
                  <a:ext uri="{0D108BD9-81ED-4DB2-BD59-A6C34878D82A}">
                    <a16:rowId xmlns:a16="http://schemas.microsoft.com/office/drawing/2014/main" val="1599266878"/>
                  </a:ext>
                </a:extLst>
              </a:tr>
              <a:tr h="707063">
                <a:tc>
                  <a:txBody>
                    <a:bodyPr/>
                    <a:lstStyle/>
                    <a:p>
                      <a:pPr marL="0" marR="0">
                        <a:lnSpc>
                          <a:spcPct val="107000"/>
                        </a:lnSpc>
                        <a:spcBef>
                          <a:spcPts val="900"/>
                        </a:spcBef>
                        <a:spcAft>
                          <a:spcPts val="600"/>
                        </a:spcAft>
                      </a:pPr>
                      <a:r>
                        <a:rPr lang="en-US" sz="1800" kern="0" dirty="0">
                          <a:effectLst/>
                        </a:rPr>
                        <a:t>Gas-powered lawnmowers and leaf blowers</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7145" marR="37145" marT="74291" marB="74291" anchor="b"/>
                </a:tc>
                <a:tc>
                  <a:txBody>
                    <a:bodyPr/>
                    <a:lstStyle/>
                    <a:p>
                      <a:pPr marL="0" marR="0">
                        <a:lnSpc>
                          <a:spcPct val="107000"/>
                        </a:lnSpc>
                        <a:spcBef>
                          <a:spcPts val="900"/>
                        </a:spcBef>
                        <a:spcAft>
                          <a:spcPts val="600"/>
                        </a:spcAft>
                      </a:pPr>
                      <a:r>
                        <a:rPr lang="en-US" sz="1800" kern="0">
                          <a:effectLst/>
                        </a:rPr>
                        <a:t>80-85</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37145" marR="37145" marT="74291" marB="74291" anchor="b"/>
                </a:tc>
                <a:tc>
                  <a:txBody>
                    <a:bodyPr/>
                    <a:lstStyle/>
                    <a:p>
                      <a:pPr marL="0" marR="0">
                        <a:lnSpc>
                          <a:spcPct val="107000"/>
                        </a:lnSpc>
                        <a:spcBef>
                          <a:spcPts val="900"/>
                        </a:spcBef>
                        <a:spcAft>
                          <a:spcPts val="600"/>
                        </a:spcAft>
                      </a:pPr>
                      <a:r>
                        <a:rPr lang="en-US" sz="1800" kern="0">
                          <a:effectLst/>
                        </a:rPr>
                        <a:t>Damage to hearing possible after 2 hours of exposure</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37145" marR="37145" marT="74291" marB="74291" anchor="b"/>
                </a:tc>
                <a:extLst>
                  <a:ext uri="{0D108BD9-81ED-4DB2-BD59-A6C34878D82A}">
                    <a16:rowId xmlns:a16="http://schemas.microsoft.com/office/drawing/2014/main" val="3122416642"/>
                  </a:ext>
                </a:extLst>
              </a:tr>
              <a:tr h="521336">
                <a:tc>
                  <a:txBody>
                    <a:bodyPr/>
                    <a:lstStyle/>
                    <a:p>
                      <a:pPr marL="0" marR="0">
                        <a:lnSpc>
                          <a:spcPct val="107000"/>
                        </a:lnSpc>
                        <a:spcBef>
                          <a:spcPts val="900"/>
                        </a:spcBef>
                        <a:spcAft>
                          <a:spcPts val="600"/>
                        </a:spcAft>
                      </a:pPr>
                      <a:r>
                        <a:rPr lang="en-US" sz="1800" kern="0">
                          <a:effectLst/>
                        </a:rPr>
                        <a:t>sporting events (such as hockey playoffs and football games)</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37145" marR="37145" marT="74291" marB="74291" anchor="b"/>
                </a:tc>
                <a:tc>
                  <a:txBody>
                    <a:bodyPr/>
                    <a:lstStyle/>
                    <a:p>
                      <a:pPr marL="0" marR="0">
                        <a:lnSpc>
                          <a:spcPct val="107000"/>
                        </a:lnSpc>
                        <a:spcBef>
                          <a:spcPts val="900"/>
                        </a:spcBef>
                        <a:spcAft>
                          <a:spcPts val="600"/>
                        </a:spcAft>
                      </a:pPr>
                      <a:r>
                        <a:rPr lang="en-US" sz="1800" kern="0">
                          <a:effectLst/>
                        </a:rPr>
                        <a:t>100</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37145" marR="37145" marT="74291" marB="74291" anchor="b"/>
                </a:tc>
                <a:tc>
                  <a:txBody>
                    <a:bodyPr/>
                    <a:lstStyle/>
                    <a:p>
                      <a:pPr marL="0" marR="0">
                        <a:lnSpc>
                          <a:spcPct val="107000"/>
                        </a:lnSpc>
                        <a:spcBef>
                          <a:spcPts val="900"/>
                        </a:spcBef>
                        <a:spcAft>
                          <a:spcPts val="600"/>
                        </a:spcAft>
                      </a:pPr>
                      <a:r>
                        <a:rPr lang="en-US" sz="1800" kern="0">
                          <a:effectLst/>
                        </a:rPr>
                        <a:t>Hearing loss possible after 15 minutes</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37145" marR="37145" marT="74291" marB="74291" anchor="b"/>
                </a:tc>
                <a:extLst>
                  <a:ext uri="{0D108BD9-81ED-4DB2-BD59-A6C34878D82A}">
                    <a16:rowId xmlns:a16="http://schemas.microsoft.com/office/drawing/2014/main" val="3311290372"/>
                  </a:ext>
                </a:extLst>
              </a:tr>
              <a:tr h="897866">
                <a:tc>
                  <a:txBody>
                    <a:bodyPr/>
                    <a:lstStyle/>
                    <a:p>
                      <a:pPr marL="0" marR="0">
                        <a:lnSpc>
                          <a:spcPct val="107000"/>
                        </a:lnSpc>
                        <a:spcBef>
                          <a:spcPts val="900"/>
                        </a:spcBef>
                        <a:spcAft>
                          <a:spcPts val="600"/>
                        </a:spcAft>
                      </a:pPr>
                      <a:r>
                        <a:rPr lang="en-US" sz="1800" kern="0" dirty="0">
                          <a:effectLst/>
                        </a:rPr>
                        <a:t>entertainment venues (nightclubs, bars, and rock concerts)</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7145" marR="37145" marT="74291" marB="74291" anchor="b"/>
                </a:tc>
                <a:tc>
                  <a:txBody>
                    <a:bodyPr/>
                    <a:lstStyle/>
                    <a:p>
                      <a:pPr marL="0" marR="0">
                        <a:lnSpc>
                          <a:spcPct val="107000"/>
                        </a:lnSpc>
                        <a:spcBef>
                          <a:spcPts val="900"/>
                        </a:spcBef>
                        <a:spcAft>
                          <a:spcPts val="600"/>
                        </a:spcAft>
                      </a:pPr>
                      <a:r>
                        <a:rPr lang="en-US" sz="1800" kern="0">
                          <a:effectLst/>
                        </a:rPr>
                        <a:t>105–110</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37145" marR="37145" marT="74291" marB="74291" anchor="b"/>
                </a:tc>
                <a:tc>
                  <a:txBody>
                    <a:bodyPr/>
                    <a:lstStyle/>
                    <a:p>
                      <a:pPr marL="0" marR="0">
                        <a:lnSpc>
                          <a:spcPct val="107000"/>
                        </a:lnSpc>
                        <a:spcBef>
                          <a:spcPts val="900"/>
                        </a:spcBef>
                        <a:spcAft>
                          <a:spcPts val="600"/>
                        </a:spcAft>
                      </a:pPr>
                      <a:r>
                        <a:rPr lang="en-US" sz="1800" kern="0">
                          <a:effectLst/>
                        </a:rPr>
                        <a:t>Hearing loss possible in less than 5 minutes</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37145" marR="37145" marT="74291" marB="74291" anchor="b"/>
                </a:tc>
                <a:extLst>
                  <a:ext uri="{0D108BD9-81ED-4DB2-BD59-A6C34878D82A}">
                    <a16:rowId xmlns:a16="http://schemas.microsoft.com/office/drawing/2014/main" val="2821975698"/>
                  </a:ext>
                </a:extLst>
              </a:tr>
              <a:tr h="521336">
                <a:tc>
                  <a:txBody>
                    <a:bodyPr/>
                    <a:lstStyle/>
                    <a:p>
                      <a:pPr marL="0" marR="0">
                        <a:lnSpc>
                          <a:spcPct val="107000"/>
                        </a:lnSpc>
                        <a:spcBef>
                          <a:spcPts val="900"/>
                        </a:spcBef>
                        <a:spcAft>
                          <a:spcPts val="600"/>
                        </a:spcAft>
                      </a:pPr>
                      <a:r>
                        <a:rPr lang="en-US" sz="1800" kern="0">
                          <a:effectLst/>
                        </a:rPr>
                        <a:t>Shouting or barking in the ear</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37145" marR="37145" marT="74291" marB="74291" anchor="b"/>
                </a:tc>
                <a:tc>
                  <a:txBody>
                    <a:bodyPr/>
                    <a:lstStyle/>
                    <a:p>
                      <a:pPr marL="0" marR="0">
                        <a:lnSpc>
                          <a:spcPct val="107000"/>
                        </a:lnSpc>
                        <a:spcBef>
                          <a:spcPts val="900"/>
                        </a:spcBef>
                        <a:spcAft>
                          <a:spcPts val="600"/>
                        </a:spcAft>
                      </a:pPr>
                      <a:r>
                        <a:rPr lang="en-US" sz="1800" kern="0">
                          <a:effectLst/>
                        </a:rPr>
                        <a:t>110</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37145" marR="37145" marT="74291" marB="74291" anchor="b"/>
                </a:tc>
                <a:tc>
                  <a:txBody>
                    <a:bodyPr/>
                    <a:lstStyle/>
                    <a:p>
                      <a:pPr marL="0" marR="0">
                        <a:lnSpc>
                          <a:spcPct val="107000"/>
                        </a:lnSpc>
                        <a:spcBef>
                          <a:spcPts val="900"/>
                        </a:spcBef>
                        <a:spcAft>
                          <a:spcPts val="600"/>
                        </a:spcAft>
                      </a:pPr>
                      <a:r>
                        <a:rPr lang="en-US" sz="1800" kern="0">
                          <a:effectLst/>
                        </a:rPr>
                        <a:t>Hearing loss possible in less than 2 minutes</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37145" marR="37145" marT="74291" marB="74291" anchor="b"/>
                </a:tc>
                <a:extLst>
                  <a:ext uri="{0D108BD9-81ED-4DB2-BD59-A6C34878D82A}">
                    <a16:rowId xmlns:a16="http://schemas.microsoft.com/office/drawing/2014/main" val="3133551345"/>
                  </a:ext>
                </a:extLst>
              </a:tr>
              <a:tr h="330532">
                <a:tc>
                  <a:txBody>
                    <a:bodyPr/>
                    <a:lstStyle/>
                    <a:p>
                      <a:pPr marL="0" marR="0">
                        <a:lnSpc>
                          <a:spcPct val="107000"/>
                        </a:lnSpc>
                        <a:spcBef>
                          <a:spcPts val="900"/>
                        </a:spcBef>
                        <a:spcAft>
                          <a:spcPts val="600"/>
                        </a:spcAft>
                      </a:pPr>
                      <a:r>
                        <a:rPr lang="en-US" sz="1800" kern="0">
                          <a:effectLst/>
                        </a:rPr>
                        <a:t>Standing beside or near sirens</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37145" marR="37145" marT="74291" marB="74291" anchor="b"/>
                </a:tc>
                <a:tc>
                  <a:txBody>
                    <a:bodyPr/>
                    <a:lstStyle/>
                    <a:p>
                      <a:pPr marL="0" marR="0">
                        <a:lnSpc>
                          <a:spcPct val="107000"/>
                        </a:lnSpc>
                        <a:spcBef>
                          <a:spcPts val="900"/>
                        </a:spcBef>
                        <a:spcAft>
                          <a:spcPts val="600"/>
                        </a:spcAft>
                      </a:pPr>
                      <a:r>
                        <a:rPr lang="en-US" sz="1800" kern="0">
                          <a:effectLst/>
                        </a:rPr>
                        <a:t>120</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37145" marR="37145" marT="74291" marB="74291" anchor="b"/>
                </a:tc>
                <a:tc>
                  <a:txBody>
                    <a:bodyPr/>
                    <a:lstStyle/>
                    <a:p>
                      <a:pPr marL="0" marR="0">
                        <a:lnSpc>
                          <a:spcPct val="107000"/>
                        </a:lnSpc>
                        <a:spcBef>
                          <a:spcPts val="900"/>
                        </a:spcBef>
                        <a:spcAft>
                          <a:spcPts val="600"/>
                        </a:spcAft>
                      </a:pPr>
                      <a:r>
                        <a:rPr lang="en-US" sz="1800" kern="0">
                          <a:effectLst/>
                        </a:rPr>
                        <a:t>Pain and ear injury</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37145" marR="37145" marT="74291" marB="74291" anchor="b"/>
                </a:tc>
                <a:extLst>
                  <a:ext uri="{0D108BD9-81ED-4DB2-BD59-A6C34878D82A}">
                    <a16:rowId xmlns:a16="http://schemas.microsoft.com/office/drawing/2014/main" val="176786315"/>
                  </a:ext>
                </a:extLst>
              </a:tr>
              <a:tr h="330532">
                <a:tc>
                  <a:txBody>
                    <a:bodyPr/>
                    <a:lstStyle/>
                    <a:p>
                      <a:pPr marL="0" marR="0">
                        <a:lnSpc>
                          <a:spcPct val="107000"/>
                        </a:lnSpc>
                        <a:spcBef>
                          <a:spcPts val="900"/>
                        </a:spcBef>
                        <a:spcAft>
                          <a:spcPts val="600"/>
                        </a:spcAft>
                      </a:pPr>
                      <a:r>
                        <a:rPr lang="en-US" sz="1800" kern="0" dirty="0">
                          <a:effectLst/>
                        </a:rPr>
                        <a:t>Firecrackers</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7145" marR="37145" marT="74291" marB="74291" anchor="b"/>
                </a:tc>
                <a:tc>
                  <a:txBody>
                    <a:bodyPr/>
                    <a:lstStyle/>
                    <a:p>
                      <a:pPr marL="0" marR="0">
                        <a:lnSpc>
                          <a:spcPct val="107000"/>
                        </a:lnSpc>
                        <a:spcBef>
                          <a:spcPts val="900"/>
                        </a:spcBef>
                        <a:spcAft>
                          <a:spcPts val="600"/>
                        </a:spcAft>
                      </a:pPr>
                      <a:r>
                        <a:rPr lang="en-US" sz="1800" kern="0">
                          <a:effectLst/>
                        </a:rPr>
                        <a:t>140–150</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37145" marR="37145" marT="74291" marB="74291" anchor="b"/>
                </a:tc>
                <a:tc>
                  <a:txBody>
                    <a:bodyPr/>
                    <a:lstStyle/>
                    <a:p>
                      <a:pPr marL="0" marR="0">
                        <a:lnSpc>
                          <a:spcPct val="107000"/>
                        </a:lnSpc>
                        <a:spcBef>
                          <a:spcPts val="900"/>
                        </a:spcBef>
                        <a:spcAft>
                          <a:spcPts val="600"/>
                        </a:spcAft>
                      </a:pPr>
                      <a:r>
                        <a:rPr lang="en-US" sz="1800" kern="0" dirty="0">
                          <a:effectLst/>
                        </a:rPr>
                        <a:t>Pain and ear injury</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7145" marR="37145" marT="74291" marB="74291" anchor="b"/>
                </a:tc>
                <a:extLst>
                  <a:ext uri="{0D108BD9-81ED-4DB2-BD59-A6C34878D82A}">
                    <a16:rowId xmlns:a16="http://schemas.microsoft.com/office/drawing/2014/main" val="2999412975"/>
                  </a:ext>
                </a:extLst>
              </a:tr>
            </a:tbl>
          </a:graphicData>
        </a:graphic>
      </p:graphicFrame>
      <p:sp>
        <p:nvSpPr>
          <p:cNvPr id="3" name="TextBox 2">
            <a:extLst>
              <a:ext uri="{FF2B5EF4-FFF2-40B4-BE49-F238E27FC236}">
                <a16:creationId xmlns:a16="http://schemas.microsoft.com/office/drawing/2014/main" id="{E987716B-8585-E192-5CF2-E847BDE3A5EC}"/>
              </a:ext>
            </a:extLst>
          </p:cNvPr>
          <p:cNvSpPr txBox="1"/>
          <p:nvPr/>
        </p:nvSpPr>
        <p:spPr>
          <a:xfrm>
            <a:off x="419724" y="299803"/>
            <a:ext cx="3447738" cy="1754326"/>
          </a:xfrm>
          <a:prstGeom prst="rect">
            <a:avLst/>
          </a:prstGeom>
          <a:noFill/>
        </p:spPr>
        <p:txBody>
          <a:bodyPr wrap="square" rtlCol="0">
            <a:spAutoFit/>
          </a:bodyPr>
          <a:lstStyle/>
          <a:p>
            <a:pPr algn="ctr"/>
            <a:r>
              <a:rPr lang="en-US" sz="3600" b="1" dirty="0"/>
              <a:t>Long exposure to loud sounds can damage ears</a:t>
            </a:r>
          </a:p>
        </p:txBody>
      </p:sp>
      <p:sp>
        <p:nvSpPr>
          <p:cNvPr id="4" name="TextBox 3">
            <a:extLst>
              <a:ext uri="{FF2B5EF4-FFF2-40B4-BE49-F238E27FC236}">
                <a16:creationId xmlns:a16="http://schemas.microsoft.com/office/drawing/2014/main" id="{8428D61D-8591-7B9A-3872-A44FE626E39A}"/>
              </a:ext>
            </a:extLst>
          </p:cNvPr>
          <p:cNvSpPr txBox="1"/>
          <p:nvPr/>
        </p:nvSpPr>
        <p:spPr>
          <a:xfrm>
            <a:off x="233465" y="2743200"/>
            <a:ext cx="3842424" cy="2308324"/>
          </a:xfrm>
          <a:prstGeom prst="rect">
            <a:avLst/>
          </a:prstGeom>
          <a:noFill/>
        </p:spPr>
        <p:txBody>
          <a:bodyPr wrap="square" rtlCol="0">
            <a:spAutoFit/>
          </a:bodyPr>
          <a:lstStyle/>
          <a:p>
            <a:r>
              <a:rPr lang="en-US" sz="2400" dirty="0"/>
              <a:t>Workers often wear headphones while working with loud machinery to reduce ear damage. Ordinary noise-cancelling headphones can also do the same.</a:t>
            </a:r>
          </a:p>
        </p:txBody>
      </p:sp>
    </p:spTree>
    <p:extLst>
      <p:ext uri="{BB962C8B-B14F-4D97-AF65-F5344CB8AC3E}">
        <p14:creationId xmlns:p14="http://schemas.microsoft.com/office/powerpoint/2010/main" val="39112094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sound system&#10;&#10;Description automatically generated">
            <a:extLst>
              <a:ext uri="{FF2B5EF4-FFF2-40B4-BE49-F238E27FC236}">
                <a16:creationId xmlns:a16="http://schemas.microsoft.com/office/drawing/2014/main" id="{7BEEA743-6822-E614-0242-3AAD0E33F1CB}"/>
              </a:ext>
            </a:extLst>
          </p:cNvPr>
          <p:cNvPicPr>
            <a:picLocks noChangeAspect="1"/>
          </p:cNvPicPr>
          <p:nvPr/>
        </p:nvPicPr>
        <p:blipFill rotWithShape="1">
          <a:blip r:embed="rId3">
            <a:extLst>
              <a:ext uri="{28A0092B-C50C-407E-A947-70E740481C1C}">
                <a14:useLocalDpi xmlns:a14="http://schemas.microsoft.com/office/drawing/2010/main" val="0"/>
              </a:ext>
            </a:extLst>
          </a:blip>
          <a:srcRect l="1573" t="12880" r="1234" b="1994"/>
          <a:stretch/>
        </p:blipFill>
        <p:spPr>
          <a:xfrm>
            <a:off x="4976734" y="1131756"/>
            <a:ext cx="6573188" cy="3500203"/>
          </a:xfrm>
          <a:prstGeom prst="rect">
            <a:avLst/>
          </a:prstGeom>
        </p:spPr>
      </p:pic>
      <p:sp>
        <p:nvSpPr>
          <p:cNvPr id="4" name="TextBox 3">
            <a:extLst>
              <a:ext uri="{FF2B5EF4-FFF2-40B4-BE49-F238E27FC236}">
                <a16:creationId xmlns:a16="http://schemas.microsoft.com/office/drawing/2014/main" id="{B86FF2CF-E6BB-72BF-56F2-1311E8C91C02}"/>
              </a:ext>
            </a:extLst>
          </p:cNvPr>
          <p:cNvSpPr txBox="1"/>
          <p:nvPr/>
        </p:nvSpPr>
        <p:spPr>
          <a:xfrm>
            <a:off x="794478" y="82446"/>
            <a:ext cx="9866547" cy="584775"/>
          </a:xfrm>
          <a:prstGeom prst="rect">
            <a:avLst/>
          </a:prstGeom>
          <a:noFill/>
        </p:spPr>
        <p:txBody>
          <a:bodyPr wrap="none" rtlCol="0">
            <a:spAutoFit/>
          </a:bodyPr>
          <a:lstStyle/>
          <a:p>
            <a:r>
              <a:rPr lang="en-US" sz="3200" b="1" dirty="0"/>
              <a:t>How do noise-cancelling earbuds and headphones work?</a:t>
            </a:r>
          </a:p>
        </p:txBody>
      </p:sp>
      <p:sp>
        <p:nvSpPr>
          <p:cNvPr id="5" name="TextBox 4">
            <a:extLst>
              <a:ext uri="{FF2B5EF4-FFF2-40B4-BE49-F238E27FC236}">
                <a16:creationId xmlns:a16="http://schemas.microsoft.com/office/drawing/2014/main" id="{5D21A6CD-3E7A-0DA4-4944-7FC3B610D705}"/>
              </a:ext>
            </a:extLst>
          </p:cNvPr>
          <p:cNvSpPr txBox="1"/>
          <p:nvPr/>
        </p:nvSpPr>
        <p:spPr>
          <a:xfrm>
            <a:off x="427219" y="1011836"/>
            <a:ext cx="3320322" cy="5909310"/>
          </a:xfrm>
          <a:prstGeom prst="rect">
            <a:avLst/>
          </a:prstGeom>
          <a:noFill/>
        </p:spPr>
        <p:txBody>
          <a:bodyPr wrap="square" rtlCol="0">
            <a:spAutoFit/>
          </a:bodyPr>
          <a:lstStyle/>
          <a:p>
            <a:pPr marL="342900" indent="-342900">
              <a:buAutoNum type="arabicPeriod"/>
            </a:pPr>
            <a:r>
              <a:rPr lang="en-US" sz="2000" dirty="0"/>
              <a:t>A tiny microphone on the exterior picks up ambient noise.</a:t>
            </a:r>
          </a:p>
          <a:p>
            <a:pPr marL="342900" indent="-342900">
              <a:buAutoNum type="arabicPeriod"/>
            </a:pPr>
            <a:endParaRPr lang="en-US" sz="2000" dirty="0"/>
          </a:p>
          <a:p>
            <a:pPr marL="342900" indent="-342900">
              <a:buAutoNum type="arabicPeriod"/>
            </a:pPr>
            <a:r>
              <a:rPr lang="en-US" sz="2000" dirty="0"/>
              <a:t>That signal is inverted (multiplied by -1) and added to the music signal from your phone or iPod.</a:t>
            </a:r>
          </a:p>
          <a:p>
            <a:pPr marL="342900" indent="-342900">
              <a:buAutoNum type="arabicPeriod"/>
            </a:pPr>
            <a:endParaRPr lang="en-US" sz="2000" dirty="0"/>
          </a:p>
          <a:p>
            <a:pPr marL="342900" indent="-342900">
              <a:buAutoNum type="arabicPeriod"/>
            </a:pPr>
            <a:r>
              <a:rPr lang="en-US" sz="2000" dirty="0"/>
              <a:t>The earbuds converts that combined signal into sound (Music-Noise).</a:t>
            </a:r>
          </a:p>
          <a:p>
            <a:pPr marL="342900" indent="-342900">
              <a:buAutoNum type="arabicPeriod"/>
            </a:pPr>
            <a:endParaRPr lang="en-US" sz="2000" dirty="0"/>
          </a:p>
          <a:p>
            <a:pPr marL="342900" indent="-342900">
              <a:buAutoNum type="arabicPeriod"/>
            </a:pPr>
            <a:r>
              <a:rPr lang="en-US" sz="2000" dirty="0"/>
              <a:t>Your ear hears both that sound plus the ambient noise from the outside, and the noise is canceled out.</a:t>
            </a:r>
          </a:p>
          <a:p>
            <a:pPr marL="342900" indent="-342900">
              <a:buAutoNum type="arabicPeriod"/>
            </a:pPr>
            <a:endParaRPr lang="en-US" dirty="0"/>
          </a:p>
        </p:txBody>
      </p:sp>
      <p:sp>
        <p:nvSpPr>
          <p:cNvPr id="6" name="TextBox 5">
            <a:extLst>
              <a:ext uri="{FF2B5EF4-FFF2-40B4-BE49-F238E27FC236}">
                <a16:creationId xmlns:a16="http://schemas.microsoft.com/office/drawing/2014/main" id="{6016ACBC-854A-CFF4-C0E1-89A16BEF611F}"/>
              </a:ext>
            </a:extLst>
          </p:cNvPr>
          <p:cNvSpPr txBox="1"/>
          <p:nvPr/>
        </p:nvSpPr>
        <p:spPr>
          <a:xfrm>
            <a:off x="5255773" y="5541578"/>
            <a:ext cx="5304657" cy="584775"/>
          </a:xfrm>
          <a:prstGeom prst="rect">
            <a:avLst/>
          </a:prstGeom>
          <a:noFill/>
        </p:spPr>
        <p:txBody>
          <a:bodyPr wrap="none" rtlCol="0">
            <a:spAutoFit/>
          </a:bodyPr>
          <a:lstStyle/>
          <a:p>
            <a:r>
              <a:rPr lang="en-US" sz="3200" b="1" dirty="0"/>
              <a:t>(Music-Noise) + Noise = Music</a:t>
            </a:r>
          </a:p>
        </p:txBody>
      </p:sp>
    </p:spTree>
    <p:extLst>
      <p:ext uri="{BB962C8B-B14F-4D97-AF65-F5344CB8AC3E}">
        <p14:creationId xmlns:p14="http://schemas.microsoft.com/office/powerpoint/2010/main" val="39794396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9C7109B-B45D-8FA3-BC86-3C524CBCB630}"/>
              </a:ext>
            </a:extLst>
          </p:cNvPr>
          <p:cNvSpPr txBox="1"/>
          <p:nvPr/>
        </p:nvSpPr>
        <p:spPr>
          <a:xfrm flipH="1">
            <a:off x="1756489" y="943908"/>
            <a:ext cx="8679021" cy="5847755"/>
          </a:xfrm>
          <a:prstGeom prst="rect">
            <a:avLst/>
          </a:prstGeom>
          <a:noFill/>
        </p:spPr>
        <p:txBody>
          <a:bodyPr wrap="square" rtlCol="0">
            <a:spAutoFit/>
          </a:bodyPr>
          <a:lstStyle/>
          <a:p>
            <a:pPr algn="ctr"/>
            <a:r>
              <a:rPr lang="en-US" sz="3600" b="1" dirty="0"/>
              <a:t>MIDI (Musical Instrument Digital Interface)</a:t>
            </a:r>
          </a:p>
          <a:p>
            <a:endParaRPr lang="en-US" b="1" dirty="0"/>
          </a:p>
          <a:p>
            <a:r>
              <a:rPr lang="en-US" sz="2000" b="1" dirty="0">
                <a:latin typeface="+mj-lt"/>
              </a:rPr>
              <a:t>MIDI is a technical standard that describes a communication protocol, digital interface, and electrical connectors that connect a wide variety of electronic musical instruments, computers, and related audio devices for playing, editing, and recording music.</a:t>
            </a:r>
          </a:p>
          <a:p>
            <a:endParaRPr lang="en-US" sz="2000" b="1" dirty="0">
              <a:latin typeface="+mj-lt"/>
            </a:endParaRPr>
          </a:p>
          <a:p>
            <a:r>
              <a:rPr lang="en-US" sz="2000" b="1" i="0" dirty="0">
                <a:solidFill>
                  <a:srgbClr val="202122"/>
                </a:solidFill>
                <a:effectLst/>
                <a:latin typeface="+mj-lt"/>
              </a:rPr>
              <a:t>A single MIDI cable can carry up to sixteen channels of MIDI data, each of which can be routed to a separate device. Each interaction with a key, button, knob or slider is converted into a MIDI event, which specifies musical instructions, such as a note's </a:t>
            </a:r>
            <a:r>
              <a:rPr lang="en-US" sz="2000" b="1" i="1" u="none" strike="noStrike" dirty="0">
                <a:effectLst/>
                <a:latin typeface="+mj-lt"/>
              </a:rPr>
              <a:t>pitch</a:t>
            </a:r>
            <a:r>
              <a:rPr lang="en-US" sz="2000" b="1" i="0" dirty="0">
                <a:solidFill>
                  <a:srgbClr val="202122"/>
                </a:solidFill>
                <a:effectLst/>
                <a:latin typeface="+mj-lt"/>
              </a:rPr>
              <a:t>, timing and </a:t>
            </a:r>
            <a:r>
              <a:rPr lang="en-US" sz="2000" b="1" i="1" u="none" strike="noStrike" dirty="0">
                <a:effectLst/>
                <a:latin typeface="+mj-lt"/>
              </a:rPr>
              <a:t>loudness</a:t>
            </a:r>
            <a:r>
              <a:rPr lang="en-US" sz="2000" b="1" i="0" dirty="0">
                <a:solidFill>
                  <a:srgbClr val="202122"/>
                </a:solidFill>
                <a:effectLst/>
                <a:latin typeface="+mj-lt"/>
              </a:rPr>
              <a:t>. </a:t>
            </a:r>
          </a:p>
          <a:p>
            <a:endParaRPr lang="en-US" sz="2000" b="1" dirty="0">
              <a:solidFill>
                <a:srgbClr val="202122"/>
              </a:solidFill>
              <a:latin typeface="+mj-lt"/>
            </a:endParaRPr>
          </a:p>
          <a:p>
            <a:r>
              <a:rPr lang="en-US" sz="2000" dirty="0"/>
              <a:t>Music from a printed score can be entered (or scanned) into a MIDI program, which will play it </a:t>
            </a:r>
            <a:r>
              <a:rPr lang="en-US" sz="2000" i="1" dirty="0"/>
              <a:t>exactly</a:t>
            </a:r>
            <a:r>
              <a:rPr lang="en-US" sz="2000" dirty="0"/>
              <a:t> as scored. But this leaves out the human factor, leaving a soulless, mechanical sound. But MIDI-connected keyboards can </a:t>
            </a:r>
            <a:r>
              <a:rPr lang="en-US" sz="2000" i="1" dirty="0"/>
              <a:t>record live </a:t>
            </a:r>
            <a:r>
              <a:rPr lang="en-US" sz="2000" dirty="0"/>
              <a:t> </a:t>
            </a:r>
            <a:r>
              <a:rPr lang="en-US" sz="2000" i="1" dirty="0"/>
              <a:t>performances exactly</a:t>
            </a:r>
            <a:r>
              <a:rPr lang="en-US" sz="2000" dirty="0"/>
              <a:t>, with all the interpretive nuances.  </a:t>
            </a:r>
          </a:p>
          <a:p>
            <a:endParaRPr lang="en-US" sz="2000" b="1" i="0" dirty="0">
              <a:solidFill>
                <a:srgbClr val="202122"/>
              </a:solidFill>
              <a:effectLst/>
              <a:latin typeface="+mj-lt"/>
            </a:endParaRPr>
          </a:p>
          <a:p>
            <a:endParaRPr lang="en-US" sz="2000" b="1" dirty="0">
              <a:latin typeface="+mj-lt"/>
            </a:endParaRPr>
          </a:p>
        </p:txBody>
      </p:sp>
    </p:spTree>
    <p:extLst>
      <p:ext uri="{BB962C8B-B14F-4D97-AF65-F5344CB8AC3E}">
        <p14:creationId xmlns:p14="http://schemas.microsoft.com/office/powerpoint/2010/main" val="21829328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1472D2-E8E4-0159-DCFB-03B052C30066}"/>
              </a:ext>
            </a:extLst>
          </p:cNvPr>
          <p:cNvSpPr txBox="1"/>
          <p:nvPr/>
        </p:nvSpPr>
        <p:spPr>
          <a:xfrm>
            <a:off x="4172590" y="343984"/>
            <a:ext cx="2799484" cy="769441"/>
          </a:xfrm>
          <a:prstGeom prst="rect">
            <a:avLst/>
          </a:prstGeom>
          <a:noFill/>
        </p:spPr>
        <p:txBody>
          <a:bodyPr wrap="none" rtlCol="0">
            <a:spAutoFit/>
          </a:bodyPr>
          <a:lstStyle/>
          <a:p>
            <a:r>
              <a:rPr lang="en-US" sz="4400" b="1" dirty="0"/>
              <a:t>Thank you!</a:t>
            </a:r>
          </a:p>
        </p:txBody>
      </p:sp>
      <p:pic>
        <p:nvPicPr>
          <p:cNvPr id="4" name="Picture 3">
            <a:extLst>
              <a:ext uri="{FF2B5EF4-FFF2-40B4-BE49-F238E27FC236}">
                <a16:creationId xmlns:a16="http://schemas.microsoft.com/office/drawing/2014/main" id="{1190605B-4B04-FCA0-115C-1B1F00C7D141}"/>
              </a:ext>
            </a:extLst>
          </p:cNvPr>
          <p:cNvPicPr>
            <a:picLocks noChangeAspect="1"/>
          </p:cNvPicPr>
          <p:nvPr/>
        </p:nvPicPr>
        <p:blipFill>
          <a:blip r:embed="rId2"/>
          <a:stretch>
            <a:fillRect/>
          </a:stretch>
        </p:blipFill>
        <p:spPr>
          <a:xfrm>
            <a:off x="3354444" y="1113425"/>
            <a:ext cx="4696327" cy="4696327"/>
          </a:xfrm>
          <a:prstGeom prst="rect">
            <a:avLst/>
          </a:prstGeom>
        </p:spPr>
      </p:pic>
      <p:sp>
        <p:nvSpPr>
          <p:cNvPr id="5" name="TextBox 4">
            <a:extLst>
              <a:ext uri="{FF2B5EF4-FFF2-40B4-BE49-F238E27FC236}">
                <a16:creationId xmlns:a16="http://schemas.microsoft.com/office/drawing/2014/main" id="{1123C2AF-B418-0FB5-3975-8746C8729FDC}"/>
              </a:ext>
            </a:extLst>
          </p:cNvPr>
          <p:cNvSpPr txBox="1"/>
          <p:nvPr/>
        </p:nvSpPr>
        <p:spPr>
          <a:xfrm>
            <a:off x="4402781" y="5994418"/>
            <a:ext cx="2339102" cy="584775"/>
          </a:xfrm>
          <a:prstGeom prst="rect">
            <a:avLst/>
          </a:prstGeom>
          <a:noFill/>
        </p:spPr>
        <p:txBody>
          <a:bodyPr wrap="none" rtlCol="0">
            <a:spAutoFit/>
          </a:bodyPr>
          <a:lstStyle/>
          <a:p>
            <a:r>
              <a:rPr lang="en-US" sz="3200" dirty="0"/>
              <a:t>Tom O’Haver</a:t>
            </a:r>
          </a:p>
        </p:txBody>
      </p:sp>
    </p:spTree>
    <p:extLst>
      <p:ext uri="{BB962C8B-B14F-4D97-AF65-F5344CB8AC3E}">
        <p14:creationId xmlns:p14="http://schemas.microsoft.com/office/powerpoint/2010/main" val="11596107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E0EBD-329C-8812-9FF4-8B1C1D32605C}"/>
              </a:ext>
            </a:extLst>
          </p:cNvPr>
          <p:cNvSpPr>
            <a:spLocks noGrp="1"/>
          </p:cNvSpPr>
          <p:nvPr>
            <p:ph type="title"/>
          </p:nvPr>
        </p:nvSpPr>
        <p:spPr/>
        <p:txBody>
          <a:bodyPr>
            <a:normAutofit fontScale="90000"/>
          </a:bodyPr>
          <a:lstStyle/>
          <a:p>
            <a:pPr algn="ctr"/>
            <a:r>
              <a:rPr lang="en-US" sz="6000" b="1" dirty="0"/>
              <a:t>A square wave</a:t>
            </a:r>
            <a:br>
              <a:rPr lang="en-US" sz="6000" b="1" dirty="0"/>
            </a:br>
            <a:r>
              <a:rPr lang="en-US" b="1" dirty="0"/>
              <a:t>applying the “sign” function, written as “</a:t>
            </a:r>
            <a:r>
              <a:rPr lang="en-US" b="1" dirty="0" err="1"/>
              <a:t>sgn</a:t>
            </a:r>
            <a:r>
              <a:rPr lang="en-US" b="1" dirty="0"/>
              <a:t>”:</a:t>
            </a:r>
            <a:br>
              <a:rPr lang="en-US" b="1" dirty="0"/>
            </a:br>
            <a:endParaRPr lang="en-US" b="1"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B22E93F-621C-0CF9-A02C-EACC51511659}"/>
                  </a:ext>
                </a:extLst>
              </p:cNvPr>
              <p:cNvSpPr>
                <a:spLocks noGrp="1"/>
              </p:cNvSpPr>
              <p:nvPr>
                <p:ph idx="1"/>
              </p:nvPr>
            </p:nvSpPr>
            <p:spPr>
              <a:xfrm>
                <a:off x="838200" y="1315366"/>
                <a:ext cx="10515600" cy="885425"/>
              </a:xfrm>
            </p:spPr>
            <p:txBody>
              <a:bodyPr>
                <a:normAutofit/>
              </a:bodyPr>
              <a:lstStyle/>
              <a:p>
                <a:pPr marL="0" indent="0">
                  <a:buNone/>
                </a:pPr>
                <a14:m>
                  <m:oMathPara xmlns:m="http://schemas.openxmlformats.org/officeDocument/2006/math">
                    <m:oMathParaPr>
                      <m:jc m:val="centerGroup"/>
                    </m:oMathParaPr>
                    <m:oMath xmlns:m="http://schemas.openxmlformats.org/officeDocument/2006/math">
                      <m:func>
                        <m:funcPr>
                          <m:ctrlPr>
                            <a:rPr lang="en-US" sz="5200" i="1" smtClean="0">
                              <a:latin typeface="Cambria Math" panose="02040503050406030204" pitchFamily="18" charset="0"/>
                            </a:rPr>
                          </m:ctrlPr>
                        </m:funcPr>
                        <m:fName>
                          <m:r>
                            <m:rPr>
                              <m:sty m:val="p"/>
                            </m:rPr>
                            <a:rPr lang="en-US" sz="5200" b="0" i="0" smtClean="0">
                              <a:latin typeface="Cambria Math" panose="02040503050406030204" pitchFamily="18" charset="0"/>
                            </a:rPr>
                            <m:t>sgn</m:t>
                          </m:r>
                          <m:r>
                            <a:rPr lang="en-US" sz="5200" b="0" i="0" smtClean="0">
                              <a:latin typeface="Cambria Math" panose="02040503050406030204" pitchFamily="18" charset="0"/>
                            </a:rPr>
                            <m:t>(</m:t>
                          </m:r>
                          <m:r>
                            <m:rPr>
                              <m:sty m:val="p"/>
                            </m:rPr>
                            <a:rPr lang="en-US" sz="5200">
                              <a:latin typeface="Cambria Math" panose="02040503050406030204" pitchFamily="18" charset="0"/>
                            </a:rPr>
                            <m:t>sin</m:t>
                          </m:r>
                        </m:fName>
                        <m:e>
                          <m:d>
                            <m:dPr>
                              <m:ctrlPr>
                                <a:rPr lang="en-US" sz="5200" i="1">
                                  <a:solidFill>
                                    <a:srgbClr val="836967"/>
                                  </a:solidFill>
                                  <a:latin typeface="Cambria Math" panose="02040503050406030204" pitchFamily="18" charset="0"/>
                                </a:rPr>
                              </m:ctrlPr>
                            </m:dPr>
                            <m:e>
                              <m:r>
                                <a:rPr lang="en-US" sz="5200" i="0">
                                  <a:latin typeface="Cambria Math" panose="02040503050406030204" pitchFamily="18" charset="0"/>
                                </a:rPr>
                                <m:t>2</m:t>
                              </m:r>
                              <m:r>
                                <a:rPr lang="en-US" sz="5200" i="1">
                                  <a:latin typeface="Cambria Math" panose="02040503050406030204" pitchFamily="18" charset="0"/>
                                </a:rPr>
                                <m:t>𝜋</m:t>
                              </m:r>
                              <m:r>
                                <a:rPr lang="en-US" sz="5200" i="1">
                                  <a:latin typeface="Cambria Math" panose="02040503050406030204" pitchFamily="18" charset="0"/>
                                </a:rPr>
                                <m:t>𝑓𝑡</m:t>
                              </m:r>
                              <m:r>
                                <a:rPr lang="en-US" sz="5200" b="0" i="1" smtClean="0">
                                  <a:latin typeface="Cambria Math" panose="02040503050406030204" pitchFamily="18" charset="0"/>
                                </a:rPr>
                                <m:t>)</m:t>
                              </m:r>
                            </m:e>
                          </m:d>
                        </m:e>
                      </m:func>
                    </m:oMath>
                  </m:oMathPara>
                </a14:m>
                <a:endParaRPr lang="en-US" sz="6000" dirty="0"/>
              </a:p>
            </p:txBody>
          </p:sp>
        </mc:Choice>
        <mc:Fallback xmlns="">
          <p:sp>
            <p:nvSpPr>
              <p:cNvPr id="3" name="Content Placeholder 2">
                <a:extLst>
                  <a:ext uri="{FF2B5EF4-FFF2-40B4-BE49-F238E27FC236}">
                    <a16:creationId xmlns:a16="http://schemas.microsoft.com/office/drawing/2014/main" id="{BB22E93F-621C-0CF9-A02C-EACC51511659}"/>
                  </a:ext>
                </a:extLst>
              </p:cNvPr>
              <p:cNvSpPr>
                <a:spLocks noGrp="1" noRot="1" noChangeAspect="1" noMove="1" noResize="1" noEditPoints="1" noAdjustHandles="1" noChangeArrowheads="1" noChangeShapeType="1" noTextEdit="1"/>
              </p:cNvSpPr>
              <p:nvPr>
                <p:ph idx="1"/>
              </p:nvPr>
            </p:nvSpPr>
            <p:spPr>
              <a:xfrm>
                <a:off x="838200" y="1315366"/>
                <a:ext cx="10515600" cy="885425"/>
              </a:xfrm>
              <a:blipFill>
                <a:blip r:embed="rId4"/>
                <a:stretch>
                  <a:fillRect/>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4415554B-A8F6-AF6A-A6EC-21A9F1F37DFA}"/>
              </a:ext>
            </a:extLst>
          </p:cNvPr>
          <p:cNvPicPr>
            <a:picLocks noChangeAspect="1"/>
          </p:cNvPicPr>
          <p:nvPr/>
        </p:nvPicPr>
        <p:blipFill rotWithShape="1">
          <a:blip r:embed="rId5"/>
          <a:srcRect l="4465" r="7111" b="53350"/>
          <a:stretch/>
        </p:blipFill>
        <p:spPr>
          <a:xfrm>
            <a:off x="359924" y="2382836"/>
            <a:ext cx="9824936" cy="3719135"/>
          </a:xfrm>
          <a:prstGeom prst="rect">
            <a:avLst/>
          </a:prstGeom>
        </p:spPr>
      </p:pic>
      <p:pic>
        <p:nvPicPr>
          <p:cNvPr id="6" name=" Square">
            <a:hlinkClick r:id="" action="ppaction://media"/>
            <a:extLst>
              <a:ext uri="{FF2B5EF4-FFF2-40B4-BE49-F238E27FC236}">
                <a16:creationId xmlns:a16="http://schemas.microsoft.com/office/drawing/2014/main" id="{EBBE98D4-9470-8F00-C823-2BE1A5F42F4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67800" y="3787302"/>
            <a:ext cx="609600" cy="609600"/>
          </a:xfrm>
          <a:prstGeom prst="rect">
            <a:avLst/>
          </a:prstGeom>
        </p:spPr>
      </p:pic>
    </p:spTree>
    <p:extLst>
      <p:ext uri="{BB962C8B-B14F-4D97-AF65-F5344CB8AC3E}">
        <p14:creationId xmlns:p14="http://schemas.microsoft.com/office/powerpoint/2010/main" val="121239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77051A-2C85-CD99-BF28-CCB845B8B698}"/>
              </a:ext>
            </a:extLst>
          </p:cNvPr>
          <p:cNvPicPr>
            <a:picLocks noChangeAspect="1"/>
          </p:cNvPicPr>
          <p:nvPr/>
        </p:nvPicPr>
        <p:blipFill rotWithShape="1">
          <a:blip r:embed="rId6"/>
          <a:srcRect l="12401" t="6514" r="9015" b="10121"/>
          <a:stretch/>
        </p:blipFill>
        <p:spPr>
          <a:xfrm>
            <a:off x="3580290" y="61181"/>
            <a:ext cx="6225702" cy="3344268"/>
          </a:xfrm>
          <a:prstGeom prst="rect">
            <a:avLst/>
          </a:prstGeom>
        </p:spPr>
      </p:pic>
      <p:pic>
        <p:nvPicPr>
          <p:cNvPr id="5" name="TestingOneTwoThree">
            <a:hlinkClick r:id="" action="ppaction://media"/>
            <a:extLst>
              <a:ext uri="{FF2B5EF4-FFF2-40B4-BE49-F238E27FC236}">
                <a16:creationId xmlns:a16="http://schemas.microsoft.com/office/drawing/2014/main" id="{9BB0CD0D-3F35-8BAB-A88E-EA6668BA99C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89545" y="1452067"/>
            <a:ext cx="609600" cy="609600"/>
          </a:xfrm>
          <a:prstGeom prst="rect">
            <a:avLst/>
          </a:prstGeom>
        </p:spPr>
      </p:pic>
      <p:pic>
        <p:nvPicPr>
          <p:cNvPr id="6" name="Picture 2">
            <a:extLst>
              <a:ext uri="{FF2B5EF4-FFF2-40B4-BE49-F238E27FC236}">
                <a16:creationId xmlns:a16="http://schemas.microsoft.com/office/drawing/2014/main" id="{C98FAB60-ABF3-92CD-F53F-B0239B596C6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2406" t="6692" r="8421" b="10301"/>
          <a:stretch/>
        </p:blipFill>
        <p:spPr bwMode="auto">
          <a:xfrm>
            <a:off x="3580290" y="3405449"/>
            <a:ext cx="6225702" cy="3320716"/>
          </a:xfrm>
          <a:prstGeom prst="rect">
            <a:avLst/>
          </a:prstGeom>
          <a:noFill/>
          <a:extLst>
            <a:ext uri="{909E8E84-426E-40DD-AFC4-6F175D3DCCD1}">
              <a14:hiddenFill xmlns:a14="http://schemas.microsoft.com/office/drawing/2010/main">
                <a:solidFill>
                  <a:srgbClr val="FFFFFF"/>
                </a:solidFill>
              </a14:hiddenFill>
            </a:ext>
          </a:extLst>
        </p:spPr>
      </p:pic>
      <p:pic>
        <p:nvPicPr>
          <p:cNvPr id="7" name="s8">
            <a:hlinkClick r:id="" action="ppaction://media"/>
            <a:extLst>
              <a:ext uri="{FF2B5EF4-FFF2-40B4-BE49-F238E27FC236}">
                <a16:creationId xmlns:a16="http://schemas.microsoft.com/office/drawing/2014/main" id="{602B44FF-779F-8757-90F6-A88514EFC990}"/>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589545" y="4808109"/>
            <a:ext cx="609600" cy="609600"/>
          </a:xfrm>
          <a:prstGeom prst="rect">
            <a:avLst/>
          </a:prstGeom>
        </p:spPr>
      </p:pic>
      <p:sp>
        <p:nvSpPr>
          <p:cNvPr id="8" name="TextBox 7">
            <a:extLst>
              <a:ext uri="{FF2B5EF4-FFF2-40B4-BE49-F238E27FC236}">
                <a16:creationId xmlns:a16="http://schemas.microsoft.com/office/drawing/2014/main" id="{3340C135-5331-F61A-E40F-46445706E05E}"/>
              </a:ext>
            </a:extLst>
          </p:cNvPr>
          <p:cNvSpPr txBox="1"/>
          <p:nvPr/>
        </p:nvSpPr>
        <p:spPr>
          <a:xfrm>
            <a:off x="4789750" y="234162"/>
            <a:ext cx="3645570" cy="461665"/>
          </a:xfrm>
          <a:prstGeom prst="rect">
            <a:avLst/>
          </a:prstGeom>
          <a:noFill/>
        </p:spPr>
        <p:txBody>
          <a:bodyPr wrap="square" rtlCol="0">
            <a:spAutoFit/>
          </a:bodyPr>
          <a:lstStyle/>
          <a:p>
            <a:r>
              <a:rPr lang="en-US" sz="2400" b="1" dirty="0"/>
              <a:t>“Testing, one, two, three”</a:t>
            </a:r>
          </a:p>
        </p:txBody>
      </p:sp>
      <p:sp>
        <p:nvSpPr>
          <p:cNvPr id="9" name="TextBox 8">
            <a:extLst>
              <a:ext uri="{FF2B5EF4-FFF2-40B4-BE49-F238E27FC236}">
                <a16:creationId xmlns:a16="http://schemas.microsoft.com/office/drawing/2014/main" id="{7B35FD02-519D-8668-FA4B-CDB51F8A9C66}"/>
              </a:ext>
            </a:extLst>
          </p:cNvPr>
          <p:cNvSpPr txBox="1"/>
          <p:nvPr/>
        </p:nvSpPr>
        <p:spPr>
          <a:xfrm>
            <a:off x="219727" y="2092815"/>
            <a:ext cx="2957209" cy="461665"/>
          </a:xfrm>
          <a:prstGeom prst="rect">
            <a:avLst/>
          </a:prstGeom>
          <a:noFill/>
        </p:spPr>
        <p:txBody>
          <a:bodyPr wrap="square" rtlCol="0">
            <a:spAutoFit/>
          </a:bodyPr>
          <a:lstStyle/>
          <a:p>
            <a:r>
              <a:rPr lang="en-US" sz="2400" b="1" dirty="0"/>
              <a:t>8 bit data. 256 levels</a:t>
            </a:r>
          </a:p>
        </p:txBody>
      </p:sp>
      <p:sp>
        <p:nvSpPr>
          <p:cNvPr id="10" name="TextBox 9">
            <a:extLst>
              <a:ext uri="{FF2B5EF4-FFF2-40B4-BE49-F238E27FC236}">
                <a16:creationId xmlns:a16="http://schemas.microsoft.com/office/drawing/2014/main" id="{FF22B494-9223-A68E-8ED9-F3AFA1FF79F4}"/>
              </a:ext>
            </a:extLst>
          </p:cNvPr>
          <p:cNvSpPr txBox="1"/>
          <p:nvPr/>
        </p:nvSpPr>
        <p:spPr>
          <a:xfrm>
            <a:off x="457200" y="4408637"/>
            <a:ext cx="2602184" cy="461665"/>
          </a:xfrm>
          <a:prstGeom prst="rect">
            <a:avLst/>
          </a:prstGeom>
          <a:noFill/>
        </p:spPr>
        <p:txBody>
          <a:bodyPr wrap="square" rtlCol="0">
            <a:spAutoFit/>
          </a:bodyPr>
          <a:lstStyle/>
          <a:p>
            <a:r>
              <a:rPr lang="en-US" sz="2400" b="1" dirty="0"/>
              <a:t>3 bit data. 8 levels</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661144B-7910-DDE6-6EE5-696532156F06}"/>
                  </a:ext>
                </a:extLst>
              </p:cNvPr>
              <p:cNvSpPr txBox="1"/>
              <p:nvPr/>
            </p:nvSpPr>
            <p:spPr>
              <a:xfrm>
                <a:off x="874760" y="2586323"/>
                <a:ext cx="1511248"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2</m:t>
                          </m:r>
                        </m:e>
                        <m:sup>
                          <m:r>
                            <a:rPr lang="en-US" sz="2800" b="0" i="1" smtClean="0">
                              <a:latin typeface="Cambria Math" panose="02040503050406030204" pitchFamily="18" charset="0"/>
                            </a:rPr>
                            <m:t>8</m:t>
                          </m:r>
                        </m:sup>
                      </m:sSup>
                      <m:r>
                        <a:rPr lang="en-US" sz="2800" b="0" i="1" smtClean="0">
                          <a:latin typeface="Cambria Math" panose="02040503050406030204" pitchFamily="18" charset="0"/>
                        </a:rPr>
                        <m:t>=256</m:t>
                      </m:r>
                    </m:oMath>
                  </m:oMathPara>
                </a14:m>
                <a:endParaRPr lang="en-US" dirty="0"/>
              </a:p>
            </p:txBody>
          </p:sp>
        </mc:Choice>
        <mc:Fallback xmlns="">
          <p:sp>
            <p:nvSpPr>
              <p:cNvPr id="12" name="TextBox 11">
                <a:extLst>
                  <a:ext uri="{FF2B5EF4-FFF2-40B4-BE49-F238E27FC236}">
                    <a16:creationId xmlns:a16="http://schemas.microsoft.com/office/drawing/2014/main" id="{F661144B-7910-DDE6-6EE5-696532156F06}"/>
                  </a:ext>
                </a:extLst>
              </p:cNvPr>
              <p:cNvSpPr txBox="1">
                <a:spLocks noRot="1" noChangeAspect="1" noMove="1" noResize="1" noEditPoints="1" noAdjustHandles="1" noChangeArrowheads="1" noChangeShapeType="1" noTextEdit="1"/>
              </p:cNvSpPr>
              <p:nvPr/>
            </p:nvSpPr>
            <p:spPr>
              <a:xfrm>
                <a:off x="874760" y="2586323"/>
                <a:ext cx="1511248" cy="43088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19463602-E8B9-0BDB-2F42-1A1D48FBFF5A}"/>
                  </a:ext>
                </a:extLst>
              </p:cNvPr>
              <p:cNvSpPr txBox="1"/>
              <p:nvPr/>
            </p:nvSpPr>
            <p:spPr>
              <a:xfrm>
                <a:off x="1073532" y="4986822"/>
                <a:ext cx="1113703"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2</m:t>
                          </m:r>
                        </m:e>
                        <m:sup>
                          <m:r>
                            <a:rPr lang="en-US" sz="2800" b="0" i="1" smtClean="0">
                              <a:latin typeface="Cambria Math" panose="02040503050406030204" pitchFamily="18" charset="0"/>
                            </a:rPr>
                            <m:t>3</m:t>
                          </m:r>
                        </m:sup>
                      </m:sSup>
                      <m:r>
                        <a:rPr lang="en-US" sz="2800" b="0" i="1" smtClean="0">
                          <a:latin typeface="Cambria Math" panose="02040503050406030204" pitchFamily="18" charset="0"/>
                        </a:rPr>
                        <m:t>=8</m:t>
                      </m:r>
                    </m:oMath>
                  </m:oMathPara>
                </a14:m>
                <a:endParaRPr lang="en-US" dirty="0"/>
              </a:p>
            </p:txBody>
          </p:sp>
        </mc:Choice>
        <mc:Fallback xmlns="">
          <p:sp>
            <p:nvSpPr>
              <p:cNvPr id="13" name="TextBox 12">
                <a:extLst>
                  <a:ext uri="{FF2B5EF4-FFF2-40B4-BE49-F238E27FC236}">
                    <a16:creationId xmlns:a16="http://schemas.microsoft.com/office/drawing/2014/main" id="{19463602-E8B9-0BDB-2F42-1A1D48FBFF5A}"/>
                  </a:ext>
                </a:extLst>
              </p:cNvPr>
              <p:cNvSpPr txBox="1">
                <a:spLocks noRot="1" noChangeAspect="1" noMove="1" noResize="1" noEditPoints="1" noAdjustHandles="1" noChangeArrowheads="1" noChangeShapeType="1" noTextEdit="1"/>
              </p:cNvSpPr>
              <p:nvPr/>
            </p:nvSpPr>
            <p:spPr>
              <a:xfrm>
                <a:off x="1073532" y="4986822"/>
                <a:ext cx="1113703" cy="430887"/>
              </a:xfrm>
              <a:prstGeom prst="rect">
                <a:avLst/>
              </a:prstGeom>
              <a:blipFill>
                <a:blip r:embed="rId10"/>
                <a:stretch>
                  <a:fillRect/>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A6E9BBFA-AF38-0DEA-C01E-09365AC88BFC}"/>
              </a:ext>
            </a:extLst>
          </p:cNvPr>
          <p:cNvSpPr txBox="1"/>
          <p:nvPr/>
        </p:nvSpPr>
        <p:spPr>
          <a:xfrm>
            <a:off x="89719" y="234162"/>
            <a:ext cx="3490571" cy="584775"/>
          </a:xfrm>
          <a:prstGeom prst="rect">
            <a:avLst/>
          </a:prstGeom>
          <a:noFill/>
        </p:spPr>
        <p:txBody>
          <a:bodyPr wrap="none" rtlCol="0">
            <a:spAutoFit/>
          </a:bodyPr>
          <a:lstStyle/>
          <a:p>
            <a:r>
              <a:rPr lang="en-US" sz="3200" b="1" dirty="0"/>
              <a:t>Effect of data range</a:t>
            </a:r>
          </a:p>
        </p:txBody>
      </p:sp>
    </p:spTree>
    <p:extLst>
      <p:ext uri="{BB962C8B-B14F-4D97-AF65-F5344CB8AC3E}">
        <p14:creationId xmlns:p14="http://schemas.microsoft.com/office/powerpoint/2010/main" val="3579270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8"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58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CFF82-F4A5-951A-E45E-966F9CEAE977}"/>
              </a:ext>
            </a:extLst>
          </p:cNvPr>
          <p:cNvSpPr>
            <a:spLocks noGrp="1"/>
          </p:cNvSpPr>
          <p:nvPr>
            <p:ph type="title"/>
          </p:nvPr>
        </p:nvSpPr>
        <p:spPr>
          <a:xfrm>
            <a:off x="468549" y="919601"/>
            <a:ext cx="4443919" cy="1325563"/>
          </a:xfrm>
        </p:spPr>
        <p:txBody>
          <a:bodyPr>
            <a:normAutofit fontScale="90000"/>
          </a:bodyPr>
          <a:lstStyle/>
          <a:p>
            <a:r>
              <a:rPr lang="en-US" b="1" dirty="0"/>
              <a:t>Signals of </a:t>
            </a:r>
            <a:r>
              <a:rPr lang="en-US" b="1" i="1" dirty="0"/>
              <a:t>any</a:t>
            </a:r>
            <a:r>
              <a:rPr lang="en-US" b="1" dirty="0"/>
              <a:t> shape can be constructed from a sufficient number of sine and cosine components.</a:t>
            </a:r>
            <a:endParaRPr lang="en-US" dirty="0"/>
          </a:p>
        </p:txBody>
      </p:sp>
      <p:pic>
        <p:nvPicPr>
          <p:cNvPr id="5" name="Content Placeholder 4" descr="A screenshot of a graph">
            <a:extLst>
              <a:ext uri="{FF2B5EF4-FFF2-40B4-BE49-F238E27FC236}">
                <a16:creationId xmlns:a16="http://schemas.microsoft.com/office/drawing/2014/main" id="{719CCCCE-E177-1D02-24CC-9C4E92D6DDA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03132" y="210621"/>
            <a:ext cx="6120319" cy="6520341"/>
          </a:xfrm>
        </p:spPr>
      </p:pic>
      <p:sp>
        <p:nvSpPr>
          <p:cNvPr id="4" name="TextBox 3">
            <a:extLst>
              <a:ext uri="{FF2B5EF4-FFF2-40B4-BE49-F238E27FC236}">
                <a16:creationId xmlns:a16="http://schemas.microsoft.com/office/drawing/2014/main" id="{E6FEEDF6-D82C-D913-38C8-BED34EC15F2B}"/>
              </a:ext>
            </a:extLst>
          </p:cNvPr>
          <p:cNvSpPr txBox="1"/>
          <p:nvPr/>
        </p:nvSpPr>
        <p:spPr>
          <a:xfrm>
            <a:off x="468549" y="3237327"/>
            <a:ext cx="4259094" cy="2554545"/>
          </a:xfrm>
          <a:prstGeom prst="rect">
            <a:avLst/>
          </a:prstGeom>
          <a:noFill/>
        </p:spPr>
        <p:txBody>
          <a:bodyPr wrap="square" rtlCol="0">
            <a:spAutoFit/>
          </a:bodyPr>
          <a:lstStyle/>
          <a:p>
            <a:r>
              <a:rPr lang="en-US" sz="3200" dirty="0"/>
              <a:t>These Gaussian peaks are smooth and require only a relatively small number of frequency components.</a:t>
            </a:r>
          </a:p>
        </p:txBody>
      </p:sp>
    </p:spTree>
    <p:extLst>
      <p:ext uri="{BB962C8B-B14F-4D97-AF65-F5344CB8AC3E}">
        <p14:creationId xmlns:p14="http://schemas.microsoft.com/office/powerpoint/2010/main" val="12087946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F3DBB-6020-8C55-4019-90EFB48E3FD8}"/>
              </a:ext>
            </a:extLst>
          </p:cNvPr>
          <p:cNvSpPr>
            <a:spLocks noGrp="1"/>
          </p:cNvSpPr>
          <p:nvPr>
            <p:ph type="title"/>
          </p:nvPr>
        </p:nvSpPr>
        <p:spPr>
          <a:xfrm>
            <a:off x="371189" y="97276"/>
            <a:ext cx="4752472" cy="3920247"/>
          </a:xfrm>
        </p:spPr>
        <p:txBody>
          <a:bodyPr>
            <a:normAutofit fontScale="90000"/>
          </a:bodyPr>
          <a:lstStyle/>
          <a:p>
            <a:r>
              <a:rPr lang="en-US" dirty="0"/>
              <a:t>A triangle wave requires more frequency components for a good reconstruction, because of its sharp points.</a:t>
            </a:r>
          </a:p>
        </p:txBody>
      </p:sp>
      <p:pic>
        <p:nvPicPr>
          <p:cNvPr id="5" name="GibbsPhenomenonTriangle">
            <a:hlinkClick r:id="" action="ppaction://media"/>
            <a:extLst>
              <a:ext uri="{FF2B5EF4-FFF2-40B4-BE49-F238E27FC236}">
                <a16:creationId xmlns:a16="http://schemas.microsoft.com/office/drawing/2014/main" id="{7FA06BC8-6046-B10B-A73C-004B7CB9007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994654" y="0"/>
            <a:ext cx="7197346" cy="6682902"/>
          </a:xfrm>
        </p:spPr>
      </p:pic>
    </p:spTree>
    <p:extLst>
      <p:ext uri="{BB962C8B-B14F-4D97-AF65-F5344CB8AC3E}">
        <p14:creationId xmlns:p14="http://schemas.microsoft.com/office/powerpoint/2010/main" val="1321714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4BABD-3090-17F0-2C53-2ACA4FA54DA3}"/>
              </a:ext>
            </a:extLst>
          </p:cNvPr>
          <p:cNvSpPr>
            <a:spLocks noGrp="1"/>
          </p:cNvSpPr>
          <p:nvPr>
            <p:ph type="title"/>
          </p:nvPr>
        </p:nvSpPr>
        <p:spPr>
          <a:xfrm>
            <a:off x="212558" y="329031"/>
            <a:ext cx="3793958" cy="3797801"/>
          </a:xfrm>
        </p:spPr>
        <p:txBody>
          <a:bodyPr>
            <a:normAutofit fontScale="90000"/>
          </a:bodyPr>
          <a:lstStyle/>
          <a:p>
            <a:br>
              <a:rPr lang="en-US" dirty="0"/>
            </a:br>
            <a:br>
              <a:rPr lang="en-US" dirty="0"/>
            </a:br>
            <a:r>
              <a:rPr lang="en-US" sz="4000" dirty="0"/>
              <a:t>This square wave’s abrupt transitions between -1 and +1 causes problems.</a:t>
            </a:r>
            <a:br>
              <a:rPr lang="en-US" sz="3600" dirty="0"/>
            </a:br>
            <a:br>
              <a:rPr lang="en-US" sz="3600" dirty="0"/>
            </a:br>
            <a:r>
              <a:rPr lang="en-US" sz="3600" dirty="0"/>
              <a:t>This is called the “Gibbs Phenomenon”.</a:t>
            </a:r>
            <a:br>
              <a:rPr lang="en-US" dirty="0"/>
            </a:br>
            <a:br>
              <a:rPr lang="en-US" dirty="0"/>
            </a:br>
            <a:endParaRPr lang="en-US" dirty="0"/>
          </a:p>
        </p:txBody>
      </p:sp>
      <p:pic>
        <p:nvPicPr>
          <p:cNvPr id="4" name="GibbsPhenomenon">
            <a:hlinkClick r:id="" action="ppaction://media"/>
            <a:extLst>
              <a:ext uri="{FF2B5EF4-FFF2-40B4-BE49-F238E27FC236}">
                <a16:creationId xmlns:a16="http://schemas.microsoft.com/office/drawing/2014/main" id="{5E3D1C67-E38C-1986-2807-D0B09F61F4D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902439" y="-175098"/>
            <a:ext cx="7201329" cy="6686601"/>
          </a:xfrm>
        </p:spPr>
      </p:pic>
    </p:spTree>
    <p:extLst>
      <p:ext uri="{BB962C8B-B14F-4D97-AF65-F5344CB8AC3E}">
        <p14:creationId xmlns:p14="http://schemas.microsoft.com/office/powerpoint/2010/main" val="1199873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A0DBD7-1E5B-6841-E5BF-9BD011B2A0D4}"/>
              </a:ext>
            </a:extLst>
          </p:cNvPr>
          <p:cNvSpPr txBox="1"/>
          <p:nvPr/>
        </p:nvSpPr>
        <p:spPr>
          <a:xfrm>
            <a:off x="926559" y="5074968"/>
            <a:ext cx="6094378" cy="646331"/>
          </a:xfrm>
          <a:prstGeom prst="rect">
            <a:avLst/>
          </a:prstGeom>
          <a:noFill/>
        </p:spPr>
        <p:txBody>
          <a:bodyPr wrap="square">
            <a:spAutoFit/>
          </a:bodyPr>
          <a:lstStyle/>
          <a:p>
            <a:r>
              <a:rPr lang="en-US" dirty="0"/>
              <a:t>Thanks to OpenAI. (2023). </a:t>
            </a:r>
            <a:r>
              <a:rPr lang="en-US" i="1" dirty="0"/>
              <a:t>ChatGPT</a:t>
            </a:r>
            <a:r>
              <a:rPr lang="en-US" dirty="0"/>
              <a:t> (August 3 Version) [Large language model], for suggestions. </a:t>
            </a:r>
            <a:r>
              <a:rPr lang="en-US" dirty="0">
                <a:hlinkClick r:id="rId2"/>
              </a:rPr>
              <a:t>https://chat.openai.com</a:t>
            </a:r>
            <a:endParaRPr lang="en-US" dirty="0"/>
          </a:p>
        </p:txBody>
      </p:sp>
      <p:sp>
        <p:nvSpPr>
          <p:cNvPr id="5" name="TextBox 4">
            <a:extLst>
              <a:ext uri="{FF2B5EF4-FFF2-40B4-BE49-F238E27FC236}">
                <a16:creationId xmlns:a16="http://schemas.microsoft.com/office/drawing/2014/main" id="{98BB3839-7D39-D433-F9C0-59DD59AA2627}"/>
              </a:ext>
            </a:extLst>
          </p:cNvPr>
          <p:cNvSpPr txBox="1"/>
          <p:nvPr/>
        </p:nvSpPr>
        <p:spPr>
          <a:xfrm>
            <a:off x="926559" y="1928788"/>
            <a:ext cx="6943118" cy="923330"/>
          </a:xfrm>
          <a:prstGeom prst="rect">
            <a:avLst/>
          </a:prstGeom>
          <a:noFill/>
        </p:spPr>
        <p:txBody>
          <a:bodyPr wrap="square">
            <a:spAutoFit/>
          </a:bodyPr>
          <a:lstStyle/>
          <a:p>
            <a:pPr algn="l"/>
            <a:r>
              <a:rPr lang="en-US" i="0" dirty="0">
                <a:solidFill>
                  <a:srgbClr val="000000"/>
                </a:solidFill>
                <a:effectLst/>
                <a:latin typeface="Source Sans Pro" panose="020B0503030403020204" pitchFamily="34" charset="0"/>
              </a:rPr>
              <a:t>Understanding the Karplus-Strong with Python (Synthetic Guitar Sounds Included)</a:t>
            </a:r>
          </a:p>
          <a:p>
            <a:pPr algn="l"/>
            <a:r>
              <a:rPr lang="en-US" i="0" dirty="0">
                <a:solidFill>
                  <a:srgbClr val="000000"/>
                </a:solidFill>
                <a:effectLst/>
                <a:latin typeface="Source Sans Pro" panose="020B0503030403020204" pitchFamily="34" charset="0"/>
                <a:hlinkClick r:id="rId3"/>
              </a:rPr>
              <a:t>https://flothesof.github.io/Karplus-Strong-algorithm-Python.html</a:t>
            </a:r>
            <a:endParaRPr lang="en-US" i="0" dirty="0">
              <a:solidFill>
                <a:srgbClr val="000000"/>
              </a:solidFill>
              <a:effectLst/>
              <a:latin typeface="Source Sans Pro" panose="020B0503030403020204" pitchFamily="34" charset="0"/>
            </a:endParaRPr>
          </a:p>
        </p:txBody>
      </p:sp>
      <p:sp>
        <p:nvSpPr>
          <p:cNvPr id="6" name="TextBox 5">
            <a:extLst>
              <a:ext uri="{FF2B5EF4-FFF2-40B4-BE49-F238E27FC236}">
                <a16:creationId xmlns:a16="http://schemas.microsoft.com/office/drawing/2014/main" id="{0B7F5A8F-0C54-3BE9-906C-20FB2A9DB3F3}"/>
              </a:ext>
            </a:extLst>
          </p:cNvPr>
          <p:cNvSpPr txBox="1"/>
          <p:nvPr/>
        </p:nvSpPr>
        <p:spPr>
          <a:xfrm>
            <a:off x="972844" y="1044368"/>
            <a:ext cx="6490623" cy="923330"/>
          </a:xfrm>
          <a:prstGeom prst="rect">
            <a:avLst/>
          </a:prstGeom>
          <a:noFill/>
        </p:spPr>
        <p:txBody>
          <a:bodyPr wrap="none" rtlCol="0">
            <a:spAutoFit/>
          </a:bodyPr>
          <a:lstStyle/>
          <a:p>
            <a:r>
              <a:rPr lang="en-US" b="1" i="0" dirty="0">
                <a:solidFill>
                  <a:srgbClr val="417373"/>
                </a:solidFill>
                <a:effectLst/>
                <a:latin typeface="GT Flexa Extended Medium"/>
              </a:rPr>
              <a:t>Best freeware synthesizers:</a:t>
            </a:r>
            <a:endParaRPr lang="en-US" dirty="0">
              <a:hlinkClick r:id="rId4"/>
            </a:endParaRPr>
          </a:p>
          <a:p>
            <a:r>
              <a:rPr lang="en-US" dirty="0">
                <a:hlinkClick r:id="rId4"/>
              </a:rPr>
              <a:t>https://musictech.com/guides/buyers-guide/best-freeware-synths/</a:t>
            </a:r>
            <a:endParaRPr lang="en-US" dirty="0"/>
          </a:p>
          <a:p>
            <a:endParaRPr lang="en-US" dirty="0"/>
          </a:p>
        </p:txBody>
      </p:sp>
      <p:sp>
        <p:nvSpPr>
          <p:cNvPr id="8" name="TextBox 7">
            <a:extLst>
              <a:ext uri="{FF2B5EF4-FFF2-40B4-BE49-F238E27FC236}">
                <a16:creationId xmlns:a16="http://schemas.microsoft.com/office/drawing/2014/main" id="{5BB1E158-01F1-14C8-3C0D-1934007327AF}"/>
              </a:ext>
            </a:extLst>
          </p:cNvPr>
          <p:cNvSpPr txBox="1"/>
          <p:nvPr/>
        </p:nvSpPr>
        <p:spPr>
          <a:xfrm>
            <a:off x="926559" y="3105834"/>
            <a:ext cx="6583194" cy="646331"/>
          </a:xfrm>
          <a:prstGeom prst="rect">
            <a:avLst/>
          </a:prstGeom>
          <a:noFill/>
        </p:spPr>
        <p:txBody>
          <a:bodyPr wrap="square">
            <a:spAutoFit/>
          </a:bodyPr>
          <a:lstStyle/>
          <a:p>
            <a:r>
              <a:rPr lang="en-US" b="0" i="0" dirty="0">
                <a:solidFill>
                  <a:srgbClr val="000000"/>
                </a:solidFill>
                <a:effectLst/>
                <a:latin typeface="Times New Roman" panose="02020603050405020304" pitchFamily="18" charset="0"/>
              </a:rPr>
              <a:t> T. C. O'Haver, "Audio Processing with a Microprocessor," </a:t>
            </a:r>
            <a:r>
              <a:rPr lang="en-US" b="0" i="1" dirty="0">
                <a:solidFill>
                  <a:srgbClr val="000000"/>
                </a:solidFill>
                <a:effectLst/>
                <a:latin typeface="Times New Roman" panose="02020603050405020304" pitchFamily="18" charset="0"/>
              </a:rPr>
              <a:t>Byte, the Small Systems Journal</a:t>
            </a:r>
            <a:r>
              <a:rPr lang="en-US" b="0" i="0" dirty="0">
                <a:solidFill>
                  <a:srgbClr val="000000"/>
                </a:solidFill>
                <a:effectLst/>
                <a:latin typeface="Times New Roman" panose="02020603050405020304" pitchFamily="18" charset="0"/>
              </a:rPr>
              <a:t>, June 1978, p. 166.</a:t>
            </a:r>
            <a:endParaRPr lang="en-US" dirty="0"/>
          </a:p>
        </p:txBody>
      </p:sp>
      <p:sp>
        <p:nvSpPr>
          <p:cNvPr id="9" name="TextBox 8">
            <a:extLst>
              <a:ext uri="{FF2B5EF4-FFF2-40B4-BE49-F238E27FC236}">
                <a16:creationId xmlns:a16="http://schemas.microsoft.com/office/drawing/2014/main" id="{CB6F30D5-42ED-41B3-0ED5-43AAA2C2CCC2}"/>
              </a:ext>
            </a:extLst>
          </p:cNvPr>
          <p:cNvSpPr txBox="1"/>
          <p:nvPr/>
        </p:nvSpPr>
        <p:spPr>
          <a:xfrm>
            <a:off x="972844" y="435432"/>
            <a:ext cx="1820755" cy="523220"/>
          </a:xfrm>
          <a:prstGeom prst="rect">
            <a:avLst/>
          </a:prstGeom>
          <a:noFill/>
        </p:spPr>
        <p:txBody>
          <a:bodyPr wrap="none" rtlCol="0">
            <a:spAutoFit/>
          </a:bodyPr>
          <a:lstStyle/>
          <a:p>
            <a:r>
              <a:rPr lang="en-US" sz="2800" b="1" dirty="0"/>
              <a:t>References</a:t>
            </a:r>
            <a:endParaRPr lang="en-US" b="1" dirty="0"/>
          </a:p>
        </p:txBody>
      </p:sp>
      <p:sp>
        <p:nvSpPr>
          <p:cNvPr id="10" name="TextBox 9">
            <a:extLst>
              <a:ext uri="{FF2B5EF4-FFF2-40B4-BE49-F238E27FC236}">
                <a16:creationId xmlns:a16="http://schemas.microsoft.com/office/drawing/2014/main" id="{80AACDF4-F34C-351B-8F5F-1034B63FBFA7}"/>
              </a:ext>
            </a:extLst>
          </p:cNvPr>
          <p:cNvSpPr txBox="1"/>
          <p:nvPr/>
        </p:nvSpPr>
        <p:spPr>
          <a:xfrm>
            <a:off x="972844" y="4005881"/>
            <a:ext cx="6186791" cy="646331"/>
          </a:xfrm>
          <a:prstGeom prst="rect">
            <a:avLst/>
          </a:prstGeom>
          <a:noFill/>
        </p:spPr>
        <p:txBody>
          <a:bodyPr wrap="square" rtlCol="0">
            <a:spAutoFit/>
          </a:bodyPr>
          <a:lstStyle/>
          <a:p>
            <a:r>
              <a:rPr lang="en-US" b="0" i="0" dirty="0">
                <a:solidFill>
                  <a:srgbClr val="000000"/>
                </a:solidFill>
                <a:effectLst/>
                <a:latin typeface="Roboto Slab" panose="020F0502020204030204" pitchFamily="2" charset="0"/>
              </a:rPr>
              <a:t>Best Guitar Amp Simulators</a:t>
            </a:r>
          </a:p>
          <a:p>
            <a:r>
              <a:rPr lang="en-US" dirty="0">
                <a:hlinkClick r:id="rId5"/>
              </a:rPr>
              <a:t>https://www.pianodreamers.com/best-amp-simulators/</a:t>
            </a:r>
            <a:endParaRPr lang="en-US" dirty="0"/>
          </a:p>
        </p:txBody>
      </p:sp>
    </p:spTree>
    <p:extLst>
      <p:ext uri="{BB962C8B-B14F-4D97-AF65-F5344CB8AC3E}">
        <p14:creationId xmlns:p14="http://schemas.microsoft.com/office/powerpoint/2010/main" val="36373753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26F28-136B-BB3F-79B7-A9A4ACB33777}"/>
              </a:ext>
            </a:extLst>
          </p:cNvPr>
          <p:cNvSpPr>
            <a:spLocks noGrp="1"/>
          </p:cNvSpPr>
          <p:nvPr>
            <p:ph type="title"/>
          </p:nvPr>
        </p:nvSpPr>
        <p:spPr>
          <a:xfrm>
            <a:off x="838200" y="192090"/>
            <a:ext cx="10515600" cy="523220"/>
          </a:xfrm>
        </p:spPr>
        <p:txBody>
          <a:bodyPr>
            <a:noAutofit/>
          </a:bodyPr>
          <a:lstStyle/>
          <a:p>
            <a:pPr algn="ctr"/>
            <a:r>
              <a:rPr lang="en-US" sz="4800" b="1" dirty="0"/>
              <a:t>A damped sine wave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2EFD841-EE8E-529E-7EA7-F82A56DF1C3D}"/>
                  </a:ext>
                </a:extLst>
              </p:cNvPr>
              <p:cNvSpPr>
                <a:spLocks noGrp="1"/>
              </p:cNvSpPr>
              <p:nvPr>
                <p:ph idx="1"/>
              </p:nvPr>
            </p:nvSpPr>
            <p:spPr>
              <a:xfrm>
                <a:off x="982715" y="817123"/>
                <a:ext cx="5913120" cy="1010087"/>
              </a:xfrm>
            </p:spPr>
            <p:txBody>
              <a:bodyPr>
                <a:normAutofit/>
              </a:bodyPr>
              <a:lstStyle/>
              <a:p>
                <a:pPr marL="0" indent="0">
                  <a:buNone/>
                </a:pPr>
                <a14:m>
                  <m:oMathPara xmlns:m="http://schemas.openxmlformats.org/officeDocument/2006/math">
                    <m:oMathParaPr>
                      <m:jc m:val="centerGroup"/>
                    </m:oMathParaPr>
                    <m:oMath xmlns:m="http://schemas.openxmlformats.org/officeDocument/2006/math">
                      <m:func>
                        <m:funcPr>
                          <m:ctrlPr>
                            <a:rPr lang="en-US" sz="4800" i="1" smtClean="0">
                              <a:latin typeface="Cambria Math" panose="02040503050406030204" pitchFamily="18" charset="0"/>
                            </a:rPr>
                          </m:ctrlPr>
                        </m:funcPr>
                        <m:fName>
                          <m:sSup>
                            <m:sSupPr>
                              <m:ctrlPr>
                                <a:rPr lang="en-US" sz="4800" b="0" i="1" smtClean="0">
                                  <a:latin typeface="Cambria Math" panose="02040503050406030204" pitchFamily="18" charset="0"/>
                                </a:rPr>
                              </m:ctrlPr>
                            </m:sSupPr>
                            <m:e>
                              <m:r>
                                <a:rPr lang="en-US" sz="4800" b="0" i="1" smtClean="0">
                                  <a:latin typeface="Cambria Math" panose="02040503050406030204" pitchFamily="18" charset="0"/>
                                </a:rPr>
                                <m:t>𝑒</m:t>
                              </m:r>
                            </m:e>
                            <m:sup>
                              <m:r>
                                <a:rPr lang="en-US" sz="4800" b="0" i="1" smtClean="0">
                                  <a:latin typeface="Cambria Math" panose="02040503050406030204" pitchFamily="18" charset="0"/>
                                </a:rPr>
                                <m:t>−</m:t>
                              </m:r>
                              <m:r>
                                <a:rPr lang="en-US" sz="4800" b="0" i="1" smtClean="0">
                                  <a:latin typeface="Cambria Math" panose="02040503050406030204" pitchFamily="18" charset="0"/>
                                </a:rPr>
                                <m:t>𝑡</m:t>
                              </m:r>
                              <m:r>
                                <a:rPr lang="en-US" sz="4800" b="0" i="1" smtClean="0">
                                  <a:latin typeface="Cambria Math" panose="02040503050406030204" pitchFamily="18" charset="0"/>
                                </a:rPr>
                                <m:t>/</m:t>
                              </m:r>
                              <m:r>
                                <a:rPr lang="en-US" sz="4800" b="0" i="1" smtClean="0">
                                  <a:latin typeface="Cambria Math" panose="02040503050406030204" pitchFamily="18" charset="0"/>
                                </a:rPr>
                                <m:t>𝑑</m:t>
                              </m:r>
                            </m:sup>
                          </m:sSup>
                          <m:r>
                            <m:rPr>
                              <m:sty m:val="p"/>
                            </m:rPr>
                            <a:rPr lang="en-US" sz="4800">
                              <a:latin typeface="Cambria Math" panose="02040503050406030204" pitchFamily="18" charset="0"/>
                            </a:rPr>
                            <m:t>sin</m:t>
                          </m:r>
                        </m:fName>
                        <m:e>
                          <m:d>
                            <m:dPr>
                              <m:ctrlPr>
                                <a:rPr lang="en-US" sz="4800" i="1">
                                  <a:solidFill>
                                    <a:srgbClr val="836967"/>
                                  </a:solidFill>
                                  <a:latin typeface="Cambria Math" panose="02040503050406030204" pitchFamily="18" charset="0"/>
                                </a:rPr>
                              </m:ctrlPr>
                            </m:dPr>
                            <m:e>
                              <m:r>
                                <a:rPr lang="en-US" sz="4800" i="0">
                                  <a:latin typeface="Cambria Math" panose="02040503050406030204" pitchFamily="18" charset="0"/>
                                </a:rPr>
                                <m:t>2</m:t>
                              </m:r>
                              <m:r>
                                <a:rPr lang="en-US" sz="4800" i="1">
                                  <a:latin typeface="Cambria Math" panose="02040503050406030204" pitchFamily="18" charset="0"/>
                                </a:rPr>
                                <m:t>𝜋</m:t>
                              </m:r>
                              <m:r>
                                <a:rPr lang="en-US" sz="4800" i="1">
                                  <a:latin typeface="Cambria Math" panose="02040503050406030204" pitchFamily="18" charset="0"/>
                                </a:rPr>
                                <m:t>𝑓𝑡</m:t>
                              </m:r>
                            </m:e>
                          </m:d>
                        </m:e>
                      </m:func>
                    </m:oMath>
                  </m:oMathPara>
                </a14:m>
                <a:endParaRPr lang="en-US" sz="3600" dirty="0"/>
              </a:p>
            </p:txBody>
          </p:sp>
        </mc:Choice>
        <mc:Fallback xmlns="">
          <p:sp>
            <p:nvSpPr>
              <p:cNvPr id="3" name="Content Placeholder 2">
                <a:extLst>
                  <a:ext uri="{FF2B5EF4-FFF2-40B4-BE49-F238E27FC236}">
                    <a16:creationId xmlns:a16="http://schemas.microsoft.com/office/drawing/2014/main" id="{62EFD841-EE8E-529E-7EA7-F82A56DF1C3D}"/>
                  </a:ext>
                </a:extLst>
              </p:cNvPr>
              <p:cNvSpPr>
                <a:spLocks noGrp="1" noRot="1" noChangeAspect="1" noMove="1" noResize="1" noEditPoints="1" noAdjustHandles="1" noChangeArrowheads="1" noChangeShapeType="1" noTextEdit="1"/>
              </p:cNvSpPr>
              <p:nvPr>
                <p:ph idx="1"/>
              </p:nvPr>
            </p:nvSpPr>
            <p:spPr>
              <a:xfrm>
                <a:off x="982715" y="817123"/>
                <a:ext cx="5913120" cy="1010087"/>
              </a:xfrm>
              <a:blipFill>
                <a:blip r:embed="rId4"/>
                <a:stretch>
                  <a:fillRect/>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73F9DE25-7A44-F94E-E64D-FF11098A6EBB}"/>
              </a:ext>
            </a:extLst>
          </p:cNvPr>
          <p:cNvSpPr txBox="1"/>
          <p:nvPr/>
        </p:nvSpPr>
        <p:spPr>
          <a:xfrm>
            <a:off x="6096000" y="984035"/>
            <a:ext cx="5519781" cy="523220"/>
          </a:xfrm>
          <a:prstGeom prst="rect">
            <a:avLst/>
          </a:prstGeom>
          <a:noFill/>
        </p:spPr>
        <p:txBody>
          <a:bodyPr wrap="none" rtlCol="0">
            <a:spAutoFit/>
          </a:bodyPr>
          <a:lstStyle/>
          <a:p>
            <a:r>
              <a:rPr lang="en-US" sz="2800" dirty="0"/>
              <a:t>where </a:t>
            </a:r>
            <a:r>
              <a:rPr lang="en-US" sz="2800" b="1" i="1" dirty="0"/>
              <a:t>d</a:t>
            </a:r>
            <a:r>
              <a:rPr lang="en-US" sz="2800" dirty="0"/>
              <a:t> is the decay time (</a:t>
            </a:r>
            <a:r>
              <a:rPr lang="en-US" sz="2800" b="1" dirty="0"/>
              <a:t>1 second)</a:t>
            </a:r>
          </a:p>
        </p:txBody>
      </p:sp>
      <p:sp>
        <p:nvSpPr>
          <p:cNvPr id="8" name="TextBox 7">
            <a:extLst>
              <a:ext uri="{FF2B5EF4-FFF2-40B4-BE49-F238E27FC236}">
                <a16:creationId xmlns:a16="http://schemas.microsoft.com/office/drawing/2014/main" id="{125296D0-1117-497B-E4EF-C65CD733B836}"/>
              </a:ext>
            </a:extLst>
          </p:cNvPr>
          <p:cNvSpPr txBox="1"/>
          <p:nvPr/>
        </p:nvSpPr>
        <p:spPr>
          <a:xfrm>
            <a:off x="8264619" y="3302540"/>
            <a:ext cx="3351162" cy="3477875"/>
          </a:xfrm>
          <a:prstGeom prst="rect">
            <a:avLst/>
          </a:prstGeom>
          <a:noFill/>
        </p:spPr>
        <p:txBody>
          <a:bodyPr wrap="square" rtlCol="0">
            <a:spAutoFit/>
          </a:bodyPr>
          <a:lstStyle/>
          <a:p>
            <a:pPr algn="ctr"/>
            <a:r>
              <a:rPr lang="en-US" sz="2400" b="0" i="0" dirty="0">
                <a:solidFill>
                  <a:srgbClr val="202124"/>
                </a:solidFill>
                <a:effectLst/>
                <a:latin typeface="Google Sans"/>
              </a:rPr>
              <a:t>What’s this “e”??</a:t>
            </a:r>
          </a:p>
          <a:p>
            <a:pPr algn="l"/>
            <a:endParaRPr lang="en-US" b="0" i="0" dirty="0">
              <a:solidFill>
                <a:srgbClr val="202124"/>
              </a:solidFill>
              <a:effectLst/>
              <a:latin typeface="Google Sans"/>
            </a:endParaRPr>
          </a:p>
          <a:p>
            <a:pPr algn="l"/>
            <a:r>
              <a:rPr lang="en-US" sz="2000" b="0" i="0" dirty="0">
                <a:solidFill>
                  <a:srgbClr val="202124"/>
                </a:solidFill>
                <a:effectLst/>
                <a:latin typeface="Google Sans"/>
              </a:rPr>
              <a:t>While the base of a common logarithm is 10, the base of a natural logarithm is </a:t>
            </a:r>
            <a:r>
              <a:rPr lang="en-US" sz="2000" b="0" i="0" dirty="0">
                <a:solidFill>
                  <a:srgbClr val="040C28"/>
                </a:solidFill>
                <a:effectLst/>
                <a:latin typeface="Google Sans"/>
              </a:rPr>
              <a:t>the special number e</a:t>
            </a:r>
            <a:r>
              <a:rPr lang="en-US" sz="2000" b="0" i="0" dirty="0">
                <a:solidFill>
                  <a:srgbClr val="202124"/>
                </a:solidFill>
                <a:effectLst/>
                <a:latin typeface="Google Sans"/>
              </a:rPr>
              <a:t>. Although this looks like a variable, it represents a fixed irrational number approximately equal to 2.718281828459</a:t>
            </a:r>
            <a:endParaRPr lang="en-US" sz="2000" b="0" i="0" dirty="0">
              <a:solidFill>
                <a:srgbClr val="202124"/>
              </a:solidFill>
              <a:effectLst/>
              <a:latin typeface="Roboto" panose="02000000000000000000" pitchFamily="2" charset="0"/>
            </a:endParaRPr>
          </a:p>
          <a:p>
            <a:endParaRPr lang="en-US" dirty="0"/>
          </a:p>
        </p:txBody>
      </p:sp>
      <p:pic>
        <p:nvPicPr>
          <p:cNvPr id="10" name="Picture 9">
            <a:extLst>
              <a:ext uri="{FF2B5EF4-FFF2-40B4-BE49-F238E27FC236}">
                <a16:creationId xmlns:a16="http://schemas.microsoft.com/office/drawing/2014/main" id="{CBA75924-8AD9-9DDE-0597-B733776D40AD}"/>
              </a:ext>
            </a:extLst>
          </p:cNvPr>
          <p:cNvPicPr>
            <a:picLocks noChangeAspect="1"/>
          </p:cNvPicPr>
          <p:nvPr/>
        </p:nvPicPr>
        <p:blipFill rotWithShape="1">
          <a:blip r:embed="rId5"/>
          <a:srcRect l="4777" t="2505" r="7040" b="1458"/>
          <a:stretch/>
        </p:blipFill>
        <p:spPr>
          <a:xfrm>
            <a:off x="109291" y="1559662"/>
            <a:ext cx="6786544" cy="5303040"/>
          </a:xfrm>
          <a:prstGeom prst="rect">
            <a:avLst/>
          </a:prstGeom>
        </p:spPr>
      </p:pic>
      <p:pic>
        <p:nvPicPr>
          <p:cNvPr id="11" name=" DampedSine1">
            <a:hlinkClick r:id="" action="ppaction://media"/>
            <a:extLst>
              <a:ext uri="{FF2B5EF4-FFF2-40B4-BE49-F238E27FC236}">
                <a16:creationId xmlns:a16="http://schemas.microsoft.com/office/drawing/2014/main" id="{63EEB591-8941-C8A2-7CFE-12D7C98FC2F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17050" y="2111375"/>
            <a:ext cx="609600" cy="609600"/>
          </a:xfrm>
          <a:prstGeom prst="rect">
            <a:avLst/>
          </a:prstGeom>
        </p:spPr>
      </p:pic>
    </p:spTree>
    <p:extLst>
      <p:ext uri="{BB962C8B-B14F-4D97-AF65-F5344CB8AC3E}">
        <p14:creationId xmlns:p14="http://schemas.microsoft.com/office/powerpoint/2010/main" val="206448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 DampedSine01">
            <a:hlinkClick r:id="" action="ppaction://media"/>
            <a:extLst>
              <a:ext uri="{FF2B5EF4-FFF2-40B4-BE49-F238E27FC236}">
                <a16:creationId xmlns:a16="http://schemas.microsoft.com/office/drawing/2014/main" id="{764B61BB-69AB-4A41-A240-666EA4A838CF}"/>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5791200" y="3695700"/>
            <a:ext cx="609600" cy="609600"/>
          </a:xfrm>
        </p:spPr>
      </p:pic>
      <p:sp>
        <p:nvSpPr>
          <p:cNvPr id="4" name="Title 1">
            <a:extLst>
              <a:ext uri="{FF2B5EF4-FFF2-40B4-BE49-F238E27FC236}">
                <a16:creationId xmlns:a16="http://schemas.microsoft.com/office/drawing/2014/main" id="{C5740C86-987E-849F-588C-0F8517770083}"/>
              </a:ext>
            </a:extLst>
          </p:cNvPr>
          <p:cNvSpPr txBox="1">
            <a:spLocks/>
          </p:cNvSpPr>
          <p:nvPr/>
        </p:nvSpPr>
        <p:spPr>
          <a:xfrm>
            <a:off x="838200" y="192090"/>
            <a:ext cx="10515600" cy="629786"/>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t>More damped sine wave</a:t>
            </a:r>
          </a:p>
        </p:txBody>
      </p:sp>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756AB754-D43E-DEDC-BAEE-9BE9060E5BB7}"/>
                  </a:ext>
                </a:extLst>
              </p:cNvPr>
              <p:cNvSpPr txBox="1">
                <a:spLocks/>
              </p:cNvSpPr>
              <p:nvPr/>
            </p:nvSpPr>
            <p:spPr>
              <a:xfrm>
                <a:off x="1310640" y="729574"/>
                <a:ext cx="5090160" cy="7659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func>
                        <m:funcPr>
                          <m:ctrlPr>
                            <a:rPr lang="en-US" sz="4400" b="1" i="1" smtClean="0">
                              <a:latin typeface="Cambria Math" panose="02040503050406030204" pitchFamily="18" charset="0"/>
                            </a:rPr>
                          </m:ctrlPr>
                        </m:funcPr>
                        <m:fName>
                          <m:sSup>
                            <m:sSupPr>
                              <m:ctrlPr>
                                <a:rPr lang="en-US" sz="4400" b="1" i="1" smtClean="0">
                                  <a:latin typeface="Cambria Math" panose="02040503050406030204" pitchFamily="18" charset="0"/>
                                </a:rPr>
                              </m:ctrlPr>
                            </m:sSupPr>
                            <m:e>
                              <m:r>
                                <a:rPr lang="en-US" sz="4400" b="1" i="1" smtClean="0">
                                  <a:latin typeface="Cambria Math" panose="02040503050406030204" pitchFamily="18" charset="0"/>
                                </a:rPr>
                                <m:t>𝒆</m:t>
                              </m:r>
                            </m:e>
                            <m:sup>
                              <m:r>
                                <a:rPr lang="en-US" sz="4400" b="1" i="1" smtClean="0">
                                  <a:latin typeface="Cambria Math" panose="02040503050406030204" pitchFamily="18" charset="0"/>
                                </a:rPr>
                                <m:t>−</m:t>
                              </m:r>
                              <m:r>
                                <a:rPr lang="en-US" sz="4400" b="1" i="1" smtClean="0">
                                  <a:latin typeface="Cambria Math" panose="02040503050406030204" pitchFamily="18" charset="0"/>
                                </a:rPr>
                                <m:t>𝒕</m:t>
                              </m:r>
                              <m:r>
                                <a:rPr lang="en-US" sz="4400" b="1" i="1" smtClean="0">
                                  <a:latin typeface="Cambria Math" panose="02040503050406030204" pitchFamily="18" charset="0"/>
                                </a:rPr>
                                <m:t>/</m:t>
                              </m:r>
                              <m:r>
                                <a:rPr lang="en-US" sz="4400" b="1" i="1" smtClean="0">
                                  <a:latin typeface="Cambria Math" panose="02040503050406030204" pitchFamily="18" charset="0"/>
                                </a:rPr>
                                <m:t>𝒅</m:t>
                              </m:r>
                            </m:sup>
                          </m:sSup>
                          <m:r>
                            <a:rPr lang="en-US" sz="4400" b="1" i="1">
                              <a:latin typeface="Cambria Math" panose="02040503050406030204" pitchFamily="18" charset="0"/>
                            </a:rPr>
                            <m:t>𝒔𝒊𝒏</m:t>
                          </m:r>
                        </m:fName>
                        <m:e>
                          <m:d>
                            <m:dPr>
                              <m:ctrlPr>
                                <a:rPr lang="en-US" sz="4400" b="1" i="1">
                                  <a:solidFill>
                                    <a:srgbClr val="836967"/>
                                  </a:solidFill>
                                  <a:latin typeface="Cambria Math" panose="02040503050406030204" pitchFamily="18" charset="0"/>
                                </a:rPr>
                              </m:ctrlPr>
                            </m:dPr>
                            <m:e>
                              <m:r>
                                <a:rPr lang="en-US" sz="4400" b="1" i="1">
                                  <a:latin typeface="Cambria Math" panose="02040503050406030204" pitchFamily="18" charset="0"/>
                                </a:rPr>
                                <m:t>𝟐</m:t>
                              </m:r>
                              <m:r>
                                <a:rPr lang="en-US" sz="4400" b="1" i="1">
                                  <a:latin typeface="Cambria Math" panose="02040503050406030204" pitchFamily="18" charset="0"/>
                                </a:rPr>
                                <m:t>𝝅</m:t>
                              </m:r>
                              <m:r>
                                <a:rPr lang="en-US" sz="4400" b="1" i="1">
                                  <a:latin typeface="Cambria Math" panose="02040503050406030204" pitchFamily="18" charset="0"/>
                                </a:rPr>
                                <m:t>𝒇𝒕</m:t>
                              </m:r>
                            </m:e>
                          </m:d>
                        </m:e>
                      </m:func>
                    </m:oMath>
                  </m:oMathPara>
                </a14:m>
                <a:endParaRPr lang="en-US" sz="3600" b="1" dirty="0"/>
              </a:p>
            </p:txBody>
          </p:sp>
        </mc:Choice>
        <mc:Fallback xmlns="">
          <p:sp>
            <p:nvSpPr>
              <p:cNvPr id="5" name="Content Placeholder 2">
                <a:extLst>
                  <a:ext uri="{FF2B5EF4-FFF2-40B4-BE49-F238E27FC236}">
                    <a16:creationId xmlns:a16="http://schemas.microsoft.com/office/drawing/2014/main" id="{756AB754-D43E-DEDC-BAEE-9BE9060E5BB7}"/>
                  </a:ext>
                </a:extLst>
              </p:cNvPr>
              <p:cNvSpPr txBox="1">
                <a:spLocks noRot="1" noChangeAspect="1" noMove="1" noResize="1" noEditPoints="1" noAdjustHandles="1" noChangeArrowheads="1" noChangeShapeType="1" noTextEdit="1"/>
              </p:cNvSpPr>
              <p:nvPr/>
            </p:nvSpPr>
            <p:spPr>
              <a:xfrm>
                <a:off x="1310640" y="729574"/>
                <a:ext cx="5090160" cy="765979"/>
              </a:xfrm>
              <a:prstGeom prst="rect">
                <a:avLst/>
              </a:prstGeom>
              <a:blipFill>
                <a:blip r:embed="rId5"/>
                <a:stretch>
                  <a:fillRect/>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14BC21FB-D823-9875-9DBC-5CBA34B5149F}"/>
              </a:ext>
            </a:extLst>
          </p:cNvPr>
          <p:cNvSpPr txBox="1"/>
          <p:nvPr/>
        </p:nvSpPr>
        <p:spPr>
          <a:xfrm>
            <a:off x="5968877" y="857552"/>
            <a:ext cx="5110566" cy="523220"/>
          </a:xfrm>
          <a:prstGeom prst="rect">
            <a:avLst/>
          </a:prstGeom>
          <a:noFill/>
        </p:spPr>
        <p:txBody>
          <a:bodyPr wrap="none" rtlCol="0">
            <a:spAutoFit/>
          </a:bodyPr>
          <a:lstStyle/>
          <a:p>
            <a:r>
              <a:rPr lang="en-US" sz="2800" dirty="0"/>
              <a:t>With a decay time of </a:t>
            </a:r>
            <a:r>
              <a:rPr lang="en-US" sz="2800" b="1" dirty="0"/>
              <a:t>0.1 seconds</a:t>
            </a:r>
            <a:r>
              <a:rPr lang="en-US" sz="2800" dirty="0"/>
              <a:t>.</a:t>
            </a:r>
          </a:p>
        </p:txBody>
      </p:sp>
      <p:pic>
        <p:nvPicPr>
          <p:cNvPr id="11" name=" DampedSine01">
            <a:hlinkClick r:id="" action="ppaction://media"/>
            <a:extLst>
              <a:ext uri="{FF2B5EF4-FFF2-40B4-BE49-F238E27FC236}">
                <a16:creationId xmlns:a16="http://schemas.microsoft.com/office/drawing/2014/main" id="{DEF457D6-8A78-9AB9-6972-A03CF417C1D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543814" y="1809920"/>
            <a:ext cx="609600" cy="609600"/>
          </a:xfrm>
          <a:prstGeom prst="rect">
            <a:avLst/>
          </a:prstGeom>
        </p:spPr>
      </p:pic>
      <p:pic>
        <p:nvPicPr>
          <p:cNvPr id="12" name="Picture 11">
            <a:extLst>
              <a:ext uri="{FF2B5EF4-FFF2-40B4-BE49-F238E27FC236}">
                <a16:creationId xmlns:a16="http://schemas.microsoft.com/office/drawing/2014/main" id="{D5632ADF-AD0F-FCC3-213B-76548FCA3463}"/>
              </a:ext>
            </a:extLst>
          </p:cNvPr>
          <p:cNvPicPr>
            <a:picLocks noChangeAspect="1"/>
          </p:cNvPicPr>
          <p:nvPr/>
        </p:nvPicPr>
        <p:blipFill rotWithShape="1">
          <a:blip r:embed="rId6"/>
          <a:srcRect l="5331" t="2667" r="7543" b="2655"/>
          <a:stretch/>
        </p:blipFill>
        <p:spPr>
          <a:xfrm>
            <a:off x="311284" y="1495553"/>
            <a:ext cx="6896911" cy="5377546"/>
          </a:xfrm>
          <a:prstGeom prst="rect">
            <a:avLst/>
          </a:prstGeom>
        </p:spPr>
      </p:pic>
    </p:spTree>
    <p:extLst>
      <p:ext uri="{BB962C8B-B14F-4D97-AF65-F5344CB8AC3E}">
        <p14:creationId xmlns:p14="http://schemas.microsoft.com/office/powerpoint/2010/main" val="2445981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0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0"/>
                </p:tgtEl>
              </p:cMediaNode>
            </p:audio>
            <p:audio>
              <p:cMediaNode vol="80000">
                <p:cTn id="12"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4CE5A09-670C-7952-5216-31FCCAAB8850}"/>
              </a:ext>
            </a:extLst>
          </p:cNvPr>
          <p:cNvSpPr txBox="1">
            <a:spLocks/>
          </p:cNvSpPr>
          <p:nvPr/>
        </p:nvSpPr>
        <p:spPr>
          <a:xfrm>
            <a:off x="838200" y="192090"/>
            <a:ext cx="10515600" cy="629786"/>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t>Heavily damped sine wave</a:t>
            </a:r>
          </a:p>
        </p:txBody>
      </p:sp>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F907B2A9-30A9-99D6-B00A-6162C40E8094}"/>
                  </a:ext>
                </a:extLst>
              </p:cNvPr>
              <p:cNvSpPr txBox="1">
                <a:spLocks/>
              </p:cNvSpPr>
              <p:nvPr/>
            </p:nvSpPr>
            <p:spPr>
              <a:xfrm>
                <a:off x="532427" y="857552"/>
                <a:ext cx="5913120" cy="7864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func>
                        <m:funcPr>
                          <m:ctrlPr>
                            <a:rPr lang="en-US" sz="4400" b="1" i="1" smtClean="0">
                              <a:latin typeface="Cambria Math" panose="02040503050406030204" pitchFamily="18" charset="0"/>
                            </a:rPr>
                          </m:ctrlPr>
                        </m:funcPr>
                        <m:fName>
                          <m:sSup>
                            <m:sSupPr>
                              <m:ctrlPr>
                                <a:rPr lang="en-US" sz="4400" b="1" i="1" smtClean="0">
                                  <a:latin typeface="Cambria Math" panose="02040503050406030204" pitchFamily="18" charset="0"/>
                                </a:rPr>
                              </m:ctrlPr>
                            </m:sSupPr>
                            <m:e>
                              <m:r>
                                <a:rPr lang="en-US" sz="4400" b="1" i="1" smtClean="0">
                                  <a:latin typeface="Cambria Math" panose="02040503050406030204" pitchFamily="18" charset="0"/>
                                </a:rPr>
                                <m:t>𝒆</m:t>
                              </m:r>
                            </m:e>
                            <m:sup>
                              <m:r>
                                <a:rPr lang="en-US" sz="4400" b="1" i="1" smtClean="0">
                                  <a:latin typeface="Cambria Math" panose="02040503050406030204" pitchFamily="18" charset="0"/>
                                </a:rPr>
                                <m:t>−</m:t>
                              </m:r>
                              <m:r>
                                <a:rPr lang="en-US" sz="4400" b="1" i="1" smtClean="0">
                                  <a:latin typeface="Cambria Math" panose="02040503050406030204" pitchFamily="18" charset="0"/>
                                </a:rPr>
                                <m:t>𝒕</m:t>
                              </m:r>
                              <m:r>
                                <a:rPr lang="en-US" sz="4400" b="1" i="1" smtClean="0">
                                  <a:latin typeface="Cambria Math" panose="02040503050406030204" pitchFamily="18" charset="0"/>
                                </a:rPr>
                                <m:t>/</m:t>
                              </m:r>
                              <m:r>
                                <a:rPr lang="en-US" sz="4400" b="1" i="1" smtClean="0">
                                  <a:latin typeface="Cambria Math" panose="02040503050406030204" pitchFamily="18" charset="0"/>
                                </a:rPr>
                                <m:t>𝒅</m:t>
                              </m:r>
                            </m:sup>
                          </m:sSup>
                          <m:r>
                            <a:rPr lang="en-US" sz="4400" b="1" i="1">
                              <a:latin typeface="Cambria Math" panose="02040503050406030204" pitchFamily="18" charset="0"/>
                            </a:rPr>
                            <m:t>𝒔𝒊𝒏</m:t>
                          </m:r>
                        </m:fName>
                        <m:e>
                          <m:d>
                            <m:dPr>
                              <m:ctrlPr>
                                <a:rPr lang="en-US" sz="4400" b="1" i="1">
                                  <a:solidFill>
                                    <a:srgbClr val="836967"/>
                                  </a:solidFill>
                                  <a:latin typeface="Cambria Math" panose="02040503050406030204" pitchFamily="18" charset="0"/>
                                </a:rPr>
                              </m:ctrlPr>
                            </m:dPr>
                            <m:e>
                              <m:r>
                                <a:rPr lang="en-US" sz="4400" b="1" i="1">
                                  <a:latin typeface="Cambria Math" panose="02040503050406030204" pitchFamily="18" charset="0"/>
                                </a:rPr>
                                <m:t>𝟐</m:t>
                              </m:r>
                              <m:r>
                                <a:rPr lang="en-US" sz="4400" b="1" i="1">
                                  <a:latin typeface="Cambria Math" panose="02040503050406030204" pitchFamily="18" charset="0"/>
                                </a:rPr>
                                <m:t>𝝅</m:t>
                              </m:r>
                              <m:r>
                                <a:rPr lang="en-US" sz="4400" b="1" i="1">
                                  <a:latin typeface="Cambria Math" panose="02040503050406030204" pitchFamily="18" charset="0"/>
                                </a:rPr>
                                <m:t>𝒇𝒕</m:t>
                              </m:r>
                            </m:e>
                          </m:d>
                        </m:e>
                      </m:func>
                    </m:oMath>
                  </m:oMathPara>
                </a14:m>
                <a:endParaRPr lang="en-US" b="1" dirty="0"/>
              </a:p>
            </p:txBody>
          </p:sp>
        </mc:Choice>
        <mc:Fallback xmlns="">
          <p:sp>
            <p:nvSpPr>
              <p:cNvPr id="5" name="Content Placeholder 2">
                <a:extLst>
                  <a:ext uri="{FF2B5EF4-FFF2-40B4-BE49-F238E27FC236}">
                    <a16:creationId xmlns:a16="http://schemas.microsoft.com/office/drawing/2014/main" id="{F907B2A9-30A9-99D6-B00A-6162C40E8094}"/>
                  </a:ext>
                </a:extLst>
              </p:cNvPr>
              <p:cNvSpPr txBox="1">
                <a:spLocks noRot="1" noChangeAspect="1" noMove="1" noResize="1" noEditPoints="1" noAdjustHandles="1" noChangeArrowheads="1" noChangeShapeType="1" noTextEdit="1"/>
              </p:cNvSpPr>
              <p:nvPr/>
            </p:nvSpPr>
            <p:spPr>
              <a:xfrm>
                <a:off x="532427" y="857552"/>
                <a:ext cx="5913120" cy="786422"/>
              </a:xfrm>
              <a:prstGeom prst="rect">
                <a:avLst/>
              </a:prstGeom>
              <a:blipFill>
                <a:blip r:embed="rId4"/>
                <a:stretch>
                  <a:fillRect/>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43FFF714-4215-7A07-7EF2-1F42F7765A9F}"/>
              </a:ext>
            </a:extLst>
          </p:cNvPr>
          <p:cNvSpPr txBox="1"/>
          <p:nvPr/>
        </p:nvSpPr>
        <p:spPr>
          <a:xfrm>
            <a:off x="5579451" y="963351"/>
            <a:ext cx="5351017" cy="523220"/>
          </a:xfrm>
          <a:prstGeom prst="rect">
            <a:avLst/>
          </a:prstGeom>
          <a:noFill/>
        </p:spPr>
        <p:txBody>
          <a:bodyPr wrap="none" rtlCol="0">
            <a:spAutoFit/>
          </a:bodyPr>
          <a:lstStyle/>
          <a:p>
            <a:r>
              <a:rPr lang="en-US" sz="2800" dirty="0"/>
              <a:t>with a decay time of </a:t>
            </a:r>
            <a:r>
              <a:rPr lang="en-US" sz="2800" b="1" dirty="0"/>
              <a:t>0.001 second.</a:t>
            </a:r>
            <a:endParaRPr lang="en-US" sz="2800" dirty="0"/>
          </a:p>
        </p:txBody>
      </p:sp>
      <p:pic>
        <p:nvPicPr>
          <p:cNvPr id="14" name="Picture 13">
            <a:extLst>
              <a:ext uri="{FF2B5EF4-FFF2-40B4-BE49-F238E27FC236}">
                <a16:creationId xmlns:a16="http://schemas.microsoft.com/office/drawing/2014/main" id="{7EA86719-54C5-47BC-BFE0-210B7ABC6550}"/>
              </a:ext>
            </a:extLst>
          </p:cNvPr>
          <p:cNvPicPr>
            <a:picLocks noChangeAspect="1"/>
          </p:cNvPicPr>
          <p:nvPr/>
        </p:nvPicPr>
        <p:blipFill>
          <a:blip r:embed="rId5"/>
          <a:stretch>
            <a:fillRect/>
          </a:stretch>
        </p:blipFill>
        <p:spPr>
          <a:xfrm>
            <a:off x="117137" y="1592370"/>
            <a:ext cx="7334250" cy="5262428"/>
          </a:xfrm>
          <a:prstGeom prst="rect">
            <a:avLst/>
          </a:prstGeom>
        </p:spPr>
      </p:pic>
      <p:sp>
        <p:nvSpPr>
          <p:cNvPr id="2" name="TextBox 1">
            <a:extLst>
              <a:ext uri="{FF2B5EF4-FFF2-40B4-BE49-F238E27FC236}">
                <a16:creationId xmlns:a16="http://schemas.microsoft.com/office/drawing/2014/main" id="{678D8181-A8FE-2A8D-1F1D-2D21A67C7FA0}"/>
              </a:ext>
            </a:extLst>
          </p:cNvPr>
          <p:cNvSpPr txBox="1"/>
          <p:nvPr/>
        </p:nvSpPr>
        <p:spPr>
          <a:xfrm>
            <a:off x="7568119" y="3326859"/>
            <a:ext cx="3785681" cy="2308324"/>
          </a:xfrm>
          <a:prstGeom prst="rect">
            <a:avLst/>
          </a:prstGeom>
          <a:noFill/>
        </p:spPr>
        <p:txBody>
          <a:bodyPr wrap="square" rtlCol="0">
            <a:spAutoFit/>
          </a:bodyPr>
          <a:lstStyle/>
          <a:p>
            <a:r>
              <a:rPr lang="en-US" sz="2400" dirty="0"/>
              <a:t>With such a short decay time, there are too few completed cycles for the ear to latch on to a specific frequency. The effect is more percussive that musical.</a:t>
            </a:r>
          </a:p>
        </p:txBody>
      </p:sp>
      <p:pic>
        <p:nvPicPr>
          <p:cNvPr id="3" name="DampedSine0001">
            <a:hlinkClick r:id="" action="ppaction://media"/>
            <a:extLst>
              <a:ext uri="{FF2B5EF4-FFF2-40B4-BE49-F238E27FC236}">
                <a16:creationId xmlns:a16="http://schemas.microsoft.com/office/drawing/2014/main" id="{C95994E9-EBDA-5975-7FAD-7967005F92D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51359" y="2052564"/>
            <a:ext cx="609600" cy="609600"/>
          </a:xfrm>
          <a:prstGeom prst="rect">
            <a:avLst/>
          </a:prstGeom>
        </p:spPr>
      </p:pic>
    </p:spTree>
    <p:extLst>
      <p:ext uri="{BB962C8B-B14F-4D97-AF65-F5344CB8AC3E}">
        <p14:creationId xmlns:p14="http://schemas.microsoft.com/office/powerpoint/2010/main" val="832104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4CE5A09-670C-7952-5216-31FCCAAB8850}"/>
              </a:ext>
            </a:extLst>
          </p:cNvPr>
          <p:cNvSpPr txBox="1">
            <a:spLocks/>
          </p:cNvSpPr>
          <p:nvPr/>
        </p:nvSpPr>
        <p:spPr>
          <a:xfrm>
            <a:off x="838200" y="192090"/>
            <a:ext cx="10515600" cy="629786"/>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t>Heavily damped sine wave</a:t>
            </a:r>
          </a:p>
        </p:txBody>
      </p:sp>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F907B2A9-30A9-99D6-B00A-6162C40E8094}"/>
                  </a:ext>
                </a:extLst>
              </p:cNvPr>
              <p:cNvSpPr txBox="1">
                <a:spLocks/>
              </p:cNvSpPr>
              <p:nvPr/>
            </p:nvSpPr>
            <p:spPr>
              <a:xfrm>
                <a:off x="532427" y="857552"/>
                <a:ext cx="5913120" cy="7864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func>
                        <m:funcPr>
                          <m:ctrlPr>
                            <a:rPr lang="en-US" sz="4400" b="1" i="1" smtClean="0">
                              <a:latin typeface="Cambria Math" panose="02040503050406030204" pitchFamily="18" charset="0"/>
                            </a:rPr>
                          </m:ctrlPr>
                        </m:funcPr>
                        <m:fName>
                          <m:sSup>
                            <m:sSupPr>
                              <m:ctrlPr>
                                <a:rPr lang="en-US" sz="4400" b="1" i="1" smtClean="0">
                                  <a:latin typeface="Cambria Math" panose="02040503050406030204" pitchFamily="18" charset="0"/>
                                </a:rPr>
                              </m:ctrlPr>
                            </m:sSupPr>
                            <m:e>
                              <m:r>
                                <a:rPr lang="en-US" sz="4400" b="1" i="1" smtClean="0">
                                  <a:latin typeface="Cambria Math" panose="02040503050406030204" pitchFamily="18" charset="0"/>
                                </a:rPr>
                                <m:t>𝒆</m:t>
                              </m:r>
                            </m:e>
                            <m:sup>
                              <m:r>
                                <a:rPr lang="en-US" sz="4400" b="1" i="1" smtClean="0">
                                  <a:latin typeface="Cambria Math" panose="02040503050406030204" pitchFamily="18" charset="0"/>
                                </a:rPr>
                                <m:t>−</m:t>
                              </m:r>
                              <m:r>
                                <a:rPr lang="en-US" sz="4400" b="1" i="1" smtClean="0">
                                  <a:latin typeface="Cambria Math" panose="02040503050406030204" pitchFamily="18" charset="0"/>
                                </a:rPr>
                                <m:t>𝒕</m:t>
                              </m:r>
                              <m:r>
                                <a:rPr lang="en-US" sz="4400" b="1" i="1" smtClean="0">
                                  <a:latin typeface="Cambria Math" panose="02040503050406030204" pitchFamily="18" charset="0"/>
                                </a:rPr>
                                <m:t>/</m:t>
                              </m:r>
                              <m:r>
                                <a:rPr lang="en-US" sz="4400" b="1" i="1" smtClean="0">
                                  <a:latin typeface="Cambria Math" panose="02040503050406030204" pitchFamily="18" charset="0"/>
                                </a:rPr>
                                <m:t>𝒅</m:t>
                              </m:r>
                            </m:sup>
                          </m:sSup>
                          <m:r>
                            <a:rPr lang="en-US" sz="4400" b="1" i="1">
                              <a:latin typeface="Cambria Math" panose="02040503050406030204" pitchFamily="18" charset="0"/>
                            </a:rPr>
                            <m:t>𝒔𝒊𝒏</m:t>
                          </m:r>
                        </m:fName>
                        <m:e>
                          <m:d>
                            <m:dPr>
                              <m:ctrlPr>
                                <a:rPr lang="en-US" sz="4400" b="1" i="1">
                                  <a:solidFill>
                                    <a:srgbClr val="836967"/>
                                  </a:solidFill>
                                  <a:latin typeface="Cambria Math" panose="02040503050406030204" pitchFamily="18" charset="0"/>
                                </a:rPr>
                              </m:ctrlPr>
                            </m:dPr>
                            <m:e>
                              <m:r>
                                <a:rPr lang="en-US" sz="4400" b="1" i="1">
                                  <a:latin typeface="Cambria Math" panose="02040503050406030204" pitchFamily="18" charset="0"/>
                                </a:rPr>
                                <m:t>𝟐</m:t>
                              </m:r>
                              <m:r>
                                <a:rPr lang="en-US" sz="4400" b="1" i="1">
                                  <a:latin typeface="Cambria Math" panose="02040503050406030204" pitchFamily="18" charset="0"/>
                                </a:rPr>
                                <m:t>𝝅</m:t>
                              </m:r>
                              <m:r>
                                <a:rPr lang="en-US" sz="4400" b="1" i="1">
                                  <a:latin typeface="Cambria Math" panose="02040503050406030204" pitchFamily="18" charset="0"/>
                                </a:rPr>
                                <m:t>𝒇𝒕</m:t>
                              </m:r>
                            </m:e>
                          </m:d>
                        </m:e>
                      </m:func>
                    </m:oMath>
                  </m:oMathPara>
                </a14:m>
                <a:endParaRPr lang="en-US" b="1" dirty="0"/>
              </a:p>
            </p:txBody>
          </p:sp>
        </mc:Choice>
        <mc:Fallback xmlns="">
          <p:sp>
            <p:nvSpPr>
              <p:cNvPr id="5" name="Content Placeholder 2">
                <a:extLst>
                  <a:ext uri="{FF2B5EF4-FFF2-40B4-BE49-F238E27FC236}">
                    <a16:creationId xmlns:a16="http://schemas.microsoft.com/office/drawing/2014/main" id="{F907B2A9-30A9-99D6-B00A-6162C40E8094}"/>
                  </a:ext>
                </a:extLst>
              </p:cNvPr>
              <p:cNvSpPr txBox="1">
                <a:spLocks noRot="1" noChangeAspect="1" noMove="1" noResize="1" noEditPoints="1" noAdjustHandles="1" noChangeArrowheads="1" noChangeShapeType="1" noTextEdit="1"/>
              </p:cNvSpPr>
              <p:nvPr/>
            </p:nvSpPr>
            <p:spPr>
              <a:xfrm>
                <a:off x="532427" y="857552"/>
                <a:ext cx="5913120" cy="786422"/>
              </a:xfrm>
              <a:prstGeom prst="rect">
                <a:avLst/>
              </a:prstGeom>
              <a:blipFill>
                <a:blip r:embed="rId4"/>
                <a:stretch>
                  <a:fillRect/>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43FFF714-4215-7A07-7EF2-1F42F7765A9F}"/>
              </a:ext>
            </a:extLst>
          </p:cNvPr>
          <p:cNvSpPr txBox="1"/>
          <p:nvPr/>
        </p:nvSpPr>
        <p:spPr>
          <a:xfrm>
            <a:off x="5579451" y="963351"/>
            <a:ext cx="5351017" cy="523220"/>
          </a:xfrm>
          <a:prstGeom prst="rect">
            <a:avLst/>
          </a:prstGeom>
          <a:noFill/>
        </p:spPr>
        <p:txBody>
          <a:bodyPr wrap="none" rtlCol="0">
            <a:spAutoFit/>
          </a:bodyPr>
          <a:lstStyle/>
          <a:p>
            <a:r>
              <a:rPr lang="en-US" sz="2800" dirty="0"/>
              <a:t>with a decay time of </a:t>
            </a:r>
            <a:r>
              <a:rPr lang="en-US" sz="2800" b="1" dirty="0"/>
              <a:t>0.001 second.</a:t>
            </a:r>
            <a:endParaRPr lang="en-US" sz="2800" dirty="0"/>
          </a:p>
        </p:txBody>
      </p:sp>
      <p:pic>
        <p:nvPicPr>
          <p:cNvPr id="14" name="Picture 13">
            <a:extLst>
              <a:ext uri="{FF2B5EF4-FFF2-40B4-BE49-F238E27FC236}">
                <a16:creationId xmlns:a16="http://schemas.microsoft.com/office/drawing/2014/main" id="{7EA86719-54C5-47BC-BFE0-210B7ABC6550}"/>
              </a:ext>
            </a:extLst>
          </p:cNvPr>
          <p:cNvPicPr>
            <a:picLocks noChangeAspect="1"/>
          </p:cNvPicPr>
          <p:nvPr/>
        </p:nvPicPr>
        <p:blipFill>
          <a:blip r:embed="rId5"/>
          <a:stretch>
            <a:fillRect/>
          </a:stretch>
        </p:blipFill>
        <p:spPr>
          <a:xfrm>
            <a:off x="117137" y="1592370"/>
            <a:ext cx="7334250" cy="5262428"/>
          </a:xfrm>
          <a:prstGeom prst="rect">
            <a:avLst/>
          </a:prstGeom>
        </p:spPr>
      </p:pic>
      <p:sp>
        <p:nvSpPr>
          <p:cNvPr id="2" name="TextBox 1">
            <a:extLst>
              <a:ext uri="{FF2B5EF4-FFF2-40B4-BE49-F238E27FC236}">
                <a16:creationId xmlns:a16="http://schemas.microsoft.com/office/drawing/2014/main" id="{678D8181-A8FE-2A8D-1F1D-2D21A67C7FA0}"/>
              </a:ext>
            </a:extLst>
          </p:cNvPr>
          <p:cNvSpPr txBox="1"/>
          <p:nvPr/>
        </p:nvSpPr>
        <p:spPr>
          <a:xfrm>
            <a:off x="7568119" y="3326859"/>
            <a:ext cx="3785681" cy="2308324"/>
          </a:xfrm>
          <a:prstGeom prst="rect">
            <a:avLst/>
          </a:prstGeom>
          <a:noFill/>
        </p:spPr>
        <p:txBody>
          <a:bodyPr wrap="square" rtlCol="0">
            <a:spAutoFit/>
          </a:bodyPr>
          <a:lstStyle/>
          <a:p>
            <a:r>
              <a:rPr lang="en-US" sz="2400" dirty="0"/>
              <a:t>With such a short decay time, there are too few completed cycles for the ear to latch on to a specific frequency. The effect is more percussive that musical.</a:t>
            </a:r>
          </a:p>
        </p:txBody>
      </p:sp>
      <p:pic>
        <p:nvPicPr>
          <p:cNvPr id="3" name="DampedSine0001">
            <a:hlinkClick r:id="" action="ppaction://media"/>
            <a:extLst>
              <a:ext uri="{FF2B5EF4-FFF2-40B4-BE49-F238E27FC236}">
                <a16:creationId xmlns:a16="http://schemas.microsoft.com/office/drawing/2014/main" id="{C95994E9-EBDA-5975-7FAD-7967005F92D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51359" y="2052564"/>
            <a:ext cx="609600" cy="609600"/>
          </a:xfrm>
          <a:prstGeom prst="rect">
            <a:avLst/>
          </a:prstGeom>
        </p:spPr>
      </p:pic>
    </p:spTree>
    <p:extLst>
      <p:ext uri="{BB962C8B-B14F-4D97-AF65-F5344CB8AC3E}">
        <p14:creationId xmlns:p14="http://schemas.microsoft.com/office/powerpoint/2010/main" val="1946209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44919</TotalTime>
  <Words>3912</Words>
  <Application>Microsoft Office PowerPoint</Application>
  <PresentationFormat>Widescreen</PresentationFormat>
  <Paragraphs>352</Paragraphs>
  <Slides>54</Slides>
  <Notes>31</Notes>
  <HiddenSlides>0</HiddenSlides>
  <MMClips>35</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54</vt:i4>
      </vt:variant>
    </vt:vector>
  </HeadingPairs>
  <TitlesOfParts>
    <vt:vector size="71" baseType="lpstr">
      <vt:lpstr>-apple-system</vt:lpstr>
      <vt:lpstr>Arial</vt:lpstr>
      <vt:lpstr>Baguet Script</vt:lpstr>
      <vt:lpstr>Calibri</vt:lpstr>
      <vt:lpstr>Calibri Light</vt:lpstr>
      <vt:lpstr>Cambria Math</vt:lpstr>
      <vt:lpstr>Courier New</vt:lpstr>
      <vt:lpstr>Google Sans</vt:lpstr>
      <vt:lpstr>GT Flexa Extended Medium</vt:lpstr>
      <vt:lpstr>Roboto</vt:lpstr>
      <vt:lpstr>Roboto Slab</vt:lpstr>
      <vt:lpstr>Segoe UI</vt:lpstr>
      <vt:lpstr>SF Pro Display</vt:lpstr>
      <vt:lpstr>Söhne</vt:lpstr>
      <vt:lpstr>Source Sans Pro</vt:lpstr>
      <vt:lpstr>Times New Roman</vt:lpstr>
      <vt:lpstr>Office Theme</vt:lpstr>
      <vt:lpstr>Making Waves:  The basic math of sound and music </vt:lpstr>
      <vt:lpstr>A simple sine wave using the “sine” function, written as “sin”:</vt:lpstr>
      <vt:lpstr>A digitally sampled waveform</vt:lpstr>
      <vt:lpstr>A triangle wave applying the “arcsin” function, written as “asin”: </vt:lpstr>
      <vt:lpstr>A square wave applying the “sign” function, written as “sgn”: </vt:lpstr>
      <vt:lpstr>A damped sine wave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Musical scales</vt:lpstr>
      <vt:lpstr>Musical scales</vt:lpstr>
      <vt:lpstr>Harmony</vt:lpstr>
      <vt:lpstr>Harmony</vt:lpstr>
      <vt:lpstr>Harmony</vt:lpstr>
      <vt:lpstr>Harmony</vt:lpstr>
      <vt:lpstr>Harmony</vt:lpstr>
      <vt:lpstr>                               Note values   The duration or length of time a musical note or rest symbol should be held or observed. These are indicated by different symbols in sheet music and most commonly differ by factors or 2.</vt:lpstr>
      <vt:lpstr>Early examples of electronic music</vt:lpstr>
      <vt:lpstr>PowerPoint Presentation</vt:lpstr>
      <vt:lpstr>PowerPoint Presentation</vt:lpstr>
      <vt:lpstr>Joseph Fourier</vt:lpstr>
      <vt:lpstr>This signal (black) is composed of the sum of three sine wave components, each with a different frequency and amplitude.</vt:lpstr>
      <vt:lpstr>PowerPoint Presentation</vt:lpstr>
      <vt:lpstr>PowerPoint Presentation</vt:lpstr>
      <vt:lpstr>PowerPoint Presentation</vt:lpstr>
      <vt:lpstr>Spectrogram of 8 seconds of music</vt:lpstr>
      <vt:lpstr>MP3 compressed file format uses the Fourier Transform</vt:lpstr>
      <vt:lpstr>MP3 compressed file format uses the Fourier Transform</vt:lpstr>
      <vt:lpstr>PowerPoint Presentation</vt:lpstr>
      <vt:lpstr>PowerPoint Presentation</vt:lpstr>
      <vt:lpstr>PowerPoint Presentation</vt:lpstr>
      <vt:lpstr>PowerPoint Presentation</vt:lpstr>
      <vt:lpstr>PowerPoint Presentation</vt:lpstr>
      <vt:lpstr>PowerPoint Presentation</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Signals of any shape can be constructed from a sufficient number of sine and cosine components.</vt:lpstr>
      <vt:lpstr>A triangle wave requires more frequency components for a good reconstruction, because of its sharp points.</vt:lpstr>
      <vt:lpstr>  This square wave’s abrupt transitions between -1 and +1 causes problems.  This is called the “Gibbs Phenomenon”.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simple sine wave using the “sine” function, swritten as “sin”:</dc:title>
  <dc:creator>Thomas C. O'Haver</dc:creator>
  <cp:lastModifiedBy>Thomas C. O'Haver</cp:lastModifiedBy>
  <cp:revision>106</cp:revision>
  <dcterms:created xsi:type="dcterms:W3CDTF">2023-08-16T15:39:57Z</dcterms:created>
  <dcterms:modified xsi:type="dcterms:W3CDTF">2023-10-19T16:48:48Z</dcterms:modified>
</cp:coreProperties>
</file>